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4" r:id="rId2"/>
  </p:sldMasterIdLst>
  <p:notesMasterIdLst>
    <p:notesMasterId r:id="rId18"/>
  </p:notesMasterIdLst>
  <p:sldIdLst>
    <p:sldId id="256" r:id="rId3"/>
    <p:sldId id="257" r:id="rId4"/>
    <p:sldId id="258" r:id="rId5"/>
    <p:sldId id="270" r:id="rId6"/>
    <p:sldId id="259" r:id="rId7"/>
    <p:sldId id="260" r:id="rId8"/>
    <p:sldId id="261" r:id="rId9"/>
    <p:sldId id="262" r:id="rId10"/>
    <p:sldId id="263" r:id="rId11"/>
    <p:sldId id="264" r:id="rId12"/>
    <p:sldId id="265" r:id="rId13"/>
    <p:sldId id="272" r:id="rId14"/>
    <p:sldId id="266" r:id="rId15"/>
    <p:sldId id="271" r:id="rId16"/>
    <p:sldId id="273"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XOl29nZmwNIW8omwRdCz9+T2Y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4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F91B0-25AB-4DFA-B184-293DD15603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7782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9237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277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0" name="Google Shape;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01172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1" name="Google Shape;9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CC0E5B-551A-C200-D982-1775550B4D55}"/>
              </a:ext>
            </a:extLst>
          </p:cNvPr>
          <p:cNvPicPr>
            <a:picLocks noChangeAspect="1"/>
          </p:cNvPicPr>
          <p:nvPr userDrawn="1"/>
        </p:nvPicPr>
        <p:blipFill>
          <a:blip r:embed="rId2"/>
          <a:stretch>
            <a:fillRect/>
          </a:stretch>
        </p:blipFill>
        <p:spPr>
          <a:xfrm>
            <a:off x="659935" y="3025833"/>
            <a:ext cx="10595497" cy="2709804"/>
          </a:xfrm>
          <a:prstGeom prst="rect">
            <a:avLst/>
          </a:prstGeom>
        </p:spPr>
      </p:pic>
      <p:sp>
        <p:nvSpPr>
          <p:cNvPr id="2" name="Title 1"/>
          <p:cNvSpPr>
            <a:spLocks noGrp="1"/>
          </p:cNvSpPr>
          <p:nvPr>
            <p:ph type="ctrTitle"/>
          </p:nvPr>
        </p:nvSpPr>
        <p:spPr>
          <a:xfrm>
            <a:off x="5886994" y="447930"/>
            <a:ext cx="6010271" cy="875935"/>
          </a:xfrm>
          <a:prstGeom prst="rect">
            <a:avLst/>
          </a:prstGeom>
          <a:noFill/>
        </p:spPr>
        <p:txBody>
          <a:bodyPr anchor="t">
            <a:normAutofit/>
          </a:bodyPr>
          <a:lstStyle>
            <a:lvl1pPr algn="l">
              <a:defRPr sz="3600" b="1">
                <a:solidFill>
                  <a:schemeClr val="accent3"/>
                </a:solidFill>
                <a:latin typeface="+mn-lt"/>
                <a:ea typeface="Roboto Slab" pitchFamily="2" charset="0"/>
              </a:defRPr>
            </a:lvl1pPr>
          </a:lstStyle>
          <a:p>
            <a:endParaRPr lang="el-GR" dirty="0"/>
          </a:p>
        </p:txBody>
      </p:sp>
      <p:sp>
        <p:nvSpPr>
          <p:cNvPr id="3" name="Subtitle 2"/>
          <p:cNvSpPr>
            <a:spLocks noGrp="1"/>
          </p:cNvSpPr>
          <p:nvPr>
            <p:ph type="subTitle" idx="1"/>
          </p:nvPr>
        </p:nvSpPr>
        <p:spPr>
          <a:xfrm>
            <a:off x="5886994" y="1532311"/>
            <a:ext cx="6010271" cy="632981"/>
          </a:xfrm>
          <a:prstGeom prst="rect">
            <a:avLst/>
          </a:prstGeom>
          <a:noFill/>
        </p:spPr>
        <p:txBody>
          <a:bodyPr lIns="0" tIns="0" rIns="0" bIns="0"/>
          <a:lstStyle>
            <a:lvl1pPr marL="0" indent="0" algn="l">
              <a:buNone/>
              <a:defRPr sz="2400" b="1" baseline="0">
                <a:solidFill>
                  <a:schemeClr val="accent1"/>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endParaRPr lang="en-US" dirty="0"/>
          </a:p>
        </p:txBody>
      </p:sp>
      <p:pic>
        <p:nvPicPr>
          <p:cNvPr id="6" name="Picture 5">
            <a:extLst>
              <a:ext uri="{FF2B5EF4-FFF2-40B4-BE49-F238E27FC236}">
                <a16:creationId xmlns:a16="http://schemas.microsoft.com/office/drawing/2014/main" id="{B54964F8-121F-57B2-47D8-F86F3B4D4F0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9936" y="1885953"/>
            <a:ext cx="2404998" cy="1862868"/>
          </a:xfrm>
          <a:prstGeom prst="rect">
            <a:avLst/>
          </a:prstGeom>
          <a:noFill/>
          <a:ln>
            <a:noFill/>
          </a:ln>
        </p:spPr>
      </p:pic>
      <p:pic>
        <p:nvPicPr>
          <p:cNvPr id="8" name="Picture 7">
            <a:extLst>
              <a:ext uri="{FF2B5EF4-FFF2-40B4-BE49-F238E27FC236}">
                <a16:creationId xmlns:a16="http://schemas.microsoft.com/office/drawing/2014/main" id="{5C45349E-CFF6-BAE9-0277-9AFEC2E63CB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3524" y="2095617"/>
            <a:ext cx="3650673" cy="3650673"/>
          </a:xfrm>
          <a:prstGeom prst="rect">
            <a:avLst/>
          </a:prstGeom>
        </p:spPr>
      </p:pic>
      <p:pic>
        <p:nvPicPr>
          <p:cNvPr id="9" name="Picture 8">
            <a:extLst>
              <a:ext uri="{FF2B5EF4-FFF2-40B4-BE49-F238E27FC236}">
                <a16:creationId xmlns:a16="http://schemas.microsoft.com/office/drawing/2014/main" id="{57EF2A2C-4A0F-40E6-66B7-87D38D7ADA20}"/>
              </a:ext>
            </a:extLst>
          </p:cNvPr>
          <p:cNvPicPr>
            <a:picLocks noChangeAspect="1"/>
          </p:cNvPicPr>
          <p:nvPr userDrawn="1"/>
        </p:nvPicPr>
        <p:blipFill>
          <a:blip r:embed="rId5"/>
          <a:stretch>
            <a:fillRect/>
          </a:stretch>
        </p:blipFill>
        <p:spPr>
          <a:xfrm>
            <a:off x="661070" y="424087"/>
            <a:ext cx="2408472" cy="844530"/>
          </a:xfrm>
          <a:prstGeom prst="rect">
            <a:avLst/>
          </a:prstGeom>
        </p:spPr>
      </p:pic>
      <p:sp>
        <p:nvSpPr>
          <p:cNvPr id="10" name="TextBox 9">
            <a:extLst>
              <a:ext uri="{FF2B5EF4-FFF2-40B4-BE49-F238E27FC236}">
                <a16:creationId xmlns:a16="http://schemas.microsoft.com/office/drawing/2014/main" id="{F0D85085-CAD9-93F9-66BA-FA273A8D5A08}"/>
              </a:ext>
            </a:extLst>
          </p:cNvPr>
          <p:cNvSpPr txBox="1"/>
          <p:nvPr userDrawn="1"/>
        </p:nvSpPr>
        <p:spPr>
          <a:xfrm>
            <a:off x="659935" y="5929501"/>
            <a:ext cx="11011135" cy="846386"/>
          </a:xfrm>
          <a:prstGeom prst="rect">
            <a:avLst/>
          </a:prstGeom>
          <a:noFill/>
        </p:spPr>
        <p:txBody>
          <a:bodyPr wrap="square" rtlCol="0">
            <a:spAutoFit/>
          </a:bodyPr>
          <a:lstStyle/>
          <a:p>
            <a:r>
              <a:rPr lang="en-US" sz="1400" b="0" i="0" kern="1200" dirty="0">
                <a:solidFill>
                  <a:schemeClr val="tx2"/>
                </a:solidFill>
                <a:effectLst/>
                <a:latin typeface="+mn-lt"/>
                <a:ea typeface="+mn-ea"/>
                <a:cs typeface="+mn-cs"/>
              </a:rPr>
              <a:t>The EMERGE: </a:t>
            </a:r>
            <a:r>
              <a:rPr lang="en-US" sz="1400" b="0" i="0" kern="1200" dirty="0" err="1">
                <a:solidFill>
                  <a:schemeClr val="tx2"/>
                </a:solidFill>
                <a:effectLst/>
                <a:latin typeface="+mn-lt"/>
                <a:ea typeface="+mn-ea"/>
                <a:cs typeface="+mn-cs"/>
              </a:rPr>
              <a:t>EMpowERinG</a:t>
            </a:r>
            <a:r>
              <a:rPr lang="en-US" sz="1400" b="0" i="0" kern="1200" dirty="0">
                <a:solidFill>
                  <a:schemeClr val="tx2"/>
                </a:solidFill>
                <a:effectLst/>
                <a:latin typeface="+mn-lt"/>
                <a:ea typeface="+mn-ea"/>
                <a:cs typeface="+mn-cs"/>
              </a:rPr>
              <a:t> civic Engagement and participation project benefits from a grant under the Active Citizens Fund Cyprus </a:t>
            </a:r>
            <a:r>
              <a:rPr lang="en-US" sz="1400" b="0" i="0" kern="1200" dirty="0" err="1">
                <a:solidFill>
                  <a:schemeClr val="tx2"/>
                </a:solidFill>
                <a:effectLst/>
                <a:latin typeface="+mn-lt"/>
                <a:ea typeface="+mn-ea"/>
                <a:cs typeface="+mn-cs"/>
              </a:rPr>
              <a:t>programme,funded</a:t>
            </a:r>
            <a:r>
              <a:rPr lang="en-US" sz="1400" b="0" i="0" kern="1200" dirty="0">
                <a:solidFill>
                  <a:schemeClr val="tx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spTree>
    <p:extLst>
      <p:ext uri="{BB962C8B-B14F-4D97-AF65-F5344CB8AC3E}">
        <p14:creationId xmlns:p14="http://schemas.microsoft.com/office/powerpoint/2010/main" val="357851266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88573" y="3188147"/>
            <a:ext cx="7832271" cy="1600197"/>
          </a:xfrm>
          <a:prstGeom prst="rect">
            <a:avLst/>
          </a:prstGeom>
        </p:spPr>
        <p:txBody>
          <a:bodyPr anchor="ctr">
            <a:normAutofit/>
          </a:bodyPr>
          <a:lstStyle>
            <a:lvl1pPr algn="ctr">
              <a:defRPr sz="3200">
                <a:solidFill>
                  <a:schemeClr val="accent1"/>
                </a:solidFill>
                <a:latin typeface="+mn-lt"/>
                <a:ea typeface="Roboto Slab" pitchFamily="2" charset="0"/>
              </a:defRPr>
            </a:lvl1pPr>
          </a:lstStyle>
          <a:p>
            <a:r>
              <a:rPr lang="en-US" dirty="0"/>
              <a:t>End Slide</a:t>
            </a:r>
            <a:endParaRPr lang="el-GR" dirty="0"/>
          </a:p>
        </p:txBody>
      </p:sp>
      <p:pic>
        <p:nvPicPr>
          <p:cNvPr id="3" name="Picture 2">
            <a:extLst>
              <a:ext uri="{FF2B5EF4-FFF2-40B4-BE49-F238E27FC236}">
                <a16:creationId xmlns:a16="http://schemas.microsoft.com/office/drawing/2014/main" id="{E5B27FFA-DC85-8789-F6B0-63E931A21F4E}"/>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04572" y="228542"/>
            <a:ext cx="3382856" cy="2620299"/>
          </a:xfrm>
          <a:prstGeom prst="rect">
            <a:avLst/>
          </a:prstGeom>
          <a:noFill/>
          <a:ln>
            <a:noFill/>
          </a:ln>
        </p:spPr>
      </p:pic>
      <p:sp>
        <p:nvSpPr>
          <p:cNvPr id="12" name="TextBox 11">
            <a:extLst>
              <a:ext uri="{FF2B5EF4-FFF2-40B4-BE49-F238E27FC236}">
                <a16:creationId xmlns:a16="http://schemas.microsoft.com/office/drawing/2014/main" id="{F0D85085-CAD9-93F9-66BA-FA273A8D5A08}"/>
              </a:ext>
            </a:extLst>
          </p:cNvPr>
          <p:cNvSpPr txBox="1"/>
          <p:nvPr userDrawn="1"/>
        </p:nvSpPr>
        <p:spPr>
          <a:xfrm>
            <a:off x="3538330" y="5780782"/>
            <a:ext cx="8132740" cy="1077218"/>
          </a:xfrm>
          <a:prstGeom prst="rect">
            <a:avLst/>
          </a:prstGeom>
          <a:noFill/>
        </p:spPr>
        <p:txBody>
          <a:bodyPr wrap="square" rtlCol="0">
            <a:spAutoFit/>
          </a:bodyPr>
          <a:lstStyle/>
          <a:p>
            <a:r>
              <a:rPr lang="en-US" sz="1400" b="0" i="0" kern="1200" dirty="0">
                <a:solidFill>
                  <a:schemeClr val="bg2"/>
                </a:solidFill>
                <a:effectLst/>
                <a:latin typeface="+mn-lt"/>
                <a:ea typeface="+mn-ea"/>
                <a:cs typeface="+mn-cs"/>
              </a:rPr>
              <a:t>The EMERGE: </a:t>
            </a:r>
            <a:r>
              <a:rPr lang="en-US" sz="1400" b="0" i="0" kern="1200" dirty="0" err="1">
                <a:solidFill>
                  <a:schemeClr val="bg2"/>
                </a:solidFill>
                <a:effectLst/>
                <a:latin typeface="+mn-lt"/>
                <a:ea typeface="+mn-ea"/>
                <a:cs typeface="+mn-cs"/>
              </a:rPr>
              <a:t>EMpowERinG</a:t>
            </a:r>
            <a:r>
              <a:rPr lang="en-US" sz="1400" b="0" i="0" kern="1200" dirty="0">
                <a:solidFill>
                  <a:schemeClr val="bg2"/>
                </a:solidFill>
                <a:effectLst/>
                <a:latin typeface="+mn-lt"/>
                <a:ea typeface="+mn-ea"/>
                <a:cs typeface="+mn-cs"/>
              </a:rPr>
              <a:t> civic Engagement and participation project benefits from a grant under the Active Citizens Fund Cyprus </a:t>
            </a:r>
            <a:r>
              <a:rPr lang="en-US" sz="1400" b="0" i="0" kern="1200" dirty="0" err="1">
                <a:solidFill>
                  <a:schemeClr val="bg2"/>
                </a:solidFill>
                <a:effectLst/>
                <a:latin typeface="+mn-lt"/>
                <a:ea typeface="+mn-ea"/>
                <a:cs typeface="+mn-cs"/>
              </a:rPr>
              <a:t>programme,funded</a:t>
            </a:r>
            <a:r>
              <a:rPr lang="en-US" sz="1400" b="0" i="0" kern="1200" dirty="0">
                <a:solidFill>
                  <a:schemeClr val="bg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pic>
        <p:nvPicPr>
          <p:cNvPr id="14" name="Picture 13">
            <a:extLst>
              <a:ext uri="{FF2B5EF4-FFF2-40B4-BE49-F238E27FC236}">
                <a16:creationId xmlns:a16="http://schemas.microsoft.com/office/drawing/2014/main" id="{FADB2553-1790-7930-0462-00B75671622A}"/>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659936" y="5592418"/>
            <a:ext cx="2516506" cy="882412"/>
          </a:xfrm>
          <a:prstGeom prst="rect">
            <a:avLst/>
          </a:prstGeom>
        </p:spPr>
      </p:pic>
    </p:spTree>
    <p:extLst>
      <p:ext uri="{BB962C8B-B14F-4D97-AF65-F5344CB8AC3E}">
        <p14:creationId xmlns:p14="http://schemas.microsoft.com/office/powerpoint/2010/main" val="48818210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5" name="Content Placeholder 3"/>
          <p:cNvSpPr>
            <a:spLocks noGrp="1"/>
          </p:cNvSpPr>
          <p:nvPr>
            <p:ph sz="quarter" idx="12" hasCustomPrompt="1"/>
          </p:nvPr>
        </p:nvSpPr>
        <p:spPr>
          <a:xfrm>
            <a:off x="399370" y="1449389"/>
            <a:ext cx="11393260" cy="5096388"/>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2174425645"/>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399369" y="1258817"/>
            <a:ext cx="11393261" cy="500784"/>
          </a:xfrm>
          <a:prstGeom prst="rect">
            <a:avLst/>
          </a:prstGeom>
          <a:noFill/>
        </p:spPr>
        <p:txBody>
          <a:bodyPr lIns="0" tIns="0" rIns="0" bIns="0" anchor="ctr" anchorCtr="0"/>
          <a:lstStyle>
            <a:lvl1pPr>
              <a:defRPr sz="2000" b="1" baseline="0">
                <a:solidFill>
                  <a:schemeClr val="accent3"/>
                </a:solidFill>
                <a:latin typeface="+mn-lt"/>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399370" y="1994263"/>
            <a:ext cx="11393260" cy="4603389"/>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1581502771"/>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5" name="Content Placeholder 3"/>
          <p:cNvSpPr>
            <a:spLocks noGrp="1"/>
          </p:cNvSpPr>
          <p:nvPr>
            <p:ph sz="quarter" idx="11" hasCustomPrompt="1"/>
          </p:nvPr>
        </p:nvSpPr>
        <p:spPr>
          <a:xfrm>
            <a:off x="399370"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6" name="Content Placeholder 3"/>
          <p:cNvSpPr>
            <a:spLocks noGrp="1"/>
          </p:cNvSpPr>
          <p:nvPr>
            <p:ph sz="quarter" idx="12" hasCustomPrompt="1"/>
          </p:nvPr>
        </p:nvSpPr>
        <p:spPr>
          <a:xfrm>
            <a:off x="6273801"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341876622"/>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399370" y="1285794"/>
            <a:ext cx="11393260" cy="506611"/>
          </a:xfrm>
          <a:prstGeom prst="rect">
            <a:avLst/>
          </a:prstGeom>
          <a:noFill/>
        </p:spPr>
        <p:txBody>
          <a:bodyPr lIns="0" tIns="0" rIns="0" bIns="0" anchor="ctr" anchorCtr="0"/>
          <a:lstStyle>
            <a:lvl1pPr marL="0" marR="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sz="2000" b="1" baseline="0">
                <a:solidFill>
                  <a:schemeClr val="accent3"/>
                </a:solidFill>
                <a:latin typeface="+mn-lt"/>
              </a:defRPr>
            </a:lvl1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dirty="0"/>
          </a:p>
        </p:txBody>
      </p:sp>
      <p:sp>
        <p:nvSpPr>
          <p:cNvPr id="9" name="Content Placeholder 3"/>
          <p:cNvSpPr>
            <a:spLocks noGrp="1"/>
          </p:cNvSpPr>
          <p:nvPr>
            <p:ph sz="quarter" idx="11" hasCustomPrompt="1"/>
          </p:nvPr>
        </p:nvSpPr>
        <p:spPr>
          <a:xfrm>
            <a:off x="399370"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11" name="Content Placeholder 3"/>
          <p:cNvSpPr>
            <a:spLocks noGrp="1"/>
          </p:cNvSpPr>
          <p:nvPr>
            <p:ph sz="quarter" idx="12" hasCustomPrompt="1"/>
          </p:nvPr>
        </p:nvSpPr>
        <p:spPr>
          <a:xfrm>
            <a:off x="6273801"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129478088"/>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1"/>
            <a:ext cx="12192000" cy="1071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itle Placeholder 7"/>
          <p:cNvSpPr>
            <a:spLocks noGrp="1"/>
          </p:cNvSpPr>
          <p:nvPr>
            <p:ph type="title"/>
          </p:nvPr>
        </p:nvSpPr>
        <p:spPr>
          <a:xfrm>
            <a:off x="399370" y="174449"/>
            <a:ext cx="11393260" cy="675444"/>
          </a:xfrm>
          <a:prstGeom prst="rect">
            <a:avLst/>
          </a:prstGeom>
        </p:spPr>
        <p:txBody>
          <a:bodyPr vert="horz" lIns="0" tIns="0" rIns="0" bIns="0" rtlCol="0" anchor="ctr">
            <a:noAutofit/>
          </a:bodyPr>
          <a:lstStyle/>
          <a:p>
            <a:endParaRPr lang="el-GR" dirty="0"/>
          </a:p>
        </p:txBody>
      </p:sp>
    </p:spTree>
    <p:extLst>
      <p:ext uri="{BB962C8B-B14F-4D97-AF65-F5344CB8AC3E}">
        <p14:creationId xmlns:p14="http://schemas.microsoft.com/office/powerpoint/2010/main" val="353151117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Lst>
  <p:txStyles>
    <p:titleStyle>
      <a:lvl1pPr algn="l" defTabSz="914377" rtl="0" eaLnBrk="1" latinLnBrk="0" hangingPunct="1">
        <a:lnSpc>
          <a:spcPct val="100000"/>
        </a:lnSpc>
        <a:spcBef>
          <a:spcPct val="0"/>
        </a:spcBef>
        <a:buNone/>
        <a:defRPr sz="2800" kern="1200">
          <a:solidFill>
            <a:schemeClr val="bg1"/>
          </a:solidFill>
          <a:latin typeface="+mn-lt"/>
          <a:ea typeface="Roboto Slab" pitchFamily="2" charset="0"/>
          <a:cs typeface="+mj-cs"/>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queensofmoney.com/too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57;p1">
            <a:extLst>
              <a:ext uri="{FF2B5EF4-FFF2-40B4-BE49-F238E27FC236}">
                <a16:creationId xmlns:a16="http://schemas.microsoft.com/office/drawing/2014/main" id="{ACB3D704-3DCB-C575-E8F0-419C84C90406}"/>
              </a:ext>
            </a:extLst>
          </p:cNvPr>
          <p:cNvSpPr txBox="1">
            <a:spLocks/>
          </p:cNvSpPr>
          <p:nvPr/>
        </p:nvSpPr>
        <p:spPr>
          <a:xfrm>
            <a:off x="5580743" y="543163"/>
            <a:ext cx="6611257" cy="989148"/>
          </a:xfrm>
          <a:prstGeom prst="rect">
            <a:avLst/>
          </a:prstGeom>
          <a:noFill/>
          <a:ln>
            <a:noFill/>
          </a:ln>
        </p:spPr>
        <p:txBody>
          <a:bodyPr spcFirstLastPara="1" wrap="square" lIns="0" tIns="0" rIns="0" bIns="0" anchor="t" anchorCtr="0">
            <a:normAutofit fontScale="9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187498"/>
              </a:buClr>
              <a:buSzPts val="3600"/>
              <a:buFont typeface="Calibri"/>
              <a:buNone/>
              <a:tabLst/>
              <a:defRPr/>
            </a:pPr>
            <a:r>
              <a:rPr kumimoji="0" lang="el-GR" sz="2800" b="0" i="0" u="none" strike="noStrike" kern="0" cap="none" spc="0" normalizeH="0" baseline="0" noProof="0" dirty="0">
                <a:ln>
                  <a:noFill/>
                </a:ln>
                <a:solidFill>
                  <a:srgbClr val="187498"/>
                </a:solidFill>
                <a:effectLst/>
                <a:uLnTx/>
                <a:uFillTx/>
                <a:latin typeface="Calibri"/>
                <a:ea typeface="Calibri"/>
                <a:cs typeface="Calibri"/>
                <a:sym typeface="Calibri"/>
              </a:rPr>
              <a:t>Ενότητα 7</a:t>
            </a:r>
            <a:br>
              <a:rPr kumimoji="0" lang="el-GR" sz="3600" b="1" i="0" u="none" strike="noStrike" kern="0" cap="none" spc="0" normalizeH="0" baseline="0" noProof="0" dirty="0">
                <a:ln>
                  <a:noFill/>
                </a:ln>
                <a:solidFill>
                  <a:srgbClr val="187498"/>
                </a:solidFill>
                <a:effectLst/>
                <a:uLnTx/>
                <a:uFillTx/>
                <a:latin typeface="Calibri"/>
                <a:ea typeface="Calibri"/>
                <a:cs typeface="Calibri"/>
                <a:sym typeface="Calibri"/>
              </a:rPr>
            </a:br>
            <a:r>
              <a:rPr kumimoji="0" lang="el-GR" sz="3600" b="1" i="0" u="none" strike="noStrike" kern="0" cap="none" spc="0" normalizeH="0" baseline="0" noProof="0" dirty="0">
                <a:ln>
                  <a:noFill/>
                </a:ln>
                <a:solidFill>
                  <a:srgbClr val="187498"/>
                </a:solidFill>
                <a:effectLst/>
                <a:uLnTx/>
                <a:uFillTx/>
                <a:latin typeface="Calibri"/>
                <a:ea typeface="Calibri"/>
                <a:cs typeface="Calibri"/>
                <a:sym typeface="Calibri"/>
              </a:rPr>
              <a:t>Χρηματοοικονομικός </a:t>
            </a:r>
            <a:r>
              <a:rPr kumimoji="0" lang="el-GR" sz="3600" b="1" i="0" u="none" strike="noStrike" kern="0" cap="none" spc="0" normalizeH="0" baseline="0" noProof="0" dirty="0" err="1">
                <a:ln>
                  <a:noFill/>
                </a:ln>
                <a:solidFill>
                  <a:srgbClr val="187498"/>
                </a:solidFill>
                <a:effectLst/>
                <a:uLnTx/>
                <a:uFillTx/>
                <a:latin typeface="Calibri"/>
                <a:ea typeface="Calibri"/>
                <a:cs typeface="Calibri"/>
                <a:sym typeface="Calibri"/>
              </a:rPr>
              <a:t>γραμματισμός</a:t>
            </a:r>
            <a:endParaRPr kumimoji="0" lang="el-GR" sz="3600" b="1" i="0" u="none" strike="noStrike" kern="0" cap="none" spc="0" normalizeH="0" baseline="0" noProof="0" dirty="0">
              <a:ln>
                <a:noFill/>
              </a:ln>
              <a:solidFill>
                <a:srgbClr val="187498"/>
              </a:solidFill>
              <a:effectLst/>
              <a:uLnTx/>
              <a:uFillTx/>
              <a:latin typeface="Calibri"/>
              <a:ea typeface="Calibri"/>
              <a:cs typeface="Calibri"/>
              <a:sym typeface="Calibri"/>
            </a:endParaRPr>
          </a:p>
        </p:txBody>
      </p:sp>
      <p:sp>
        <p:nvSpPr>
          <p:cNvPr id="3" name="Google Shape;56;p1">
            <a:extLst>
              <a:ext uri="{FF2B5EF4-FFF2-40B4-BE49-F238E27FC236}">
                <a16:creationId xmlns:a16="http://schemas.microsoft.com/office/drawing/2014/main" id="{983C12D4-5AE6-2B2B-C1E8-5C634EB23A85}"/>
              </a:ext>
            </a:extLst>
          </p:cNvPr>
          <p:cNvSpPr/>
          <p:nvPr/>
        </p:nvSpPr>
        <p:spPr>
          <a:xfrm>
            <a:off x="5482644" y="1532311"/>
            <a:ext cx="6480629" cy="487680"/>
          </a:xfrm>
          <a:prstGeom prst="rect">
            <a:avLst/>
          </a:prstGeom>
          <a:solidFill>
            <a:srgbClr val="EB5353"/>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endParaRPr>
          </a:p>
        </p:txBody>
      </p:sp>
      <p:sp>
        <p:nvSpPr>
          <p:cNvPr id="6" name="Google Shape;58;p1">
            <a:extLst>
              <a:ext uri="{FF2B5EF4-FFF2-40B4-BE49-F238E27FC236}">
                <a16:creationId xmlns:a16="http://schemas.microsoft.com/office/drawing/2014/main" id="{BF1D3E2C-0D55-FE63-710A-B7E029900FA2}"/>
              </a:ext>
            </a:extLst>
          </p:cNvPr>
          <p:cNvSpPr txBox="1">
            <a:spLocks/>
          </p:cNvSpPr>
          <p:nvPr/>
        </p:nvSpPr>
        <p:spPr>
          <a:xfrm>
            <a:off x="5659120" y="1611594"/>
            <a:ext cx="5357224" cy="32911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90000"/>
              </a:lnSpc>
              <a:spcBef>
                <a:spcPts val="0"/>
              </a:spcBef>
              <a:spcAft>
                <a:spcPts val="0"/>
              </a:spcAft>
              <a:buClr>
                <a:srgbClr val="EB5353"/>
              </a:buClr>
              <a:buSzPts val="2400"/>
              <a:buFont typeface="Arial"/>
              <a:buNone/>
              <a:tabLst/>
              <a:defRPr/>
            </a:pPr>
            <a:r>
              <a:rPr kumimoji="0" lang="el-GR" sz="2200" b="1" i="0" u="none" strike="noStrike" kern="0" cap="none" spc="0" normalizeH="0" baseline="0" noProof="0">
                <a:ln>
                  <a:noFill/>
                </a:ln>
                <a:solidFill>
                  <a:srgbClr val="FFFFFF"/>
                </a:solidFill>
                <a:effectLst/>
                <a:uLnTx/>
                <a:uFillTx/>
                <a:latin typeface="Calibri"/>
                <a:ea typeface="Calibri"/>
                <a:cs typeface="Calibri"/>
                <a:sym typeface="Calibri"/>
              </a:rPr>
              <a:t>Υποε</a:t>
            </a:r>
            <a:r>
              <a:rPr kumimoji="0" lang="en-GB" sz="2200" b="1" i="0" u="none" strike="noStrike" kern="0" cap="none" spc="0" normalizeH="0" baseline="0" noProof="0">
                <a:ln>
                  <a:noFill/>
                </a:ln>
                <a:solidFill>
                  <a:srgbClr val="FFFFFF"/>
                </a:solidFill>
                <a:effectLst/>
                <a:uLnTx/>
                <a:uFillTx/>
                <a:latin typeface="Calibri"/>
                <a:ea typeface="Calibri"/>
                <a:cs typeface="Calibri"/>
                <a:sym typeface="Calibri"/>
              </a:rPr>
              <a:t>νότητα 1: Προϋπολογισμός</a:t>
            </a:r>
            <a:endParaRPr kumimoji="0" lang="en-GB" sz="22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20343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9"/>
          <p:cNvSpPr txBox="1">
            <a:spLocks noGrp="1"/>
          </p:cNvSpPr>
          <p:nvPr>
            <p:ph type="body" idx="2"/>
          </p:nvPr>
        </p:nvSpPr>
        <p:spPr>
          <a:xfrm>
            <a:off x="399370" y="1419564"/>
            <a:ext cx="11393400" cy="49656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dirty="0">
                <a:solidFill>
                  <a:schemeClr val="tx1"/>
                </a:solidFill>
              </a:rPr>
              <a:t>Η ικανότητα </a:t>
            </a:r>
            <a:r>
              <a:rPr lang="en-GB" b="1" dirty="0">
                <a:solidFill>
                  <a:schemeClr val="tx1"/>
                </a:solidFill>
              </a:rPr>
              <a:t>συμβιβασμού και θυσίας </a:t>
            </a:r>
            <a:r>
              <a:rPr lang="en-GB" dirty="0">
                <a:solidFill>
                  <a:schemeClr val="tx1"/>
                </a:solidFill>
              </a:rPr>
              <a:t>είναι το πρώτο βήμα για τον καθορισμό στόχων και την επίτευξή τους. </a:t>
            </a:r>
            <a:endParaRPr dirty="0">
              <a:solidFill>
                <a:schemeClr val="tx1"/>
              </a:solidFill>
            </a:endParaRPr>
          </a:p>
          <a:p>
            <a:pPr lvl="1" algn="just" rtl="0">
              <a:lnSpc>
                <a:spcPct val="150000"/>
              </a:lnSpc>
              <a:spcBef>
                <a:spcPts val="0"/>
              </a:spcBef>
              <a:spcAft>
                <a:spcPts val="0"/>
              </a:spcAft>
              <a:buSzPts val="2200"/>
              <a:buFont typeface="Wingdings" panose="05000000000000000000" pitchFamily="2" charset="2"/>
              <a:buChar char="§"/>
            </a:pPr>
            <a:r>
              <a:rPr lang="en-GB" sz="1800" dirty="0">
                <a:solidFill>
                  <a:schemeClr val="tx1"/>
                </a:solidFill>
              </a:rPr>
              <a:t>Η δύναμη του να λέτε </a:t>
            </a:r>
            <a:r>
              <a:rPr lang="el-GR" sz="1800" dirty="0">
                <a:solidFill>
                  <a:schemeClr val="tx1"/>
                </a:solidFill>
              </a:rPr>
              <a:t>«</a:t>
            </a:r>
            <a:r>
              <a:rPr lang="en-GB" sz="1800" dirty="0" err="1">
                <a:solidFill>
                  <a:schemeClr val="tx1"/>
                </a:solidFill>
              </a:rPr>
              <a:t>όχι</a:t>
            </a:r>
            <a:r>
              <a:rPr lang="el-GR" sz="1800" dirty="0">
                <a:solidFill>
                  <a:schemeClr val="tx1"/>
                </a:solidFill>
              </a:rPr>
              <a:t>»</a:t>
            </a:r>
            <a:r>
              <a:rPr lang="en-GB" sz="1800" dirty="0">
                <a:solidFill>
                  <a:schemeClr val="tx1"/>
                </a:solidFill>
              </a:rPr>
              <a:t> είναι ένα ισχυρό χαρακτηριστικό που πρέπει να καλλιεργήσετε. Το να λέτε όχι στους άλλους και στον εαυτό σας είναι μια συνήθεια που οδηγεί σε μια νοοτροπία καθορισμού στόχων</a:t>
            </a:r>
            <a:r>
              <a:rPr lang="el-GR" sz="1800" dirty="0">
                <a:solidFill>
                  <a:schemeClr val="tx1"/>
                </a:solidFill>
              </a:rPr>
              <a:t>.</a:t>
            </a:r>
            <a:endParaRPr sz="1800" dirty="0">
              <a:solidFill>
                <a:schemeClr val="tx1"/>
              </a:solidFill>
            </a:endParaRPr>
          </a:p>
          <a:p>
            <a:pPr lvl="1" algn="just" rtl="0">
              <a:lnSpc>
                <a:spcPct val="150000"/>
              </a:lnSpc>
              <a:spcBef>
                <a:spcPts val="0"/>
              </a:spcBef>
              <a:spcAft>
                <a:spcPts val="0"/>
              </a:spcAft>
              <a:buSzPts val="2200"/>
              <a:buFont typeface="Wingdings" panose="05000000000000000000" pitchFamily="2" charset="2"/>
              <a:buChar char="§"/>
            </a:pPr>
            <a:r>
              <a:rPr lang="en-GB" sz="1800" dirty="0">
                <a:solidFill>
                  <a:schemeClr val="tx1"/>
                </a:solidFill>
              </a:rPr>
              <a:t>Κάθε ευκαιρία και πρόσκληση έχει ένα κόστος. Πρέπει να μετρηθεί με το</a:t>
            </a:r>
            <a:r>
              <a:rPr lang="el-GR" sz="1800" dirty="0">
                <a:solidFill>
                  <a:schemeClr val="tx1"/>
                </a:solidFill>
              </a:rPr>
              <a:t>ν</a:t>
            </a:r>
            <a:r>
              <a:rPr lang="en-GB" sz="1800" dirty="0">
                <a:solidFill>
                  <a:schemeClr val="tx1"/>
                </a:solidFill>
              </a:rPr>
              <a:t> χρόνο μας και τα χρήματά μας.</a:t>
            </a:r>
            <a:endParaRPr sz="1800" dirty="0">
              <a:solidFill>
                <a:schemeClr val="tx1"/>
              </a:solidFill>
            </a:endParaRPr>
          </a:p>
          <a:p>
            <a:pPr lvl="1" algn="just" rtl="0">
              <a:lnSpc>
                <a:spcPct val="150000"/>
              </a:lnSpc>
              <a:spcBef>
                <a:spcPts val="0"/>
              </a:spcBef>
              <a:spcAft>
                <a:spcPts val="0"/>
              </a:spcAft>
              <a:buSzPts val="2200"/>
              <a:buFont typeface="Wingdings" panose="05000000000000000000" pitchFamily="2" charset="2"/>
              <a:buChar char="§"/>
            </a:pPr>
            <a:r>
              <a:rPr lang="en-GB" sz="1800" dirty="0">
                <a:solidFill>
                  <a:schemeClr val="tx1"/>
                </a:solidFill>
              </a:rPr>
              <a:t>Ο φόβος ότι θα χάσετε κάτι (</a:t>
            </a:r>
            <a:r>
              <a:rPr lang="el-GR" sz="1800" dirty="0">
                <a:solidFill>
                  <a:schemeClr val="tx1"/>
                </a:solidFill>
              </a:rPr>
              <a:t>φαινόμενο </a:t>
            </a:r>
            <a:r>
              <a:rPr lang="en-GB" sz="1800" dirty="0">
                <a:solidFill>
                  <a:schemeClr val="tx1"/>
                </a:solidFill>
              </a:rPr>
              <a:t>FOMO) ή το αίσθημα ότι οι άνθρωποι θα σας αντιπαθήσουν</a:t>
            </a:r>
            <a:r>
              <a:rPr lang="el-GR" sz="1800" dirty="0">
                <a:solidFill>
                  <a:schemeClr val="tx1"/>
                </a:solidFill>
              </a:rPr>
              <a:t>,</a:t>
            </a:r>
            <a:r>
              <a:rPr lang="en-GB" sz="1800" dirty="0">
                <a:solidFill>
                  <a:schemeClr val="tx1"/>
                </a:solidFill>
              </a:rPr>
              <a:t> επειδή λέτε όχι είναι οι πιο συνηθισμένοι λόγοι που </a:t>
            </a:r>
            <a:r>
              <a:rPr lang="el-GR" sz="1800" dirty="0">
                <a:solidFill>
                  <a:schemeClr val="tx1"/>
                </a:solidFill>
              </a:rPr>
              <a:t>οι περισσότεροι δυσκολευόμαστε </a:t>
            </a:r>
            <a:r>
              <a:rPr lang="en-GB" sz="1800" dirty="0">
                <a:solidFill>
                  <a:schemeClr val="tx1"/>
                </a:solidFill>
              </a:rPr>
              <a:t>να </a:t>
            </a:r>
            <a:r>
              <a:rPr lang="el-GR" sz="1800" dirty="0">
                <a:solidFill>
                  <a:schemeClr val="tx1"/>
                </a:solidFill>
              </a:rPr>
              <a:t>πούμε </a:t>
            </a:r>
            <a:r>
              <a:rPr lang="en-GB" sz="1800" dirty="0" err="1">
                <a:solidFill>
                  <a:schemeClr val="tx1"/>
                </a:solidFill>
              </a:rPr>
              <a:t>όχι</a:t>
            </a:r>
            <a:r>
              <a:rPr lang="en-GB" sz="1800" dirty="0">
                <a:solidFill>
                  <a:schemeClr val="tx1"/>
                </a:solidFill>
              </a:rPr>
              <a:t>.</a:t>
            </a:r>
            <a:endParaRPr sz="1800" dirty="0">
              <a:solidFill>
                <a:schemeClr val="tx1"/>
              </a:solidFill>
            </a:endParaRPr>
          </a:p>
          <a:p>
            <a:pPr marL="0" lvl="0" indent="0" algn="just" rtl="0">
              <a:lnSpc>
                <a:spcPct val="90000"/>
              </a:lnSpc>
              <a:spcBef>
                <a:spcPts val="0"/>
              </a:spcBef>
              <a:spcAft>
                <a:spcPts val="0"/>
              </a:spcAft>
              <a:buNone/>
            </a:pPr>
            <a:endParaRPr dirty="0">
              <a:solidFill>
                <a:schemeClr val="tx1"/>
              </a:solidFill>
            </a:endParaRPr>
          </a:p>
          <a:p>
            <a:pPr marL="0" lvl="0" indent="0" algn="just" rtl="0">
              <a:lnSpc>
                <a:spcPct val="90000"/>
              </a:lnSpc>
              <a:spcBef>
                <a:spcPts val="0"/>
              </a:spcBef>
              <a:spcAft>
                <a:spcPts val="0"/>
              </a:spcAft>
              <a:buNone/>
            </a:pPr>
            <a:r>
              <a:rPr lang="en-GB" dirty="0">
                <a:solidFill>
                  <a:schemeClr val="tx1"/>
                </a:solidFill>
              </a:rPr>
              <a:t>Όταν σας παρουσιάζεται μια ευκαιρία, αναρωτηθείτε:</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err="1">
                <a:solidFill>
                  <a:schemeClr val="tx1"/>
                </a:solidFill>
              </a:rPr>
              <a:t>Έχω</a:t>
            </a:r>
            <a:r>
              <a:rPr lang="en-GB" dirty="0">
                <a:solidFill>
                  <a:schemeClr val="tx1"/>
                </a:solidFill>
              </a:rPr>
              <a:t> το</a:t>
            </a:r>
            <a:r>
              <a:rPr lang="el-GR" dirty="0">
                <a:solidFill>
                  <a:schemeClr val="tx1"/>
                </a:solidFill>
              </a:rPr>
              <a:t>ν</a:t>
            </a:r>
            <a:r>
              <a:rPr lang="en-GB" dirty="0">
                <a:solidFill>
                  <a:schemeClr val="tx1"/>
                </a:solidFill>
              </a:rPr>
              <a:t> </a:t>
            </a:r>
            <a:r>
              <a:rPr lang="en-GB" dirty="0">
                <a:solidFill>
                  <a:srgbClr val="187498"/>
                </a:solidFill>
              </a:rPr>
              <a:t>χρόνο και τα χρήματα γι' </a:t>
            </a:r>
            <a:r>
              <a:rPr lang="en-GB" dirty="0">
                <a:solidFill>
                  <a:schemeClr val="tx1"/>
                </a:solidFill>
              </a:rPr>
              <a:t>αυτό;</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rgbClr val="187498"/>
                </a:solidFill>
              </a:rPr>
              <a:t>Θέλω/συμφωνώ </a:t>
            </a:r>
            <a:r>
              <a:rPr lang="en-GB" dirty="0">
                <a:solidFill>
                  <a:schemeClr val="tx1"/>
                </a:solidFill>
              </a:rPr>
              <a:t>πραγματικά να το κάνω αυτό;</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Τι </a:t>
            </a:r>
            <a:r>
              <a:rPr lang="en-GB" dirty="0">
                <a:solidFill>
                  <a:srgbClr val="187498"/>
                </a:solidFill>
              </a:rPr>
              <a:t>αξία </a:t>
            </a:r>
            <a:r>
              <a:rPr lang="en-GB" dirty="0">
                <a:solidFill>
                  <a:schemeClr val="tx1"/>
                </a:solidFill>
              </a:rPr>
              <a:t>θα προσθέσει αυτό στη ζωή μου;</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Είναι οι αξίες μου </a:t>
            </a:r>
            <a:r>
              <a:rPr lang="en-GB" dirty="0">
                <a:solidFill>
                  <a:srgbClr val="187498"/>
                </a:solidFill>
              </a:rPr>
              <a:t>ευθυγραμμισμένες </a:t>
            </a:r>
            <a:r>
              <a:rPr lang="en-GB" dirty="0">
                <a:solidFill>
                  <a:schemeClr val="tx1"/>
                </a:solidFill>
              </a:rPr>
              <a:t>με αυτό;</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Μήπως ο λόγος που λέω ναι είναι επειδή </a:t>
            </a:r>
            <a:r>
              <a:rPr lang="en-GB" dirty="0">
                <a:solidFill>
                  <a:srgbClr val="187498"/>
                </a:solidFill>
              </a:rPr>
              <a:t>φοβάμαι να πω όχι</a:t>
            </a:r>
            <a:r>
              <a:rPr lang="en-GB" dirty="0">
                <a:solidFill>
                  <a:schemeClr val="tx1"/>
                </a:solidFill>
              </a:rPr>
              <a:t>;</a:t>
            </a:r>
            <a:endParaRPr dirty="0">
              <a:solidFill>
                <a:schemeClr val="tx1"/>
              </a:solidFill>
            </a:endParaRPr>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endParaRPr dirty="0"/>
          </a:p>
        </p:txBody>
      </p:sp>
      <p:sp>
        <p:nvSpPr>
          <p:cNvPr id="106" name="Google Shape;106;p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Καθορισμός στόχων</a:t>
            </a:r>
            <a:endParaRP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0"/>
          <p:cNvSpPr txBox="1">
            <a:spLocks noGrp="1"/>
          </p:cNvSpPr>
          <p:nvPr>
            <p:ph type="body" idx="2"/>
          </p:nvPr>
        </p:nvSpPr>
        <p:spPr>
          <a:xfrm>
            <a:off x="166110" y="2449516"/>
            <a:ext cx="5436668" cy="48120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r>
              <a:rPr lang="en-GB" sz="2400" dirty="0"/>
              <a:t>Ένας </a:t>
            </a:r>
            <a:r>
              <a:rPr lang="en-GB" sz="2400" b="1" dirty="0"/>
              <a:t>βραχυπρόθεσμος στόχος </a:t>
            </a:r>
            <a:r>
              <a:rPr lang="en-GB" sz="2400" dirty="0"/>
              <a:t>μπορεί να είναι:</a:t>
            </a:r>
            <a:endParaRPr sz="24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400" dirty="0"/>
              <a:t>Άσκηση τρεις φορές αυτή την εβδομάδα</a:t>
            </a:r>
            <a:endParaRPr sz="2400" dirty="0"/>
          </a:p>
          <a:p>
            <a:pPr marL="457200" lvl="0" indent="-342900" algn="just" rtl="0">
              <a:lnSpc>
                <a:spcPct val="150000"/>
              </a:lnSpc>
              <a:spcBef>
                <a:spcPts val="0"/>
              </a:spcBef>
              <a:spcAft>
                <a:spcPts val="0"/>
              </a:spcAft>
              <a:buSzPts val="1800"/>
              <a:buFont typeface="Wingdings" panose="05000000000000000000" pitchFamily="2" charset="2"/>
              <a:buChar char="§"/>
            </a:pPr>
            <a:r>
              <a:rPr lang="el-GR" sz="2400" dirty="0"/>
              <a:t>Εκμάθηση </a:t>
            </a:r>
            <a:r>
              <a:rPr lang="en-GB" sz="2400" dirty="0" err="1"/>
              <a:t>μι</a:t>
            </a:r>
            <a:r>
              <a:rPr lang="en-GB" sz="2400" dirty="0"/>
              <a:t>α</a:t>
            </a:r>
            <a:r>
              <a:rPr lang="el-GR" sz="2400" dirty="0"/>
              <a:t>ς</a:t>
            </a:r>
            <a:r>
              <a:rPr lang="en-GB" sz="2400" dirty="0"/>
              <a:t> </a:t>
            </a:r>
            <a:r>
              <a:rPr lang="en-GB" sz="2400" dirty="0" err="1"/>
              <a:t>νέ</a:t>
            </a:r>
            <a:r>
              <a:rPr lang="en-GB" sz="2400" dirty="0"/>
              <a:t>α</a:t>
            </a:r>
            <a:r>
              <a:rPr lang="el-GR" sz="2400" dirty="0"/>
              <a:t>ς</a:t>
            </a:r>
            <a:r>
              <a:rPr lang="en-GB" sz="2400" dirty="0"/>
              <a:t> </a:t>
            </a:r>
            <a:r>
              <a:rPr lang="en-GB" sz="2400" dirty="0" err="1"/>
              <a:t>δεξιότητ</a:t>
            </a:r>
            <a:r>
              <a:rPr lang="en-GB" sz="2400" dirty="0"/>
              <a:t>α</a:t>
            </a:r>
            <a:r>
              <a:rPr lang="el-GR" sz="2400" dirty="0"/>
              <a:t>ς</a:t>
            </a:r>
            <a:r>
              <a:rPr lang="en-GB" sz="2400" dirty="0"/>
              <a:t> μέσα στους επόμενους τρεις μήνες</a:t>
            </a:r>
            <a:endParaRPr sz="2400" dirty="0"/>
          </a:p>
          <a:p>
            <a:pPr marL="457200" lvl="0" indent="-342900" algn="just" rtl="0">
              <a:lnSpc>
                <a:spcPct val="150000"/>
              </a:lnSpc>
              <a:spcBef>
                <a:spcPts val="0"/>
              </a:spcBef>
              <a:spcAft>
                <a:spcPts val="0"/>
              </a:spcAft>
              <a:buSzPts val="1800"/>
              <a:buFont typeface="Wingdings" panose="05000000000000000000" pitchFamily="2" charset="2"/>
              <a:buChar char="§"/>
            </a:pPr>
            <a:r>
              <a:rPr lang="el-GR" sz="2400" dirty="0"/>
              <a:t>Απασχόληση</a:t>
            </a:r>
            <a:r>
              <a:rPr lang="en-GB" sz="2400" dirty="0"/>
              <a:t> σε συγκεκριμένη θέση εργασίας για ένα έτος</a:t>
            </a:r>
            <a:endParaRPr sz="2400" dirty="0"/>
          </a:p>
          <a:p>
            <a:pPr marL="0" lvl="0" indent="0" algn="just" rtl="0">
              <a:lnSpc>
                <a:spcPct val="90000"/>
              </a:lnSpc>
              <a:spcBef>
                <a:spcPts val="0"/>
              </a:spcBef>
              <a:spcAft>
                <a:spcPts val="0"/>
              </a:spcAft>
              <a:buNone/>
            </a:pPr>
            <a:endParaRPr sz="2400" dirty="0"/>
          </a:p>
          <a:p>
            <a:pPr marL="0" lvl="0" indent="0" algn="just" rtl="0">
              <a:lnSpc>
                <a:spcPct val="90000"/>
              </a:lnSpc>
              <a:spcBef>
                <a:spcPts val="0"/>
              </a:spcBef>
              <a:spcAft>
                <a:spcPts val="0"/>
              </a:spcAft>
              <a:buNone/>
            </a:pPr>
            <a:endParaRPr sz="2400" dirty="0"/>
          </a:p>
        </p:txBody>
      </p:sp>
      <p:sp>
        <p:nvSpPr>
          <p:cNvPr id="112" name="Google Shape;112;p1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err="1"/>
              <a:t>Βρ</a:t>
            </a:r>
            <a:r>
              <a:rPr lang="en-GB" b="1" dirty="0"/>
              <a:t>αχυπρόθεσμοι </a:t>
            </a:r>
            <a:r>
              <a:rPr lang="el-GR" b="1" dirty="0"/>
              <a:t>Ή </a:t>
            </a:r>
            <a:r>
              <a:rPr lang="en-GB" b="1" dirty="0"/>
              <a:t>Μα</a:t>
            </a:r>
            <a:r>
              <a:rPr lang="en-GB" b="1" dirty="0" err="1"/>
              <a:t>κρο</a:t>
            </a:r>
            <a:r>
              <a:rPr lang="en-GB" b="1" dirty="0"/>
              <a:t>πρόθεσμοι </a:t>
            </a:r>
            <a:r>
              <a:rPr lang="el-GR" b="1" dirty="0"/>
              <a:t>Σ</a:t>
            </a:r>
            <a:r>
              <a:rPr lang="en-GB" b="1" dirty="0" err="1"/>
              <a:t>τόχοι</a:t>
            </a:r>
            <a:endParaRPr b="1" dirty="0"/>
          </a:p>
        </p:txBody>
      </p:sp>
      <p:sp>
        <p:nvSpPr>
          <p:cNvPr id="2" name="Rectangle 1"/>
          <p:cNvSpPr/>
          <p:nvPr/>
        </p:nvSpPr>
        <p:spPr>
          <a:xfrm>
            <a:off x="6345382" y="2355337"/>
            <a:ext cx="4793673" cy="2973122"/>
          </a:xfrm>
          <a:prstGeom prst="rect">
            <a:avLst/>
          </a:prstGeom>
        </p:spPr>
        <p:txBody>
          <a:bodyPr wrap="square">
            <a:spAutoFit/>
          </a:bodyPr>
          <a:lstStyle/>
          <a:p>
            <a:pPr lvl="0" algn="just">
              <a:lnSpc>
                <a:spcPct val="90000"/>
              </a:lnSpc>
            </a:pPr>
            <a:r>
              <a:rPr lang="en-GB" sz="2400" dirty="0">
                <a:latin typeface="Calibri" panose="020F0502020204030204" pitchFamily="34" charset="0"/>
                <a:cs typeface="Calibri" panose="020F0502020204030204" pitchFamily="34" charset="0"/>
              </a:rPr>
              <a:t>Ένας </a:t>
            </a:r>
            <a:r>
              <a:rPr lang="en-GB" sz="2400" b="1" dirty="0">
                <a:latin typeface="Calibri" panose="020F0502020204030204" pitchFamily="34" charset="0"/>
                <a:cs typeface="Calibri" panose="020F0502020204030204" pitchFamily="34" charset="0"/>
              </a:rPr>
              <a:t>μακροπρόθεσμος στόχος </a:t>
            </a:r>
            <a:r>
              <a:rPr lang="en-GB" sz="2400" dirty="0">
                <a:latin typeface="Calibri" panose="020F0502020204030204" pitchFamily="34" charset="0"/>
                <a:cs typeface="Calibri" panose="020F0502020204030204" pitchFamily="34" charset="0"/>
              </a:rPr>
              <a:t>μπορεί να </a:t>
            </a:r>
            <a:r>
              <a:rPr lang="el-GR" sz="2400" dirty="0">
                <a:latin typeface="Calibri" panose="020F0502020204030204" pitchFamily="34" charset="0"/>
                <a:cs typeface="Calibri" panose="020F0502020204030204" pitchFamily="34" charset="0"/>
              </a:rPr>
              <a:t>είναι</a:t>
            </a:r>
            <a:r>
              <a:rPr lang="en-GB" sz="2400" dirty="0">
                <a:latin typeface="Calibri" panose="020F0502020204030204" pitchFamily="34" charset="0"/>
                <a:cs typeface="Calibri" panose="020F0502020204030204" pitchFamily="34" charset="0"/>
              </a:rPr>
              <a:t>:</a:t>
            </a:r>
          </a:p>
          <a:p>
            <a:pPr marL="457200" lvl="0" indent="-342900" algn="just">
              <a:lnSpc>
                <a:spcPct val="150000"/>
              </a:lnSpc>
              <a:buSzPts val="1800"/>
              <a:buFont typeface="Wingdings" panose="05000000000000000000" pitchFamily="2" charset="2"/>
              <a:buChar char="§"/>
            </a:pPr>
            <a:r>
              <a:rPr lang="en-GB" sz="2400" dirty="0">
                <a:latin typeface="Calibri" panose="020F0502020204030204" pitchFamily="34" charset="0"/>
                <a:cs typeface="Calibri" panose="020F0502020204030204" pitchFamily="34" charset="0"/>
              </a:rPr>
              <a:t>Ολοκλήρωση πανεπιστημιακού πτυχίου</a:t>
            </a:r>
          </a:p>
          <a:p>
            <a:pPr marL="457200" lvl="0" indent="-342900" algn="just">
              <a:lnSpc>
                <a:spcPct val="150000"/>
              </a:lnSpc>
              <a:buSzPts val="1800"/>
              <a:buFont typeface="Wingdings" panose="05000000000000000000" pitchFamily="2" charset="2"/>
              <a:buChar char="§"/>
            </a:pPr>
            <a:r>
              <a:rPr lang="en-GB" sz="2400" dirty="0">
                <a:latin typeface="Calibri" panose="020F0502020204030204" pitchFamily="34" charset="0"/>
                <a:cs typeface="Calibri" panose="020F0502020204030204" pitchFamily="34" charset="0"/>
              </a:rPr>
              <a:t>Αγορά σπιτιού ή διαμερίσματος τα επόμενα 10 χρόνια</a:t>
            </a:r>
          </a:p>
        </p:txBody>
      </p:sp>
      <p:cxnSp>
        <p:nvCxnSpPr>
          <p:cNvPr id="4" name="Straight Connector 3"/>
          <p:cNvCxnSpPr/>
          <p:nvPr/>
        </p:nvCxnSpPr>
        <p:spPr>
          <a:xfrm>
            <a:off x="5870907" y="2355337"/>
            <a:ext cx="57698" cy="2887255"/>
          </a:xfrm>
          <a:prstGeom prst="line">
            <a:avLst/>
          </a:prstGeom>
        </p:spPr>
        <p:style>
          <a:lnRef idx="1">
            <a:schemeClr val="accent3"/>
          </a:lnRef>
          <a:fillRef idx="0">
            <a:schemeClr val="accent3"/>
          </a:fillRef>
          <a:effectRef idx="0">
            <a:schemeClr val="accent3"/>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0"/>
          <p:cNvSpPr txBox="1">
            <a:spLocks noGrp="1"/>
          </p:cNvSpPr>
          <p:nvPr>
            <p:ph type="body" idx="2"/>
          </p:nvPr>
        </p:nvSpPr>
        <p:spPr>
          <a:xfrm>
            <a:off x="399370" y="1267113"/>
            <a:ext cx="11393400" cy="48120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Είναι σημαντικό να </a:t>
            </a:r>
            <a:r>
              <a:rPr lang="en-GB" b="1" dirty="0"/>
              <a:t>διακρίνετε τους βραχυπρόθεσμους και τους μακροπρόθεσμους στόχους, </a:t>
            </a:r>
            <a:r>
              <a:rPr lang="en-GB" dirty="0"/>
              <a:t>ώστε να μπορείτε να εφαρμόσετε μια γενική δομή για την επίτευξή τους.</a:t>
            </a: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Μια συμβουλή για την επίτευξη των στόχων σας είναι να </a:t>
            </a:r>
            <a:r>
              <a:rPr lang="el-GR" dirty="0"/>
              <a:t>τους κάνετε </a:t>
            </a:r>
            <a:r>
              <a:rPr lang="en-GB" b="1" dirty="0">
                <a:solidFill>
                  <a:srgbClr val="187498"/>
                </a:solidFill>
              </a:rPr>
              <a:t>SMART</a:t>
            </a:r>
            <a:r>
              <a:rPr lang="en-GB" dirty="0"/>
              <a:t>:</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err="1"/>
              <a:t>Συγκεκριμέν</a:t>
            </a:r>
            <a:r>
              <a:rPr lang="el-GR" b="1" dirty="0"/>
              <a:t>οι</a:t>
            </a:r>
            <a:r>
              <a:rPr lang="en-GB" b="1" dirty="0"/>
              <a:t> </a:t>
            </a:r>
            <a:r>
              <a:rPr lang="en-GB" dirty="0"/>
              <a:t>- τ</a:t>
            </a:r>
            <a:r>
              <a:rPr lang="el-GR" dirty="0" err="1"/>
              <a:t>ους</a:t>
            </a:r>
            <a:r>
              <a:rPr lang="en-GB" dirty="0"/>
              <a:t> κα</a:t>
            </a:r>
            <a:r>
              <a:rPr lang="en-GB" dirty="0" err="1"/>
              <a:t>θιστά</a:t>
            </a:r>
            <a:r>
              <a:rPr lang="en-GB" dirty="0"/>
              <a:t> σαφ</a:t>
            </a:r>
            <a:r>
              <a:rPr lang="el-GR" dirty="0" err="1"/>
              <a:t>είς</a:t>
            </a:r>
            <a:r>
              <a:rPr lang="el-GR" dirty="0"/>
              <a:t> </a:t>
            </a:r>
            <a:r>
              <a:rPr lang="en-GB" dirty="0"/>
              <a:t>και </a:t>
            </a:r>
            <a:r>
              <a:rPr lang="en-GB" dirty="0" err="1"/>
              <a:t>ευκολότερ</a:t>
            </a:r>
            <a:r>
              <a:rPr lang="en-GB" dirty="0"/>
              <a:t>α </a:t>
            </a:r>
            <a:r>
              <a:rPr lang="el-GR" dirty="0"/>
              <a:t>επιτεύξιμους </a:t>
            </a:r>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err="1"/>
              <a:t>Μετρήσιμ</a:t>
            </a:r>
            <a:r>
              <a:rPr lang="el-GR" b="1" dirty="0"/>
              <a:t>οι</a:t>
            </a:r>
            <a:r>
              <a:rPr lang="en-GB" b="1" dirty="0"/>
              <a:t> </a:t>
            </a:r>
            <a:r>
              <a:rPr lang="en-GB" dirty="0"/>
              <a:t>- μετρήστε και παρακολουθήστε </a:t>
            </a:r>
            <a:r>
              <a:rPr lang="en-GB" dirty="0" err="1"/>
              <a:t>την</a:t>
            </a:r>
            <a:r>
              <a:rPr lang="en-GB" dirty="0"/>
              <a:t> π</a:t>
            </a:r>
            <a:r>
              <a:rPr lang="en-GB" dirty="0" err="1"/>
              <a:t>ρόοδ</a:t>
            </a:r>
            <a:r>
              <a:rPr lang="el-GR" dirty="0"/>
              <a:t>ο</a:t>
            </a:r>
            <a:r>
              <a:rPr lang="en-GB" dirty="0"/>
              <a:t> </a:t>
            </a:r>
            <a:r>
              <a:rPr lang="el-GR" dirty="0"/>
              <a:t>των στόχων σας</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err="1"/>
              <a:t>Εφικτ</a:t>
            </a:r>
            <a:r>
              <a:rPr lang="el-GR" b="1" dirty="0" err="1"/>
              <a:t>οί</a:t>
            </a:r>
            <a:r>
              <a:rPr lang="en-GB" b="1" dirty="0"/>
              <a:t> </a:t>
            </a:r>
            <a:r>
              <a:rPr lang="en-GB" dirty="0"/>
              <a:t>- εντός των ορίων </a:t>
            </a:r>
            <a:r>
              <a:rPr lang="en-GB" dirty="0" err="1"/>
              <a:t>της</a:t>
            </a:r>
            <a:r>
              <a:rPr lang="en-GB" dirty="0"/>
              <a:t> </a:t>
            </a:r>
            <a:r>
              <a:rPr lang="en-GB" dirty="0" err="1"/>
              <a:t>δυν</a:t>
            </a:r>
            <a:r>
              <a:rPr lang="en-GB" dirty="0"/>
              <a:t>ατότητ</a:t>
            </a:r>
            <a:r>
              <a:rPr lang="el-GR" dirty="0" err="1"/>
              <a:t>άς</a:t>
            </a:r>
            <a:r>
              <a:rPr lang="el-GR" dirty="0"/>
              <a:t> σας</a:t>
            </a:r>
            <a:r>
              <a:rPr lang="en-GB" dirty="0"/>
              <a:t>, ώστε να μην απογοητεύσετε τον εαυτό σας</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err="1"/>
              <a:t>Ρε</a:t>
            </a:r>
            <a:r>
              <a:rPr lang="en-GB" b="1" dirty="0"/>
              <a:t>αλιστικ</a:t>
            </a:r>
            <a:r>
              <a:rPr lang="el-GR" b="1" dirty="0" err="1"/>
              <a:t>οί</a:t>
            </a:r>
            <a:r>
              <a:rPr lang="en-GB" b="1" dirty="0"/>
              <a:t> </a:t>
            </a:r>
            <a:r>
              <a:rPr lang="en-GB" dirty="0"/>
              <a:t>- η επίτευξη ρεαλιστικών στόχων σας κάνει να αισθάνεστε υπέροχα, ενθαρρύνοντας τον εαυτό σας να επιδιώκει περισσότερα</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l-GR" b="1" dirty="0"/>
              <a:t>Χρονικά προσδιορισμένοι</a:t>
            </a:r>
            <a:r>
              <a:rPr lang="en-GB" dirty="0"/>
              <a:t>- διαχωρίστε τους βραχυπρόθεσμους και μακροπρόθεσμους στόχους σας</a:t>
            </a:r>
            <a:r>
              <a:rPr lang="el-GR" dirty="0"/>
              <a:t>, </a:t>
            </a:r>
            <a:r>
              <a:rPr lang="en-GB" dirty="0" err="1"/>
              <a:t>γι</a:t>
            </a:r>
            <a:r>
              <a:rPr lang="en-GB" dirty="0"/>
              <a:t>α να ορίσετε ρεαλιστικά χρονοδιαγράμματα και ημερομηνίες λήξης.</a:t>
            </a:r>
            <a:endParaRPr dirty="0"/>
          </a:p>
        </p:txBody>
      </p:sp>
      <p:sp>
        <p:nvSpPr>
          <p:cNvPr id="112" name="Google Shape;112;p1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l-GR" b="1" dirty="0"/>
              <a:t>Πλαίσιο</a:t>
            </a:r>
            <a:r>
              <a:rPr lang="en-GB" b="1" dirty="0"/>
              <a:t> SMART</a:t>
            </a:r>
            <a:endParaRPr b="1" dirty="0"/>
          </a:p>
        </p:txBody>
      </p:sp>
    </p:spTree>
    <p:extLst>
      <p:ext uri="{BB962C8B-B14F-4D97-AF65-F5344CB8AC3E}">
        <p14:creationId xmlns:p14="http://schemas.microsoft.com/office/powerpoint/2010/main" val="386335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8" name="Google Shape;118;p1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Δραστηριότητα φύλλου εργασίας</a:t>
            </a:r>
            <a:endParaRPr b="1" dirty="0"/>
          </a:p>
        </p:txBody>
      </p:sp>
      <p:sp>
        <p:nvSpPr>
          <p:cNvPr id="2" name="Rectangle 1"/>
          <p:cNvSpPr/>
          <p:nvPr/>
        </p:nvSpPr>
        <p:spPr>
          <a:xfrm>
            <a:off x="399370" y="1736435"/>
            <a:ext cx="10957663" cy="4132349"/>
          </a:xfrm>
          <a:prstGeom prst="rect">
            <a:avLst/>
          </a:prstGeom>
          <a:solidFill>
            <a:schemeClr val="accent1">
              <a:lumMod val="20000"/>
              <a:lumOff val="80000"/>
            </a:schemeClr>
          </a:solidFill>
          <a:ln>
            <a:solidFill>
              <a:schemeClr val="accent1">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lnSpc>
                <a:spcPct val="200000"/>
              </a:lnSpc>
              <a:buSzPts val="1800"/>
            </a:pPr>
            <a:r>
              <a:rPr lang="en-GB" sz="3200" b="1" dirty="0">
                <a:solidFill>
                  <a:schemeClr val="tx1"/>
                </a:solidFill>
                <a:latin typeface="Calibri" panose="020F0502020204030204" pitchFamily="34" charset="0"/>
                <a:cs typeface="Calibri" panose="020F0502020204030204" pitchFamily="34" charset="0"/>
              </a:rPr>
              <a:t>Δραστηριότητα φύλλου εργασίας: </a:t>
            </a:r>
          </a:p>
          <a:p>
            <a:pPr marL="514350" lvl="0" indent="-514350" algn="ctr">
              <a:lnSpc>
                <a:spcPct val="200000"/>
              </a:lnSpc>
              <a:buClr>
                <a:schemeClr val="bg1"/>
              </a:buClr>
              <a:buSzPts val="1800"/>
              <a:buFont typeface="Wingdings" panose="05000000000000000000" pitchFamily="2" charset="2"/>
              <a:buChar char="§"/>
            </a:pPr>
            <a:r>
              <a:rPr lang="en-GB" sz="2800" dirty="0">
                <a:solidFill>
                  <a:schemeClr val="tx1"/>
                </a:solidFill>
                <a:latin typeface="Calibri" panose="020F0502020204030204" pitchFamily="34" charset="0"/>
                <a:cs typeface="Calibri" panose="020F0502020204030204" pitchFamily="34" charset="0"/>
              </a:rPr>
              <a:t>Ανοίξτε το βιβλίο εργασίας στο τηλέφωνο/τον φορητό σας υπολογιστή. </a:t>
            </a:r>
          </a:p>
          <a:p>
            <a:pPr marL="514350" lvl="0" indent="-514350" algn="ctr">
              <a:lnSpc>
                <a:spcPct val="200000"/>
              </a:lnSpc>
              <a:buClr>
                <a:schemeClr val="bg1"/>
              </a:buClr>
              <a:buSzPts val="1800"/>
              <a:buFont typeface="Wingdings" panose="05000000000000000000" pitchFamily="2" charset="2"/>
              <a:buChar char="§"/>
            </a:pPr>
            <a:r>
              <a:rPr lang="en-GB" sz="2800" dirty="0">
                <a:solidFill>
                  <a:schemeClr val="tx1"/>
                </a:solidFill>
                <a:latin typeface="Calibri" panose="020F0502020204030204" pitchFamily="34" charset="0"/>
                <a:cs typeface="Calibri" panose="020F0502020204030204" pitchFamily="34" charset="0"/>
              </a:rPr>
              <a:t>Συμπληρώστε το φύλλο εργασίας ατομικά</a:t>
            </a:r>
          </a:p>
          <a:p>
            <a:pPr lvl="0" algn="ctr">
              <a:lnSpc>
                <a:spcPct val="90000"/>
              </a:lnSpc>
              <a:buSzPts val="1800"/>
            </a:pPr>
            <a:endParaRPr lang="en-GB" sz="2800" dirty="0">
              <a:solidFill>
                <a:schemeClr val="tx1"/>
              </a:solidFill>
              <a:latin typeface="Calibri" panose="020F0502020204030204" pitchFamily="34" charset="0"/>
              <a:cs typeface="Calibri" panose="020F0502020204030204" pitchFamily="34" charset="0"/>
            </a:endParaRPr>
          </a:p>
          <a:p>
            <a:pPr algn="ctr"/>
            <a:endParaRPr lang="en-GB"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2"/>
          <p:cNvSpPr txBox="1">
            <a:spLocks noGrp="1"/>
          </p:cNvSpPr>
          <p:nvPr>
            <p:ph type="body" idx="2"/>
          </p:nvPr>
        </p:nvSpPr>
        <p:spPr>
          <a:xfrm>
            <a:off x="399370" y="1495499"/>
            <a:ext cx="11393260" cy="2527861"/>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b="1" dirty="0"/>
              <a:t>Σε αυτή </a:t>
            </a:r>
            <a:r>
              <a:rPr lang="en-GB" b="1" dirty="0" err="1"/>
              <a:t>την</a:t>
            </a:r>
            <a:r>
              <a:rPr lang="en-GB" b="1" dirty="0"/>
              <a:t> </a:t>
            </a:r>
            <a:r>
              <a:rPr lang="el-GR" b="1" dirty="0" err="1"/>
              <a:t>υπο</a:t>
            </a:r>
            <a:r>
              <a:rPr lang="en-GB" b="1" dirty="0" err="1"/>
              <a:t>ενότητ</a:t>
            </a:r>
            <a:r>
              <a:rPr lang="en-GB" b="1" dirty="0"/>
              <a:t>α, μάθαμε:</a:t>
            </a:r>
            <a:endParaRPr b="1" dirty="0"/>
          </a:p>
          <a:p>
            <a:pPr marL="0" lvl="0" indent="0" algn="just" rtl="0">
              <a:lnSpc>
                <a:spcPct val="90000"/>
              </a:lnSpc>
              <a:spcBef>
                <a:spcPts val="0"/>
              </a:spcBef>
              <a:spcAft>
                <a:spcPts val="0"/>
              </a:spcAft>
              <a:buClr>
                <a:srgbClr val="000000"/>
              </a:buClr>
              <a:buSzPts val="1800"/>
              <a:buNone/>
            </a:pP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Πώς να </a:t>
            </a:r>
            <a:r>
              <a:rPr lang="en-GB" dirty="0" err="1"/>
              <a:t>δι</a:t>
            </a:r>
            <a:r>
              <a:rPr lang="en-GB" dirty="0"/>
              <a:t>ακρίν</a:t>
            </a:r>
            <a:r>
              <a:rPr lang="el-GR" dirty="0" err="1"/>
              <a:t>ουμε</a:t>
            </a:r>
            <a:r>
              <a:rPr lang="en-GB" dirty="0"/>
              <a:t> τις ανάγκες από τις επιθυμίες και πώς αυτό επηρεάζει τις προτεραιότητες στον προϋπολογισμό</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l-GR" dirty="0"/>
              <a:t>Την </a:t>
            </a:r>
            <a:r>
              <a:rPr lang="en-GB" dirty="0"/>
              <a:t>α</a:t>
            </a:r>
            <a:r>
              <a:rPr lang="en-GB" dirty="0" err="1"/>
              <a:t>νάγκη</a:t>
            </a:r>
            <a:r>
              <a:rPr lang="en-GB" dirty="0"/>
              <a:t> για αποταμιεύσεις και προβλέψεις</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Πώς να </a:t>
            </a:r>
            <a:r>
              <a:rPr lang="en-GB" dirty="0" err="1"/>
              <a:t>δι</a:t>
            </a:r>
            <a:r>
              <a:rPr lang="en-GB" dirty="0"/>
              <a:t>αφοροποι</a:t>
            </a:r>
            <a:r>
              <a:rPr lang="el-GR" dirty="0" err="1"/>
              <a:t>ούμε</a:t>
            </a:r>
            <a:r>
              <a:rPr lang="en-GB" dirty="0"/>
              <a:t> τους βρα</a:t>
            </a:r>
            <a:r>
              <a:rPr lang="en-GB" dirty="0" err="1"/>
              <a:t>χυ</a:t>
            </a:r>
            <a:r>
              <a:rPr lang="en-GB" dirty="0"/>
              <a:t>πρόθεσμους από τους μακροπρόθεσμους στόχους και πώς να </a:t>
            </a:r>
            <a:r>
              <a:rPr lang="el-GR" dirty="0"/>
              <a:t>θέτουμε</a:t>
            </a:r>
            <a:r>
              <a:rPr lang="en-GB" dirty="0"/>
              <a:t> SMART</a:t>
            </a:r>
            <a:r>
              <a:rPr lang="el-GR" dirty="0"/>
              <a:t> στόχους</a:t>
            </a:r>
            <a:endParaRPr lang="en-GB" dirty="0"/>
          </a:p>
        </p:txBody>
      </p:sp>
      <p:sp>
        <p:nvSpPr>
          <p:cNvPr id="118" name="Google Shape;118;p1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err="1"/>
              <a:t>Αν</a:t>
            </a:r>
            <a:r>
              <a:rPr lang="en-GB" b="1" dirty="0"/>
              <a:t>ασκόπηση</a:t>
            </a:r>
            <a:r>
              <a:rPr lang="el-GR" b="1" dirty="0"/>
              <a:t> </a:t>
            </a:r>
            <a:r>
              <a:rPr lang="el-GR" b="1" dirty="0" err="1"/>
              <a:t>υποενότητας</a:t>
            </a:r>
            <a:endParaRPr b="1" dirty="0"/>
          </a:p>
        </p:txBody>
      </p:sp>
      <p:sp>
        <p:nvSpPr>
          <p:cNvPr id="3" name="Rectangle 2"/>
          <p:cNvSpPr/>
          <p:nvPr/>
        </p:nvSpPr>
        <p:spPr>
          <a:xfrm>
            <a:off x="1729047" y="4220079"/>
            <a:ext cx="8478981" cy="1938992"/>
          </a:xfrm>
          <a:prstGeom prst="rect">
            <a:avLst/>
          </a:prstGeom>
          <a:ln>
            <a:solidFill>
              <a:srgbClr val="187498"/>
            </a:solidFill>
          </a:ln>
        </p:spPr>
        <p:txBody>
          <a:bodyPr wrap="square">
            <a:spAutoFit/>
          </a:bodyPr>
          <a:lstStyle/>
          <a:p>
            <a:pPr lvl="0" algn="ctr">
              <a:lnSpc>
                <a:spcPct val="150000"/>
              </a:lnSpc>
            </a:pPr>
            <a:r>
              <a:rPr lang="en-GB" sz="2000" b="1" dirty="0">
                <a:solidFill>
                  <a:srgbClr val="187498"/>
                </a:solidFill>
                <a:latin typeface="Calibri" panose="020F0502020204030204" pitchFamily="34" charset="0"/>
                <a:cs typeface="Calibri" panose="020F0502020204030204" pitchFamily="34" charset="0"/>
              </a:rPr>
              <a:t>Δραστηριότητα:</a:t>
            </a:r>
          </a:p>
          <a:p>
            <a:pPr lvl="0" algn="ctr">
              <a:lnSpc>
                <a:spcPct val="150000"/>
              </a:lnSpc>
            </a:pPr>
            <a:r>
              <a:rPr lang="en-GB" sz="2000" dirty="0">
                <a:solidFill>
                  <a:schemeClr val="tx1"/>
                </a:solidFill>
                <a:latin typeface="Calibri" panose="020F0502020204030204" pitchFamily="34" charset="0"/>
                <a:cs typeface="Calibri" panose="020F0502020204030204" pitchFamily="34" charset="0"/>
              </a:rPr>
              <a:t>Χρησιμοποιώντας το </a:t>
            </a:r>
            <a:r>
              <a:rPr lang="el-GR" sz="2000" dirty="0">
                <a:solidFill>
                  <a:schemeClr val="tx1"/>
                </a:solidFill>
                <a:latin typeface="Calibri" panose="020F0502020204030204" pitchFamily="34" charset="0"/>
                <a:cs typeface="Calibri" panose="020F0502020204030204" pitchFamily="34" charset="0"/>
              </a:rPr>
              <a:t>πλαίσιο</a:t>
            </a:r>
            <a:r>
              <a:rPr lang="en-GB" sz="2000" dirty="0">
                <a:solidFill>
                  <a:schemeClr val="tx1"/>
                </a:solidFill>
                <a:latin typeface="Calibri" panose="020F0502020204030204" pitchFamily="34" charset="0"/>
                <a:cs typeface="Calibri" panose="020F0502020204030204" pitchFamily="34" charset="0"/>
              </a:rPr>
              <a:t> SMART, δημιουργήστε τον ορίζοντά σας </a:t>
            </a:r>
          </a:p>
          <a:p>
            <a:pPr lvl="0" algn="ctr">
              <a:lnSpc>
                <a:spcPct val="150000"/>
              </a:lnSpc>
            </a:pPr>
            <a:r>
              <a:rPr lang="en-GB" sz="2000" dirty="0">
                <a:solidFill>
                  <a:schemeClr val="tx1"/>
                </a:solidFill>
                <a:latin typeface="Calibri" panose="020F0502020204030204" pitchFamily="34" charset="0"/>
                <a:cs typeface="Calibri" panose="020F0502020204030204" pitchFamily="34" charset="0"/>
              </a:rPr>
              <a:t>(ανατρέξτε στο εργαλείο </a:t>
            </a:r>
            <a:r>
              <a:rPr lang="en-GB" sz="2000" dirty="0" err="1">
                <a:solidFill>
                  <a:schemeClr val="tx1"/>
                </a:solidFill>
                <a:latin typeface="Calibri" panose="020F0502020204030204" pitchFamily="34" charset="0"/>
                <a:cs typeface="Calibri" panose="020F0502020204030204" pitchFamily="34" charset="0"/>
              </a:rPr>
              <a:t>QueensOfMoney </a:t>
            </a:r>
            <a:r>
              <a:rPr lang="en-GB" sz="2000" dirty="0">
                <a:solidFill>
                  <a:schemeClr val="tx1"/>
                </a:solidFill>
                <a:latin typeface="Calibri" panose="020F0502020204030204" pitchFamily="34" charset="0"/>
                <a:cs typeface="Calibri" panose="020F0502020204030204" pitchFamily="34" charset="0"/>
              </a:rPr>
              <a:t>Horizon)</a:t>
            </a:r>
          </a:p>
          <a:p>
            <a:pPr marL="114300" lvl="0" algn="ctr">
              <a:lnSpc>
                <a:spcPct val="150000"/>
              </a:lnSpc>
            </a:pPr>
            <a:r>
              <a:rPr lang="en-GB" sz="2000" u="sng" dirty="0">
                <a:solidFill>
                  <a:schemeClr val="tx1"/>
                </a:solidFill>
                <a:latin typeface="Calibri" panose="020F0502020204030204" pitchFamily="34" charset="0"/>
                <a:cs typeface="Calibri" panose="020F0502020204030204" pitchFamily="34" charset="0"/>
                <a:hlinkClick r:id="rId3"/>
              </a:rPr>
              <a:t>http://queensofmoney.com/tools/</a:t>
            </a:r>
            <a:endParaRPr lang="en-GB"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584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0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body" idx="1"/>
          </p:nvPr>
        </p:nvSpPr>
        <p:spPr>
          <a:xfrm>
            <a:off x="399369" y="1265891"/>
            <a:ext cx="11599797" cy="5187240"/>
          </a:xfrm>
          <a:prstGeom prst="rect">
            <a:avLst/>
          </a:prstGeom>
          <a:noFill/>
          <a:ln>
            <a:noFill/>
          </a:ln>
        </p:spPr>
        <p:txBody>
          <a:bodyPr spcFirstLastPara="1" wrap="square" lIns="0" tIns="0" rIns="0" bIns="0" anchor="t" anchorCtr="0">
            <a:noAutofit/>
          </a:bodyPr>
          <a:lstStyle/>
          <a:p>
            <a:pPr marL="0" lvl="0" indent="0" algn="l" rtl="0">
              <a:lnSpc>
                <a:spcPct val="107000"/>
              </a:lnSpc>
              <a:spcBef>
                <a:spcPts val="1000"/>
              </a:spcBef>
              <a:spcAft>
                <a:spcPts val="0"/>
              </a:spcAft>
              <a:buNone/>
            </a:pPr>
            <a:r>
              <a:rPr lang="en-GB" dirty="0"/>
              <a:t>Ο προϋπολογισμός είναι ένα σημαντικό βήμα προς τη </a:t>
            </a:r>
            <a:r>
              <a:rPr lang="en-GB" b="1" dirty="0"/>
              <a:t>βελτίωση του εαυτού μας</a:t>
            </a:r>
            <a:r>
              <a:rPr lang="en-GB" dirty="0"/>
              <a:t>. Όχι μόνο παρέχει μια σαφέστερη κατανόηση του παρόντος, αλλά </a:t>
            </a:r>
            <a:r>
              <a:rPr lang="el-GR" dirty="0"/>
              <a:t>δημιουργεί και </a:t>
            </a:r>
            <a:r>
              <a:rPr lang="en-GB" dirty="0" err="1"/>
              <a:t>έν</a:t>
            </a:r>
            <a:r>
              <a:rPr lang="en-GB" dirty="0"/>
              <a:t>α όραμα για το μέλλον και τον τρόπο με τον οποίο μπορεί να επιτευχθεί. </a:t>
            </a:r>
            <a:endParaRPr dirty="0"/>
          </a:p>
          <a:p>
            <a:pPr marL="0" lvl="0" indent="0" algn="l" rtl="0">
              <a:lnSpc>
                <a:spcPct val="107000"/>
              </a:lnSpc>
              <a:spcBef>
                <a:spcPts val="1000"/>
              </a:spcBef>
              <a:spcAft>
                <a:spcPts val="0"/>
              </a:spcAft>
              <a:buNone/>
            </a:pPr>
            <a:r>
              <a:rPr lang="en-GB" dirty="0"/>
              <a:t>Ένας προϋπολογισμός παρέχει δομή για τις συνήθειές σας, τους βραχυπρόθεσμους και μακροπρόθεσμους στόχους και τις προτεραιότητές σας. Αυτή η δομή βοηθά στην οικοδόμηση μιας νοοτροπίας που επικεντρώνεται στην ανάπτυξη και τον σκοπό.</a:t>
            </a:r>
            <a:endParaRPr dirty="0"/>
          </a:p>
          <a:p>
            <a:pPr marL="0" lvl="0" indent="0" algn="l" rtl="0">
              <a:lnSpc>
                <a:spcPct val="107000"/>
              </a:lnSpc>
              <a:spcBef>
                <a:spcPts val="1000"/>
              </a:spcBef>
              <a:spcAft>
                <a:spcPts val="0"/>
              </a:spcAft>
              <a:buNone/>
            </a:pPr>
            <a:endParaRPr dirty="0"/>
          </a:p>
          <a:p>
            <a:pPr marL="0" lvl="0" indent="0" algn="just" rtl="0">
              <a:spcBef>
                <a:spcPts val="800"/>
              </a:spcBef>
              <a:spcAft>
                <a:spcPts val="0"/>
              </a:spcAft>
              <a:buClr>
                <a:schemeClr val="accent1"/>
              </a:buClr>
              <a:buSzPts val="1800"/>
              <a:buFont typeface="Arial"/>
              <a:buNone/>
            </a:pPr>
            <a:r>
              <a:rPr lang="en-GB" sz="1900" b="1" dirty="0">
                <a:solidFill>
                  <a:srgbClr val="187498"/>
                </a:solidFill>
              </a:rPr>
              <a:t>Ο προϋπολογισμός μπορεί να χωριστεί σε 3 βασικά στοιχεία:</a:t>
            </a:r>
            <a:endParaRPr sz="1900" b="1" dirty="0">
              <a:solidFill>
                <a:srgbClr val="187498"/>
              </a:solidFill>
            </a:endParaRPr>
          </a:p>
          <a:p>
            <a:pPr marL="457200" lvl="0"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Νοοτροπία</a:t>
            </a:r>
            <a:endParaRPr sz="1900" b="1" dirty="0">
              <a:solidFill>
                <a:srgbClr val="3B3842"/>
              </a:solidFill>
            </a:endParaRPr>
          </a:p>
          <a:p>
            <a:pPr marL="914400" lvl="1"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dirty="0">
                <a:solidFill>
                  <a:srgbClr val="3B3842"/>
                </a:solidFill>
              </a:rPr>
              <a:t>Να </a:t>
            </a:r>
            <a:r>
              <a:rPr lang="el-GR" sz="1900" dirty="0">
                <a:solidFill>
                  <a:srgbClr val="3B3842"/>
                </a:solidFill>
              </a:rPr>
              <a:t>είστε σε θέση να εντοπίζετε και να διαφοροποιείτε </a:t>
            </a:r>
            <a:r>
              <a:rPr lang="en-GB" sz="1900" dirty="0" err="1">
                <a:solidFill>
                  <a:srgbClr val="3B3842"/>
                </a:solidFill>
              </a:rPr>
              <a:t>τις</a:t>
            </a:r>
            <a:r>
              <a:rPr lang="en-GB" sz="1900" dirty="0">
                <a:solidFill>
                  <a:srgbClr val="3B3842"/>
                </a:solidFill>
              </a:rPr>
              <a:t> ανάγκες από τις επιθυμίες</a:t>
            </a:r>
            <a:endParaRPr sz="1900" dirty="0">
              <a:solidFill>
                <a:srgbClr val="3B3842"/>
              </a:solidFill>
            </a:endParaRPr>
          </a:p>
          <a:p>
            <a:pPr marL="457200" lvl="0"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Απο</a:t>
            </a:r>
            <a:r>
              <a:rPr lang="el-GR" sz="1900" b="1" dirty="0" err="1">
                <a:solidFill>
                  <a:srgbClr val="3B3842"/>
                </a:solidFill>
              </a:rPr>
              <a:t>ταμίευσ</a:t>
            </a:r>
            <a:r>
              <a:rPr lang="en-GB" sz="1900" b="1" dirty="0">
                <a:solidFill>
                  <a:srgbClr val="3B3842"/>
                </a:solidFill>
              </a:rPr>
              <a:t>η</a:t>
            </a:r>
            <a:endParaRPr sz="1900" b="1" dirty="0">
              <a:solidFill>
                <a:srgbClr val="3B3842"/>
              </a:solidFill>
            </a:endParaRPr>
          </a:p>
          <a:p>
            <a:pPr marL="914400" lvl="1"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dirty="0">
                <a:solidFill>
                  <a:srgbClr val="3B3842"/>
                </a:solidFill>
              </a:rPr>
              <a:t>Η ανάγκη ύπαρξης ενός ταμείου για έκτακτες ανάγκες</a:t>
            </a:r>
            <a:r>
              <a:rPr lang="el-GR" sz="1900" dirty="0">
                <a:solidFill>
                  <a:srgbClr val="3B3842"/>
                </a:solidFill>
              </a:rPr>
              <a:t>/ άλλες ανάγκες</a:t>
            </a:r>
            <a:endParaRPr sz="1900" dirty="0">
              <a:solidFill>
                <a:srgbClr val="3B3842"/>
              </a:solidFill>
            </a:endParaRPr>
          </a:p>
          <a:p>
            <a:pPr marL="457200" lvl="0"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Κα</a:t>
            </a:r>
            <a:r>
              <a:rPr lang="en-GB" sz="1900" b="1" dirty="0" err="1">
                <a:solidFill>
                  <a:srgbClr val="3B3842"/>
                </a:solidFill>
              </a:rPr>
              <a:t>θορισμός</a:t>
            </a:r>
            <a:r>
              <a:rPr lang="en-GB" sz="1900" b="1" dirty="0">
                <a:solidFill>
                  <a:srgbClr val="3B3842"/>
                </a:solidFill>
              </a:rPr>
              <a:t> </a:t>
            </a:r>
            <a:r>
              <a:rPr lang="en-GB" sz="1900" b="1" dirty="0" err="1">
                <a:solidFill>
                  <a:srgbClr val="3B3842"/>
                </a:solidFill>
              </a:rPr>
              <a:t>στόχων</a:t>
            </a:r>
            <a:endParaRPr sz="1900" b="1" dirty="0">
              <a:solidFill>
                <a:srgbClr val="3B3842"/>
              </a:solidFill>
            </a:endParaRPr>
          </a:p>
          <a:p>
            <a:pPr marL="914400" lvl="1"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dirty="0">
                <a:solidFill>
                  <a:srgbClr val="3B3842"/>
                </a:solidFill>
              </a:rPr>
              <a:t>Να </a:t>
            </a:r>
            <a:r>
              <a:rPr lang="el-GR" sz="1900" dirty="0">
                <a:solidFill>
                  <a:srgbClr val="3B3842"/>
                </a:solidFill>
              </a:rPr>
              <a:t>είστε σε θέση να θέτετε </a:t>
            </a:r>
            <a:r>
              <a:rPr lang="en-GB" sz="1900" dirty="0" err="1">
                <a:solidFill>
                  <a:srgbClr val="3B3842"/>
                </a:solidFill>
              </a:rPr>
              <a:t>στόχους</a:t>
            </a:r>
            <a:r>
              <a:rPr lang="en-GB" sz="1900" dirty="0">
                <a:solidFill>
                  <a:srgbClr val="3B3842"/>
                </a:solidFill>
              </a:rPr>
              <a:t> και να </a:t>
            </a:r>
            <a:r>
              <a:rPr lang="el-GR" sz="1900" dirty="0">
                <a:solidFill>
                  <a:srgbClr val="3B3842"/>
                </a:solidFill>
              </a:rPr>
              <a:t>τους διακρίνετε σε βραχυπρόθεσμους και μακροπρόθεσμους</a:t>
            </a:r>
            <a:endParaRPr dirty="0"/>
          </a:p>
        </p:txBody>
      </p:sp>
      <p:sp>
        <p:nvSpPr>
          <p:cNvPr id="63"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Επ</a:t>
            </a:r>
            <a:r>
              <a:rPr lang="en-GB" b="1" dirty="0" err="1"/>
              <a:t>ισκό</a:t>
            </a:r>
            <a:r>
              <a:rPr lang="en-GB" b="1" dirty="0"/>
              <a:t>πηση</a:t>
            </a:r>
            <a:r>
              <a:rPr lang="el-GR" b="1" dirty="0"/>
              <a:t> </a:t>
            </a:r>
            <a:r>
              <a:rPr lang="el-GR" b="1" dirty="0" err="1"/>
              <a:t>Υποενότητας</a:t>
            </a:r>
            <a:endParaR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body" idx="1"/>
          </p:nvPr>
        </p:nvSpPr>
        <p:spPr>
          <a:xfrm>
            <a:off x="1213658" y="1358537"/>
            <a:ext cx="10075026" cy="51872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endParaRPr sz="1900" dirty="0">
              <a:solidFill>
                <a:srgbClr val="3B3842"/>
              </a:solidFill>
            </a:endParaRPr>
          </a:p>
          <a:p>
            <a:pPr marL="0" lvl="0" indent="0" algn="just" rtl="0">
              <a:lnSpc>
                <a:spcPct val="90000"/>
              </a:lnSpc>
              <a:spcBef>
                <a:spcPts val="0"/>
              </a:spcBef>
              <a:spcAft>
                <a:spcPts val="0"/>
              </a:spcAft>
              <a:buNone/>
            </a:pPr>
            <a:endParaRPr sz="1900" dirty="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82550" lvl="0" indent="0" algn="ctr" rtl="0">
              <a:lnSpc>
                <a:spcPct val="90000"/>
              </a:lnSpc>
              <a:spcBef>
                <a:spcPts val="0"/>
              </a:spcBef>
              <a:spcAft>
                <a:spcPts val="0"/>
              </a:spcAft>
              <a:buNone/>
            </a:pPr>
            <a:r>
              <a:rPr lang="en-GB" sz="3200" dirty="0">
                <a:solidFill>
                  <a:srgbClr val="3B3842"/>
                </a:solidFill>
              </a:rPr>
              <a:t>Εργασία:  Καταγράψτε </a:t>
            </a:r>
            <a:r>
              <a:rPr lang="el-GR" sz="3200" dirty="0">
                <a:solidFill>
                  <a:srgbClr val="3B3842"/>
                </a:solidFill>
              </a:rPr>
              <a:t>ατομικά </a:t>
            </a:r>
            <a:r>
              <a:rPr lang="en-GB" sz="3200" dirty="0">
                <a:solidFill>
                  <a:srgbClr val="3B3842"/>
                </a:solidFill>
              </a:rPr>
              <a:t>τα έξοδά σας και χωρίστε τα σε αυτά που νομίζετε </a:t>
            </a:r>
            <a:r>
              <a:rPr lang="en-GB" sz="3200" dirty="0" err="1">
                <a:solidFill>
                  <a:srgbClr val="3B3842"/>
                </a:solidFill>
              </a:rPr>
              <a:t>ότι</a:t>
            </a:r>
            <a:r>
              <a:rPr lang="en-GB" sz="3200" dirty="0">
                <a:solidFill>
                  <a:srgbClr val="3B3842"/>
                </a:solidFill>
              </a:rPr>
              <a:t> </a:t>
            </a:r>
            <a:r>
              <a:rPr lang="en-GB" sz="3200" dirty="0" err="1">
                <a:solidFill>
                  <a:srgbClr val="3B3842"/>
                </a:solidFill>
              </a:rPr>
              <a:t>είν</a:t>
            </a:r>
            <a:r>
              <a:rPr lang="en-GB" sz="3200" dirty="0">
                <a:solidFill>
                  <a:srgbClr val="3B3842"/>
                </a:solidFill>
              </a:rPr>
              <a:t>αι</a:t>
            </a:r>
            <a:r>
              <a:rPr lang="el-GR" sz="3200" dirty="0">
                <a:solidFill>
                  <a:srgbClr val="3B3842"/>
                </a:solidFill>
              </a:rPr>
              <a:t> ΑΝΑΓΚΕΣ (Πρέπει) και ΕΠΙΘΥΜΙΕΣ (Θέλω)</a:t>
            </a:r>
            <a:r>
              <a:rPr lang="en-GB" sz="3200" dirty="0">
                <a:solidFill>
                  <a:srgbClr val="3B3842"/>
                </a:solidFill>
              </a:rPr>
              <a:t>.</a:t>
            </a:r>
          </a:p>
          <a:p>
            <a:pPr marL="0" lvl="0" indent="0" algn="ctr" rtl="0">
              <a:lnSpc>
                <a:spcPct val="90000"/>
              </a:lnSpc>
              <a:spcBef>
                <a:spcPts val="0"/>
              </a:spcBef>
              <a:spcAft>
                <a:spcPts val="0"/>
              </a:spcAft>
              <a:buNone/>
            </a:pPr>
            <a:endParaRPr sz="3200" dirty="0">
              <a:solidFill>
                <a:srgbClr val="3B3842"/>
              </a:solidFill>
            </a:endParaRPr>
          </a:p>
        </p:txBody>
      </p:sp>
      <p:sp>
        <p:nvSpPr>
          <p:cNvPr id="69" name="Google Shape;69;p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l-GR" b="1" dirty="0"/>
              <a:t>Τα Θέλω / Τα Πρέπει </a:t>
            </a:r>
            <a:endParaRP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body" idx="1"/>
          </p:nvPr>
        </p:nvSpPr>
        <p:spPr>
          <a:xfrm>
            <a:off x="399370" y="1358537"/>
            <a:ext cx="11393260" cy="51872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r>
              <a:rPr lang="en-GB" sz="1900" dirty="0">
                <a:solidFill>
                  <a:srgbClr val="3B3842"/>
                </a:solidFill>
              </a:rPr>
              <a:t>Ο προϋπολογισμός αποτελείται από δύο συγκεκριμένες κατηγορίες:</a:t>
            </a:r>
            <a:endParaRPr sz="1900" dirty="0">
              <a:solidFill>
                <a:srgbClr val="3B3842"/>
              </a:solidFill>
            </a:endParaRPr>
          </a:p>
          <a:p>
            <a:pPr marL="0" lvl="0" indent="0" algn="just" rtl="0">
              <a:lnSpc>
                <a:spcPct val="90000"/>
              </a:lnSpc>
              <a:spcBef>
                <a:spcPts val="0"/>
              </a:spcBef>
              <a:spcAft>
                <a:spcPts val="0"/>
              </a:spcAft>
              <a:buNone/>
            </a:pPr>
            <a:endParaRPr sz="1900" dirty="0">
              <a:solidFill>
                <a:srgbClr val="3B3842"/>
              </a:solidFill>
            </a:endParaRPr>
          </a:p>
          <a:p>
            <a:pPr marL="0" lvl="0" indent="0" algn="ctr" rtl="0">
              <a:lnSpc>
                <a:spcPct val="90000"/>
              </a:lnSpc>
              <a:spcBef>
                <a:spcPts val="0"/>
              </a:spcBef>
              <a:spcAft>
                <a:spcPts val="0"/>
              </a:spcAft>
              <a:buNone/>
            </a:pPr>
            <a:r>
              <a:rPr lang="el-GR" sz="2400" b="1" i="1" dirty="0">
                <a:solidFill>
                  <a:srgbClr val="187498"/>
                </a:solidFill>
              </a:rPr>
              <a:t>τα ΘΕΛΩ και τα ΠΡΕΠΕΙ</a:t>
            </a:r>
            <a:endParaRPr sz="1900" dirty="0">
              <a:solidFill>
                <a:srgbClr val="3B3842"/>
              </a:solidFill>
            </a:endParaRPr>
          </a:p>
          <a:p>
            <a:pPr marL="457200" lvl="0" indent="-349250" algn="l"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Τα </a:t>
            </a:r>
            <a:r>
              <a:rPr lang="el-GR" sz="1900" b="1" dirty="0">
                <a:solidFill>
                  <a:srgbClr val="3B3842"/>
                </a:solidFill>
              </a:rPr>
              <a:t>«ΠΡΕΠΕΙ» </a:t>
            </a:r>
            <a:r>
              <a:rPr lang="en-GB" sz="1900" dirty="0" err="1">
                <a:solidFill>
                  <a:srgbClr val="3B3842"/>
                </a:solidFill>
              </a:rPr>
              <a:t>είν</a:t>
            </a:r>
            <a:r>
              <a:rPr lang="en-GB" sz="1900" dirty="0">
                <a:solidFill>
                  <a:srgbClr val="3B3842"/>
                </a:solidFill>
              </a:rPr>
              <a:t>αι τα απαραίτητα</a:t>
            </a:r>
            <a:r>
              <a:rPr lang="el-GR" sz="1900" dirty="0">
                <a:solidFill>
                  <a:srgbClr val="3B3842"/>
                </a:solidFill>
              </a:rPr>
              <a:t> έξοδα,</a:t>
            </a:r>
            <a:r>
              <a:rPr lang="en-GB" sz="1900" dirty="0">
                <a:solidFill>
                  <a:srgbClr val="3B3842"/>
                </a:solidFill>
              </a:rPr>
              <a:t> που συνήθως π</a:t>
            </a:r>
            <a:r>
              <a:rPr lang="en-GB" sz="1900" dirty="0" err="1">
                <a:solidFill>
                  <a:srgbClr val="3B3842"/>
                </a:solidFill>
              </a:rPr>
              <a:t>εριλ</a:t>
            </a:r>
            <a:r>
              <a:rPr lang="en-GB" sz="1900" dirty="0">
                <a:solidFill>
                  <a:srgbClr val="3B3842"/>
                </a:solidFill>
              </a:rPr>
              <a:t>αμβάνουν λογαριασμούς, ενοίκιο, ψώνια και δίδακτρα.</a:t>
            </a:r>
            <a:endParaRPr sz="1900" dirty="0">
              <a:solidFill>
                <a:srgbClr val="3B3842"/>
              </a:solidFill>
            </a:endParaRPr>
          </a:p>
          <a:p>
            <a:pPr marL="457200" lvl="0" indent="-349250" algn="l"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Τα </a:t>
            </a:r>
            <a:r>
              <a:rPr lang="el-GR" sz="1900" b="1" dirty="0">
                <a:solidFill>
                  <a:srgbClr val="3B3842"/>
                </a:solidFill>
              </a:rPr>
              <a:t>«ΘΕΛΩ» </a:t>
            </a:r>
            <a:r>
              <a:rPr lang="en-GB" sz="1900" dirty="0">
                <a:solidFill>
                  <a:srgbClr val="3B3842"/>
                </a:solidFill>
              </a:rPr>
              <a:t>α</a:t>
            </a:r>
            <a:r>
              <a:rPr lang="en-GB" sz="1900" dirty="0" err="1">
                <a:solidFill>
                  <a:srgbClr val="3B3842"/>
                </a:solidFill>
              </a:rPr>
              <a:t>ντι</a:t>
            </a:r>
            <a:r>
              <a:rPr lang="en-GB" sz="1900" dirty="0">
                <a:solidFill>
                  <a:srgbClr val="3B3842"/>
                </a:solidFill>
              </a:rPr>
              <a:t>προσωπεύουν αυτό που ένα άτομο θέλει να κάνει, όπως ψώνια, διακοπές, χόμπι, νυχτερινή έξοδο.</a:t>
            </a:r>
          </a:p>
          <a:p>
            <a:pPr marL="107950" lvl="0" indent="0" rtl="0">
              <a:lnSpc>
                <a:spcPct val="150000"/>
              </a:lnSpc>
              <a:spcBef>
                <a:spcPts val="0"/>
              </a:spcBef>
              <a:spcAft>
                <a:spcPts val="0"/>
              </a:spcAft>
              <a:buClr>
                <a:srgbClr val="3B3842"/>
              </a:buClr>
              <a:buSzPts val="1900"/>
            </a:pPr>
            <a:endParaRPr sz="1900" dirty="0">
              <a:solidFill>
                <a:srgbClr val="3B3842"/>
              </a:solidFill>
            </a:endParaRPr>
          </a:p>
          <a:p>
            <a:pPr marL="0" lvl="0" indent="0" rtl="0">
              <a:lnSpc>
                <a:spcPct val="90000"/>
              </a:lnSpc>
              <a:spcBef>
                <a:spcPts val="0"/>
              </a:spcBef>
              <a:spcAft>
                <a:spcPts val="0"/>
              </a:spcAft>
              <a:buNone/>
            </a:pPr>
            <a:r>
              <a:rPr lang="en-GB" sz="1900" dirty="0">
                <a:solidFill>
                  <a:srgbClr val="3B3842"/>
                </a:solidFill>
              </a:rPr>
              <a:t>Είναι </a:t>
            </a:r>
            <a:r>
              <a:rPr lang="en-GB" sz="1900" b="1" dirty="0">
                <a:solidFill>
                  <a:srgbClr val="187498"/>
                </a:solidFill>
              </a:rPr>
              <a:t>ζωτικής σημασίας </a:t>
            </a:r>
            <a:r>
              <a:rPr lang="en-GB" sz="1900" dirty="0">
                <a:solidFill>
                  <a:srgbClr val="3B3842"/>
                </a:solidFill>
              </a:rPr>
              <a:t>να διαχωρίσετε τα </a:t>
            </a:r>
            <a:r>
              <a:rPr lang="el-GR" sz="1900" dirty="0">
                <a:solidFill>
                  <a:srgbClr val="3B3842"/>
                </a:solidFill>
              </a:rPr>
              <a:t>ΠΡΕΠΕΙ από τα ΘΕΛΩ </a:t>
            </a:r>
            <a:r>
              <a:rPr lang="en-GB" sz="1900" dirty="0">
                <a:solidFill>
                  <a:srgbClr val="3B3842"/>
                </a:solidFill>
              </a:rPr>
              <a:t>και να δώσετε π</a:t>
            </a:r>
            <a:r>
              <a:rPr lang="en-GB" sz="1900" dirty="0" err="1">
                <a:solidFill>
                  <a:srgbClr val="3B3842"/>
                </a:solidFill>
              </a:rPr>
              <a:t>ροτερ</a:t>
            </a:r>
            <a:r>
              <a:rPr lang="en-GB" sz="1900" dirty="0">
                <a:solidFill>
                  <a:srgbClr val="3B3842"/>
                </a:solidFill>
              </a:rPr>
              <a:t>αιότητα στα</a:t>
            </a:r>
            <a:r>
              <a:rPr lang="el-GR" sz="1900" dirty="0">
                <a:solidFill>
                  <a:srgbClr val="3B3842"/>
                </a:solidFill>
              </a:rPr>
              <a:t> ΠΡΕΠΕΙ</a:t>
            </a:r>
            <a:r>
              <a:rPr lang="en-GB" sz="1900" dirty="0">
                <a:solidFill>
                  <a:srgbClr val="3B3842"/>
                </a:solidFill>
              </a:rPr>
              <a:t>. Η δημιουργία ενός προϋπολογισμού και η τήρησή του δεν σημαίνει ότι δεν πρέπει να κάνετε τα πράγματα που θέλετε. Αντίθετα, θα πρέπει να σας επιτρέψει να αποκτήσετε μεγαλύτερο έλεγχο των χρημάτων και, σε αντάλλαγμα, μεγαλύτερο έλεγχο του χρόνου σας.</a:t>
            </a:r>
            <a:endParaRPr sz="1900" dirty="0">
              <a:solidFill>
                <a:srgbClr val="3B3842"/>
              </a:solidFill>
            </a:endParaRPr>
          </a:p>
          <a:p>
            <a:pPr marL="0" lvl="0" indent="0" rtl="0">
              <a:lnSpc>
                <a:spcPct val="90000"/>
              </a:lnSpc>
              <a:spcBef>
                <a:spcPts val="0"/>
              </a:spcBef>
              <a:spcAft>
                <a:spcPts val="0"/>
              </a:spcAft>
              <a:buNone/>
            </a:pPr>
            <a:endParaRPr sz="1900" dirty="0">
              <a:solidFill>
                <a:srgbClr val="3B3842"/>
              </a:solidFill>
            </a:endParaRPr>
          </a:p>
          <a:p>
            <a:pPr marL="0" lvl="0" indent="0" rtl="0">
              <a:lnSpc>
                <a:spcPct val="90000"/>
              </a:lnSpc>
              <a:spcBef>
                <a:spcPts val="0"/>
              </a:spcBef>
              <a:spcAft>
                <a:spcPts val="0"/>
              </a:spcAft>
              <a:buNone/>
            </a:pPr>
            <a:r>
              <a:rPr lang="en-GB" sz="1900" dirty="0">
                <a:solidFill>
                  <a:srgbClr val="3B3842"/>
                </a:solidFill>
              </a:rPr>
              <a:t>Παρέχει </a:t>
            </a:r>
            <a:r>
              <a:rPr lang="en-GB" sz="1900" b="1" dirty="0">
                <a:solidFill>
                  <a:srgbClr val="187498"/>
                </a:solidFill>
              </a:rPr>
              <a:t>προοπτική </a:t>
            </a:r>
            <a:r>
              <a:rPr lang="en-GB" sz="1900" dirty="0">
                <a:solidFill>
                  <a:srgbClr val="3B3842"/>
                </a:solidFill>
              </a:rPr>
              <a:t>σχετικά με τις προτεραιότητες και τους στόχους, τόσο μακροπρόθεσμα όσο και βραχυπρόθεσμα.</a:t>
            </a:r>
            <a:endParaRPr sz="1900" dirty="0">
              <a:solidFill>
                <a:srgbClr val="3B3842"/>
              </a:solidFill>
            </a:endParaRPr>
          </a:p>
        </p:txBody>
      </p:sp>
      <p:sp>
        <p:nvSpPr>
          <p:cNvPr id="69" name="Google Shape;69;p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lvl="0">
              <a:buSzPts val="2800"/>
            </a:pPr>
            <a:r>
              <a:rPr lang="el-GR" b="1" dirty="0"/>
              <a:t>Τα Θέλω / Τα Πρέπει </a:t>
            </a:r>
            <a:endParaRPr b="1" dirty="0"/>
          </a:p>
        </p:txBody>
      </p:sp>
    </p:spTree>
    <p:extLst>
      <p:ext uri="{BB962C8B-B14F-4D97-AF65-F5344CB8AC3E}">
        <p14:creationId xmlns:p14="http://schemas.microsoft.com/office/powerpoint/2010/main" val="164069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4"/>
          <p:cNvSpPr txBox="1">
            <a:spLocks noGrp="1"/>
          </p:cNvSpPr>
          <p:nvPr>
            <p:ph type="body" idx="1"/>
          </p:nvPr>
        </p:nvSpPr>
        <p:spPr>
          <a:xfrm>
            <a:off x="399370" y="1358537"/>
            <a:ext cx="11393260" cy="5187240"/>
          </a:xfrm>
          <a:prstGeom prst="rect">
            <a:avLst/>
          </a:prstGeom>
          <a:noFill/>
          <a:ln>
            <a:noFill/>
          </a:ln>
        </p:spPr>
        <p:txBody>
          <a:bodyPr spcFirstLastPara="1" wrap="square" lIns="0" tIns="0" rIns="0" bIns="0" anchor="t" anchorCtr="0">
            <a:noAutofit/>
          </a:bodyPr>
          <a:lstStyle/>
          <a:p>
            <a:pPr marL="0" lvl="0" indent="0" algn="just" rtl="0">
              <a:lnSpc>
                <a:spcPct val="150000"/>
              </a:lnSpc>
              <a:spcBef>
                <a:spcPts val="0"/>
              </a:spcBef>
              <a:spcAft>
                <a:spcPts val="0"/>
              </a:spcAft>
              <a:buNone/>
            </a:pPr>
            <a:r>
              <a:rPr lang="en-GB" dirty="0"/>
              <a:t>Η ανάλυση του προϋπολογισμού απαιτεί πειθαρχία και ειλικρίνεια με τον εαυτό σας. Υπάρχει ένας γενικός κανόνας που πρέπει να εφαρμόζετε στον προϋπολογισμό σας.</a:t>
            </a:r>
            <a:endParaRPr dirty="0"/>
          </a:p>
          <a:p>
            <a:pPr marL="0" lvl="0" indent="0" algn="just" rtl="0">
              <a:lnSpc>
                <a:spcPct val="90000"/>
              </a:lnSpc>
              <a:spcBef>
                <a:spcPts val="0"/>
              </a:spcBef>
              <a:spcAft>
                <a:spcPts val="0"/>
              </a:spcAft>
              <a:buNone/>
            </a:pPr>
            <a:endParaRPr lang="en-GB" dirty="0"/>
          </a:p>
          <a:p>
            <a:pPr marL="0" lvl="0" indent="0" algn="just" rtl="0">
              <a:lnSpc>
                <a:spcPct val="90000"/>
              </a:lnSpc>
              <a:spcBef>
                <a:spcPts val="0"/>
              </a:spcBef>
              <a:spcAft>
                <a:spcPts val="0"/>
              </a:spcAft>
              <a:buNone/>
            </a:pPr>
            <a:endParaRPr dirty="0"/>
          </a:p>
          <a:p>
            <a:pPr marL="114300" lvl="0" indent="0" algn="just" rtl="0">
              <a:lnSpc>
                <a:spcPct val="90000"/>
              </a:lnSpc>
              <a:spcBef>
                <a:spcPts val="0"/>
              </a:spcBef>
              <a:spcAft>
                <a:spcPts val="0"/>
              </a:spcAft>
              <a:buSzPts val="1800"/>
            </a:pPr>
            <a:r>
              <a:rPr lang="en-GB" dirty="0"/>
              <a:t>Η α</a:t>
            </a:r>
            <a:r>
              <a:rPr lang="en-GB" dirty="0" err="1"/>
              <a:t>ρχή</a:t>
            </a:r>
            <a:r>
              <a:rPr lang="en-GB" dirty="0"/>
              <a:t> </a:t>
            </a:r>
            <a:r>
              <a:rPr lang="el-GR" dirty="0"/>
              <a:t>αυτή </a:t>
            </a:r>
            <a:r>
              <a:rPr lang="en-GB" dirty="0" err="1"/>
              <a:t>ονομάζετ</a:t>
            </a:r>
            <a:r>
              <a:rPr lang="en-GB" dirty="0"/>
              <a:t>αι </a:t>
            </a:r>
            <a:r>
              <a:rPr lang="en-GB" b="1" dirty="0">
                <a:solidFill>
                  <a:srgbClr val="187498"/>
                </a:solidFill>
              </a:rPr>
              <a:t>κανόνας 50/20/20/10</a:t>
            </a:r>
            <a:r>
              <a:rPr lang="en-GB" dirty="0"/>
              <a:t>.</a:t>
            </a:r>
            <a:endParaRPr dirty="0"/>
          </a:p>
          <a:p>
            <a:pPr lvl="1" algn="just" rtl="0">
              <a:lnSpc>
                <a:spcPct val="200000"/>
              </a:lnSpc>
              <a:spcBef>
                <a:spcPts val="0"/>
              </a:spcBef>
              <a:spcAft>
                <a:spcPts val="0"/>
              </a:spcAft>
              <a:buSzPts val="2200"/>
              <a:buFont typeface="Wingdings" panose="05000000000000000000" pitchFamily="2" charset="2"/>
              <a:buChar char="§"/>
            </a:pPr>
            <a:r>
              <a:rPr lang="en-GB" sz="1800" i="1" dirty="0"/>
              <a:t>Το 50% </a:t>
            </a:r>
            <a:r>
              <a:rPr lang="en-GB" sz="1800" dirty="0"/>
              <a:t>πηγαίνει σε έξοδα που </a:t>
            </a:r>
            <a:r>
              <a:rPr lang="en-GB" sz="1800" b="1" dirty="0"/>
              <a:t>πρέπει να κάνετε</a:t>
            </a:r>
            <a:endParaRPr sz="1800" dirty="0"/>
          </a:p>
          <a:p>
            <a:pPr lvl="1" algn="just" rtl="0">
              <a:lnSpc>
                <a:spcPct val="200000"/>
              </a:lnSpc>
              <a:spcBef>
                <a:spcPts val="0"/>
              </a:spcBef>
              <a:spcAft>
                <a:spcPts val="0"/>
              </a:spcAft>
              <a:buSzPts val="2200"/>
              <a:buFont typeface="Wingdings" panose="05000000000000000000" pitchFamily="2" charset="2"/>
              <a:buChar char="§"/>
            </a:pPr>
            <a:r>
              <a:rPr lang="el-GR" sz="1800" i="1" dirty="0"/>
              <a:t>Το </a:t>
            </a:r>
            <a:r>
              <a:rPr lang="en-GB" sz="1800" i="1" dirty="0"/>
              <a:t>20% </a:t>
            </a:r>
            <a:r>
              <a:rPr lang="en-GB" sz="1800" dirty="0"/>
              <a:t>πηγαίνει σε </a:t>
            </a:r>
            <a:r>
              <a:rPr lang="en-GB" sz="1800" b="1" dirty="0"/>
              <a:t>αποταμιεύσεις </a:t>
            </a:r>
            <a:r>
              <a:rPr lang="en-GB" sz="1800" dirty="0"/>
              <a:t>και </a:t>
            </a:r>
            <a:r>
              <a:rPr lang="en-GB" sz="1800" b="1" dirty="0"/>
              <a:t>συντάξεις</a:t>
            </a:r>
            <a:endParaRPr sz="1800" dirty="0"/>
          </a:p>
          <a:p>
            <a:pPr lvl="1" algn="just" rtl="0">
              <a:lnSpc>
                <a:spcPct val="200000"/>
              </a:lnSpc>
              <a:spcBef>
                <a:spcPts val="0"/>
              </a:spcBef>
              <a:spcAft>
                <a:spcPts val="0"/>
              </a:spcAft>
              <a:buSzPts val="2200"/>
              <a:buFont typeface="Wingdings" panose="05000000000000000000" pitchFamily="2" charset="2"/>
              <a:buChar char="§"/>
            </a:pPr>
            <a:r>
              <a:rPr lang="en-GB" sz="1800" i="1" dirty="0"/>
              <a:t>Το 20% </a:t>
            </a:r>
            <a:r>
              <a:rPr lang="en-GB" sz="1800" dirty="0"/>
              <a:t>πηγαίνει σε αποπληρωμή </a:t>
            </a:r>
            <a:r>
              <a:rPr lang="en-GB" sz="1800" b="1" dirty="0"/>
              <a:t>χρέους </a:t>
            </a:r>
            <a:r>
              <a:rPr lang="en-GB" sz="1800" dirty="0"/>
              <a:t>και δανείων</a:t>
            </a:r>
            <a:endParaRPr sz="1800" dirty="0"/>
          </a:p>
          <a:p>
            <a:pPr lvl="1" algn="just" rtl="0">
              <a:lnSpc>
                <a:spcPct val="200000"/>
              </a:lnSpc>
              <a:spcBef>
                <a:spcPts val="0"/>
              </a:spcBef>
              <a:spcAft>
                <a:spcPts val="0"/>
              </a:spcAft>
              <a:buSzPts val="2200"/>
              <a:buFont typeface="Wingdings" panose="05000000000000000000" pitchFamily="2" charset="2"/>
              <a:buChar char="§"/>
            </a:pPr>
            <a:r>
              <a:rPr lang="en-GB" sz="1800" i="1" dirty="0"/>
              <a:t>Το 10% </a:t>
            </a:r>
            <a:r>
              <a:rPr lang="en-GB" sz="1800" dirty="0"/>
              <a:t>πηγαίνει σε έξοδα που επικεντρώνονται</a:t>
            </a:r>
            <a:r>
              <a:rPr lang="el-GR" sz="1800" dirty="0"/>
              <a:t> στις </a:t>
            </a:r>
            <a:r>
              <a:rPr lang="el-GR" sz="1800" b="1" dirty="0"/>
              <a:t>επιθυμίες σας </a:t>
            </a:r>
            <a:endParaRPr b="1" dirty="0"/>
          </a:p>
        </p:txBody>
      </p:sp>
      <p:sp>
        <p:nvSpPr>
          <p:cNvPr id="75" name="Google Shape;75;p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Αρχή του προϋπολογισμού</a:t>
            </a:r>
            <a:endParaRP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body" idx="2"/>
          </p:nvPr>
        </p:nvSpPr>
        <p:spPr>
          <a:xfrm>
            <a:off x="399375" y="2255500"/>
            <a:ext cx="11393400" cy="43422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dirty="0"/>
              <a:t>Χρησιμοποιώντας τον κανόνα 50/20/20/10, δημιουργήστε έναν προϋπολογισμό.</a:t>
            </a:r>
            <a:endParaRPr dirty="0"/>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r>
              <a:rPr lang="en-GB" dirty="0"/>
              <a:t>Ας αναφερθούμε στον μέσο κατώτατο μισθό της Ευρωπαϊκής Ένωσης, ο οποίος είναι περίπου 1.100 ευρώ. Ας υποθέσουμε ότι το ενοίκιό σας είναι 600 ευρώ το</a:t>
            </a:r>
            <a:r>
              <a:rPr lang="el-GR" dirty="0"/>
              <a:t>ν</a:t>
            </a:r>
            <a:r>
              <a:rPr lang="en-GB" dirty="0"/>
              <a:t> μήνα.</a:t>
            </a:r>
            <a:endParaRPr dirty="0"/>
          </a:p>
          <a:p>
            <a:pPr marL="0" lvl="0" indent="0" algn="just" rtl="0">
              <a:lnSpc>
                <a:spcPct val="90000"/>
              </a:lnSpc>
              <a:spcBef>
                <a:spcPts val="0"/>
              </a:spcBef>
              <a:spcAft>
                <a:spcPts val="0"/>
              </a:spcAft>
              <a:buClr>
                <a:srgbClr val="000000"/>
              </a:buClr>
              <a:buSzPts val="1800"/>
              <a:buNone/>
            </a:pPr>
            <a:endParaRPr dirty="0"/>
          </a:p>
        </p:txBody>
      </p:sp>
      <p:sp>
        <p:nvSpPr>
          <p:cNvPr id="81" name="Google Shape;81;p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Κατάρτιση προϋπολογισμού</a:t>
            </a:r>
            <a:endParaRPr b="1" dirty="0"/>
          </a:p>
        </p:txBody>
      </p:sp>
      <p:sp>
        <p:nvSpPr>
          <p:cNvPr id="82" name="Google Shape;82;p5"/>
          <p:cNvSpPr txBox="1">
            <a:spLocks noGrp="1"/>
          </p:cNvSpPr>
          <p:nvPr>
            <p:ph type="body" idx="1"/>
          </p:nvPr>
        </p:nvSpPr>
        <p:spPr>
          <a:xfrm>
            <a:off x="399369" y="1302362"/>
            <a:ext cx="11393400" cy="500700"/>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Clr>
                <a:schemeClr val="accent3"/>
              </a:buClr>
              <a:buSzPts val="2000"/>
              <a:buNone/>
            </a:pPr>
            <a:r>
              <a:rPr lang="en-GB" dirty="0"/>
              <a:t>Άσκηση 1 - Βασικά στοιχεία προϋπολογισμού</a:t>
            </a:r>
            <a:endParaRPr dirty="0"/>
          </a:p>
        </p:txBody>
      </p:sp>
      <p:sp>
        <p:nvSpPr>
          <p:cNvPr id="2" name="Rectangle 1"/>
          <p:cNvSpPr/>
          <p:nvPr/>
        </p:nvSpPr>
        <p:spPr>
          <a:xfrm>
            <a:off x="2576946" y="3777673"/>
            <a:ext cx="6502400" cy="2401454"/>
          </a:xfrm>
          <a:prstGeom prst="rect">
            <a:avLst/>
          </a:prstGeom>
          <a:solidFill>
            <a:schemeClr val="accent1">
              <a:lumMod val="20000"/>
              <a:lumOff val="80000"/>
            </a:schemeClr>
          </a:solidFill>
          <a:ln>
            <a:solidFill>
              <a:schemeClr val="accent1">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lnSpc>
                <a:spcPct val="150000"/>
              </a:lnSpc>
              <a:buSzPts val="1800"/>
            </a:pPr>
            <a:r>
              <a:rPr lang="en-GB" sz="1800" dirty="0">
                <a:solidFill>
                  <a:schemeClr val="tx1"/>
                </a:solidFill>
              </a:rPr>
              <a:t>Εάν τα έξοδα και ο τρόπος ζωής σας υπερβαίνουν το</a:t>
            </a:r>
            <a:r>
              <a:rPr lang="el-GR" sz="1800" dirty="0">
                <a:solidFill>
                  <a:schemeClr val="tx1"/>
                </a:solidFill>
              </a:rPr>
              <a:t>ν</a:t>
            </a:r>
            <a:r>
              <a:rPr lang="en-GB" sz="1800" dirty="0">
                <a:solidFill>
                  <a:schemeClr val="tx1"/>
                </a:solidFill>
              </a:rPr>
              <a:t> μισθό σας, σκεφτείτε:</a:t>
            </a:r>
          </a:p>
          <a:p>
            <a:pPr marL="457200" lvl="0" indent="-342900" algn="just">
              <a:lnSpc>
                <a:spcPct val="150000"/>
              </a:lnSpc>
              <a:buSzPts val="1800"/>
              <a:buFont typeface="Wingdings" panose="05000000000000000000" pitchFamily="2" charset="2"/>
              <a:buChar char="§"/>
            </a:pPr>
            <a:r>
              <a:rPr lang="en-GB" sz="1800" dirty="0">
                <a:solidFill>
                  <a:schemeClr val="tx1"/>
                </a:solidFill>
              </a:rPr>
              <a:t>Ποιες άλλες ροές εισοδήματος μπορείτε να δημιουργήσετε;</a:t>
            </a:r>
          </a:p>
          <a:p>
            <a:pPr marL="457200" lvl="0" indent="-342900" algn="just">
              <a:lnSpc>
                <a:spcPct val="150000"/>
              </a:lnSpc>
              <a:buSzPts val="1800"/>
              <a:buFont typeface="Wingdings" panose="05000000000000000000" pitchFamily="2" charset="2"/>
              <a:buChar char="§"/>
            </a:pPr>
            <a:r>
              <a:rPr lang="en-GB" sz="1800" dirty="0">
                <a:solidFill>
                  <a:schemeClr val="tx1"/>
                </a:solidFill>
              </a:rPr>
              <a:t>Ποιο είναι το ιδανικό μηνιαίο εισόδημά σας;</a:t>
            </a:r>
          </a:p>
          <a:p>
            <a:pPr algn="ctr"/>
            <a:endParaRPr lang="en-GB"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body" idx="2"/>
          </p:nvPr>
        </p:nvSpPr>
        <p:spPr>
          <a:xfrm>
            <a:off x="399370" y="1579491"/>
            <a:ext cx="11393400" cy="3075636"/>
          </a:xfrm>
          <a:prstGeom prst="rect">
            <a:avLst/>
          </a:prstGeom>
          <a:noFill/>
          <a:ln>
            <a:noFill/>
          </a:ln>
        </p:spPr>
        <p:txBody>
          <a:bodyPr spcFirstLastPara="1" wrap="square" lIns="0" tIns="0" rIns="0" bIns="0" anchor="t" anchorCtr="0">
            <a:noAutofit/>
          </a:bodyPr>
          <a:lstStyle/>
          <a:p>
            <a:pPr marL="457200" lvl="0" indent="-342900" algn="just" rtl="0">
              <a:lnSpc>
                <a:spcPct val="150000"/>
              </a:lnSpc>
              <a:spcBef>
                <a:spcPts val="0"/>
              </a:spcBef>
              <a:spcAft>
                <a:spcPts val="0"/>
              </a:spcAft>
              <a:buSzPts val="1800"/>
              <a:buFont typeface="Wingdings" panose="05000000000000000000" pitchFamily="2" charset="2"/>
              <a:buChar char="§"/>
            </a:pPr>
            <a:r>
              <a:rPr lang="en-GB" dirty="0"/>
              <a:t>Η εξοικονόμηση χρημάτων έχει να κάνει με την </a:t>
            </a:r>
            <a:r>
              <a:rPr lang="en-GB" b="1" dirty="0"/>
              <a:t>προστασία του μέλλοντός σας</a:t>
            </a:r>
            <a:r>
              <a:rPr lang="en-GB" dirty="0"/>
              <a:t>. Η </a:t>
            </a:r>
            <a:r>
              <a:rPr lang="en-GB" dirty="0" err="1"/>
              <a:t>ζωή</a:t>
            </a:r>
            <a:r>
              <a:rPr lang="en-GB" dirty="0"/>
              <a:t> μπορεί, κατά καιρούς, να φέρει πολύ απροσδόκητες καταστάσεις. </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Όταν εξοικονομείτε χρήματα, είστε </a:t>
            </a:r>
            <a:r>
              <a:rPr lang="en-GB" b="1" dirty="0"/>
              <a:t>πιο έτοιμοι </a:t>
            </a:r>
            <a:r>
              <a:rPr lang="en-GB" dirty="0"/>
              <a:t>να αντιμετωπίσετε </a:t>
            </a:r>
            <a:r>
              <a:rPr lang="en-GB" i="1" dirty="0"/>
              <a:t>απρόβλεπτα γεγονότα</a:t>
            </a:r>
            <a:r>
              <a:rPr lang="en-GB" dirty="0"/>
              <a:t>. Με τον τρόπο αυτό παρέχετ</a:t>
            </a:r>
            <a:r>
              <a:rPr lang="el-GR" dirty="0"/>
              <a:t>ε στον εαυτό σας</a:t>
            </a:r>
            <a:r>
              <a:rPr lang="en-GB" dirty="0"/>
              <a:t> </a:t>
            </a:r>
            <a:r>
              <a:rPr lang="en-GB" dirty="0" err="1"/>
              <a:t>μι</a:t>
            </a:r>
            <a:r>
              <a:rPr lang="en-GB" dirty="0"/>
              <a:t>α αίσθηση ισορροπίας και ασφάλειας.</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Πολλοί άνθρωποι στην Ευρώπη και τη Βόρεια Αμερική συνταξιοδοτούνται χωρίς αποταμιεύσεις και χωρίς σύνταξη. Αυτό καθιστά δύσκολα τα τελευταία χρόνια της ζωής τους. </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Για να το αποφύγετε αυτό, είναι σημαντικό να </a:t>
            </a:r>
            <a:r>
              <a:rPr lang="en-GB" b="1" dirty="0"/>
              <a:t>αρχίσετε να αποταμιεύετε με έναν σκοπό, </a:t>
            </a:r>
            <a:r>
              <a:rPr lang="en-GB" dirty="0"/>
              <a:t>και συχνά αυτός ο σκοπός είναι να προστατεύσ</a:t>
            </a:r>
            <a:r>
              <a:rPr lang="el-GR" dirty="0" err="1"/>
              <a:t>ετε</a:t>
            </a:r>
            <a:r>
              <a:rPr lang="en-GB" dirty="0"/>
              <a:t> τον </a:t>
            </a:r>
            <a:r>
              <a:rPr lang="en-GB" dirty="0" err="1"/>
              <a:t>μελλοντικό</a:t>
            </a:r>
            <a:r>
              <a:rPr lang="en-GB" dirty="0"/>
              <a:t> </a:t>
            </a:r>
            <a:r>
              <a:rPr lang="el-GR" dirty="0"/>
              <a:t>σ</a:t>
            </a:r>
            <a:r>
              <a:rPr lang="en-GB" dirty="0"/>
              <a:t>ας εαυτό.</a:t>
            </a:r>
            <a:endParaRPr dirty="0"/>
          </a:p>
        </p:txBody>
      </p:sp>
      <p:sp>
        <p:nvSpPr>
          <p:cNvPr id="88" name="Google Shape;88;p6"/>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Εισαγωγή στην αποταμίευση</a:t>
            </a: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body" idx="2"/>
          </p:nvPr>
        </p:nvSpPr>
        <p:spPr>
          <a:xfrm>
            <a:off x="399370" y="1243453"/>
            <a:ext cx="11393400" cy="4927200"/>
          </a:xfrm>
          <a:prstGeom prst="rect">
            <a:avLst/>
          </a:prstGeom>
          <a:noFill/>
          <a:ln>
            <a:noFill/>
          </a:ln>
        </p:spPr>
        <p:txBody>
          <a:bodyPr spcFirstLastPara="1" wrap="square" lIns="0" tIns="0" rIns="0" bIns="0" anchor="t" anchorCtr="0">
            <a:noAutofit/>
          </a:bodyPr>
          <a:lstStyle/>
          <a:p>
            <a:pPr marL="457200" lvl="0" indent="-342900" algn="just" rtl="0">
              <a:lnSpc>
                <a:spcPct val="150000"/>
              </a:lnSpc>
              <a:spcBef>
                <a:spcPts val="0"/>
              </a:spcBef>
              <a:spcAft>
                <a:spcPts val="0"/>
              </a:spcAft>
              <a:buClr>
                <a:srgbClr val="000000"/>
              </a:buClr>
              <a:buSzPts val="1800"/>
              <a:buFont typeface="Wingdings" panose="05000000000000000000" pitchFamily="2" charset="2"/>
              <a:buChar char="§"/>
            </a:pPr>
            <a:r>
              <a:rPr lang="en-GB" dirty="0"/>
              <a:t>Ξεκινήστε να αποταμιεύετε μικρά ποσά</a:t>
            </a:r>
            <a:r>
              <a:rPr lang="el-GR" dirty="0"/>
              <a:t>,</a:t>
            </a:r>
            <a:r>
              <a:rPr lang="en-GB" dirty="0"/>
              <a:t> για να μπορέσετε να προσαρμόσετε τον τρόπο ζωής σας στις προτεραιότητές σας και στις νέες χρηματικές σας συνήθειες.</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Μπορεί να είναι δύσκολο να αποταμιεύσετε το 10%-20% του εισοδήματός σας</a:t>
            </a:r>
            <a:r>
              <a:rPr lang="el-GR" dirty="0"/>
              <a:t>.</a:t>
            </a:r>
            <a:r>
              <a:rPr lang="en-GB" dirty="0"/>
              <a:t> </a:t>
            </a:r>
            <a:r>
              <a:rPr lang="el-GR" dirty="0"/>
              <a:t>Αρχίστε με </a:t>
            </a:r>
            <a:r>
              <a:rPr lang="en-GB" dirty="0"/>
              <a:t>10 ευρώ κάθε εβδομάδα.</a:t>
            </a: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Με την πάροδο του χρόνου, αυτά τα </a:t>
            </a:r>
            <a:r>
              <a:rPr lang="en-GB" dirty="0" err="1"/>
              <a:t>χρήμ</a:t>
            </a:r>
            <a:r>
              <a:rPr lang="en-GB" dirty="0"/>
              <a:t>ατα θα συσσωρευτούν και θα αποτελέσουν </a:t>
            </a:r>
            <a:r>
              <a:rPr lang="el-GR" dirty="0"/>
              <a:t>ένα κομπόδεμα </a:t>
            </a:r>
            <a:r>
              <a:rPr lang="en-GB" dirty="0"/>
              <a:t>π</a:t>
            </a:r>
            <a:r>
              <a:rPr lang="en-GB" dirty="0" err="1"/>
              <a:t>ου</a:t>
            </a:r>
            <a:r>
              <a:rPr lang="en-GB" dirty="0"/>
              <a:t> θα σας προσφέρει ασφάλεια. Τα καλά πράγματα χρειάζονται χρόνο, οπότε η υπομονή και η συνέπεια είναι ζωτικής σημασίας.</a:t>
            </a:r>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Η δημιουργία ενός </a:t>
            </a:r>
            <a:r>
              <a:rPr lang="en-GB" b="1" dirty="0">
                <a:solidFill>
                  <a:srgbClr val="187498"/>
                </a:solidFill>
              </a:rPr>
              <a:t>ταμείου έκτακτης ανάγκης </a:t>
            </a:r>
            <a:r>
              <a:rPr lang="en-GB" dirty="0"/>
              <a:t>είναι κάτι που απαιτεί πολύ χρόνο, αλλά μπορεί να αποδειχθεί εξαιρετικά χρήσιμο. </a:t>
            </a: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Ιδανικά, το ταμείο έκτακτης ανάγκης σας θα πρέπει να είναι σε θέση να καλύψει:</a:t>
            </a:r>
          </a:p>
          <a:p>
            <a:pPr marL="534988" lvl="0" indent="-285750" algn="just" rtl="0">
              <a:lnSpc>
                <a:spcPct val="150000"/>
              </a:lnSpc>
              <a:spcBef>
                <a:spcPts val="0"/>
              </a:spcBef>
              <a:spcAft>
                <a:spcPts val="0"/>
              </a:spcAft>
              <a:buFont typeface="Wingdings" panose="05000000000000000000" pitchFamily="2" charset="2"/>
              <a:buChar char="§"/>
            </a:pPr>
            <a:r>
              <a:rPr lang="en-GB" dirty="0"/>
              <a:t>Ανάγκες υγείας</a:t>
            </a:r>
          </a:p>
          <a:p>
            <a:pPr marL="534988" lvl="0" indent="-285750" algn="just" rtl="0">
              <a:lnSpc>
                <a:spcPct val="150000"/>
              </a:lnSpc>
              <a:spcBef>
                <a:spcPts val="0"/>
              </a:spcBef>
              <a:spcAft>
                <a:spcPts val="0"/>
              </a:spcAft>
              <a:buFont typeface="Wingdings" panose="05000000000000000000" pitchFamily="2" charset="2"/>
              <a:buChar char="§"/>
            </a:pPr>
            <a:r>
              <a:rPr lang="en-GB" dirty="0"/>
              <a:t>Πιθανές λειτουργίες</a:t>
            </a:r>
          </a:p>
          <a:p>
            <a:pPr marL="534988" lvl="0" indent="-285750" algn="just" rtl="0">
              <a:lnSpc>
                <a:spcPct val="150000"/>
              </a:lnSpc>
              <a:spcBef>
                <a:spcPts val="0"/>
              </a:spcBef>
              <a:spcAft>
                <a:spcPts val="0"/>
              </a:spcAft>
              <a:buFont typeface="Wingdings" panose="05000000000000000000" pitchFamily="2" charset="2"/>
              <a:buChar char="§"/>
            </a:pPr>
            <a:r>
              <a:rPr lang="en-GB" dirty="0"/>
              <a:t>Επισκευές οχημάτων</a:t>
            </a:r>
          </a:p>
          <a:p>
            <a:pPr marL="534988" lvl="0" indent="-285750" algn="just" rtl="0">
              <a:lnSpc>
                <a:spcPct val="150000"/>
              </a:lnSpc>
              <a:spcBef>
                <a:spcPts val="0"/>
              </a:spcBef>
              <a:spcAft>
                <a:spcPts val="0"/>
              </a:spcAft>
              <a:buFont typeface="Wingdings" panose="05000000000000000000" pitchFamily="2" charset="2"/>
              <a:buChar char="§"/>
            </a:pPr>
            <a:r>
              <a:rPr lang="en-GB" dirty="0"/>
              <a:t>Υποστήριξη κατά τη διάρκεια πιθανών αλλαγών σταδιοδρομίας ή ανεργίας</a:t>
            </a:r>
            <a:endParaRPr dirty="0"/>
          </a:p>
          <a:p>
            <a:pPr marL="0" lvl="0" indent="0" algn="just" rtl="0">
              <a:lnSpc>
                <a:spcPct val="90000"/>
              </a:lnSpc>
              <a:spcBef>
                <a:spcPts val="0"/>
              </a:spcBef>
              <a:spcAft>
                <a:spcPts val="0"/>
              </a:spcAft>
              <a:buNone/>
            </a:pPr>
            <a:endParaRPr dirty="0"/>
          </a:p>
        </p:txBody>
      </p:sp>
      <p:sp>
        <p:nvSpPr>
          <p:cNvPr id="94" name="Google Shape;94;p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Προσεγγίζοντας την αποταμίευση</a:t>
            </a:r>
            <a:endParaRP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8"/>
          <p:cNvSpPr txBox="1">
            <a:spLocks noGrp="1"/>
          </p:cNvSpPr>
          <p:nvPr>
            <p:ph type="body" idx="2"/>
          </p:nvPr>
        </p:nvSpPr>
        <p:spPr>
          <a:xfrm>
            <a:off x="399375" y="1632000"/>
            <a:ext cx="11393400" cy="2616727"/>
          </a:xfrm>
          <a:prstGeom prst="rect">
            <a:avLst/>
          </a:prstGeom>
          <a:noFill/>
          <a:ln>
            <a:noFill/>
          </a:ln>
        </p:spPr>
        <p:txBody>
          <a:bodyPr spcFirstLastPara="1" wrap="square" lIns="0" tIns="0" rIns="0" bIns="0" anchor="t" anchorCtr="0">
            <a:noAutofit/>
          </a:bodyPr>
          <a:lstStyle/>
          <a:p>
            <a:pPr marL="0" lvl="0" indent="0" algn="just" rtl="0">
              <a:lnSpc>
                <a:spcPct val="150000"/>
              </a:lnSpc>
              <a:spcBef>
                <a:spcPts val="0"/>
              </a:spcBef>
              <a:spcAft>
                <a:spcPts val="0"/>
              </a:spcAft>
              <a:buClr>
                <a:srgbClr val="000000"/>
              </a:buClr>
              <a:buSzPts val="1800"/>
              <a:buNone/>
            </a:pPr>
            <a:r>
              <a:rPr lang="en-GB" dirty="0"/>
              <a:t>Η </a:t>
            </a:r>
            <a:r>
              <a:rPr lang="el-GR" dirty="0"/>
              <a:t>ιδέα</a:t>
            </a:r>
            <a:r>
              <a:rPr lang="en-GB" dirty="0"/>
              <a:t> </a:t>
            </a:r>
            <a:r>
              <a:rPr lang="el-GR" b="1" dirty="0">
                <a:solidFill>
                  <a:srgbClr val="187498"/>
                </a:solidFill>
              </a:rPr>
              <a:t>«</a:t>
            </a:r>
            <a:r>
              <a:rPr lang="en-GB" b="1" dirty="0">
                <a:solidFill>
                  <a:srgbClr val="187498"/>
                </a:solidFill>
              </a:rPr>
              <a:t>π</a:t>
            </a:r>
            <a:r>
              <a:rPr lang="en-GB" b="1" dirty="0" err="1">
                <a:solidFill>
                  <a:srgbClr val="187498"/>
                </a:solidFill>
              </a:rPr>
              <a:t>ληρώστε</a:t>
            </a:r>
            <a:r>
              <a:rPr lang="en-GB" b="1" dirty="0">
                <a:solidFill>
                  <a:srgbClr val="187498"/>
                </a:solidFill>
              </a:rPr>
              <a:t> πρώτα τον εαυτό σας</a:t>
            </a:r>
            <a:r>
              <a:rPr lang="el-GR" b="1" dirty="0">
                <a:solidFill>
                  <a:srgbClr val="187498"/>
                </a:solidFill>
              </a:rPr>
              <a:t>»</a:t>
            </a:r>
            <a:r>
              <a:rPr lang="en-GB" b="1" dirty="0">
                <a:solidFill>
                  <a:srgbClr val="187498"/>
                </a:solidFill>
              </a:rPr>
              <a:t> </a:t>
            </a:r>
            <a:r>
              <a:rPr lang="el-GR" dirty="0"/>
              <a:t>βασίζεται στο γεγονός ότι </a:t>
            </a:r>
            <a:r>
              <a:rPr lang="en-GB" dirty="0" err="1"/>
              <a:t>ότ</a:t>
            </a:r>
            <a:r>
              <a:rPr lang="en-GB" dirty="0"/>
              <a:t>αν λαμβάνετε το</a:t>
            </a:r>
            <a:r>
              <a:rPr lang="el-GR" dirty="0"/>
              <a:t>ν</a:t>
            </a:r>
            <a:r>
              <a:rPr lang="en-GB" dirty="0"/>
              <a:t> μισθό ή το χα</a:t>
            </a:r>
            <a:r>
              <a:rPr lang="en-GB" dirty="0" err="1"/>
              <a:t>ρτζιλίκι</a:t>
            </a:r>
            <a:r>
              <a:rPr lang="en-GB" dirty="0"/>
              <a:t> </a:t>
            </a:r>
            <a:r>
              <a:rPr lang="el-GR" dirty="0"/>
              <a:t>σ</a:t>
            </a:r>
            <a:r>
              <a:rPr lang="en-GB" dirty="0"/>
              <a:t>ας, αποταμιεύετε ένα λογικό ποσό</a:t>
            </a:r>
            <a:r>
              <a:rPr lang="el-GR" dirty="0"/>
              <a:t>, </a:t>
            </a:r>
            <a:r>
              <a:rPr lang="el-GR" i="1" dirty="0"/>
              <a:t>ό</a:t>
            </a:r>
            <a:r>
              <a:rPr lang="en-GB" i="1" dirty="0" err="1"/>
              <a:t>χι</a:t>
            </a:r>
            <a:r>
              <a:rPr lang="en-GB" i="1" dirty="0"/>
              <a:t> μεγαλύτερο από το 10%-20% του εισοδήματός σας</a:t>
            </a:r>
            <a:r>
              <a:rPr lang="en-GB" dirty="0"/>
              <a:t>.</a:t>
            </a:r>
            <a:endParaRPr dirty="0"/>
          </a:p>
          <a:p>
            <a:pPr marL="0" lvl="0" indent="0" algn="just" rtl="0">
              <a:lnSpc>
                <a:spcPct val="90000"/>
              </a:lnSpc>
              <a:spcBef>
                <a:spcPts val="0"/>
              </a:spcBef>
              <a:spcAft>
                <a:spcPts val="0"/>
              </a:spcAft>
              <a:buClr>
                <a:srgbClr val="000000"/>
              </a:buClr>
              <a:buSzPts val="1800"/>
              <a:buNone/>
            </a:pP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Μερικές φορές, αυτό σημαίνει ότι πρέπει να μειώσετε τις </a:t>
            </a:r>
            <a:r>
              <a:rPr lang="el-GR" dirty="0"/>
              <a:t>δραστηριότητες που θέλετε να κάνετε. </a:t>
            </a:r>
          </a:p>
          <a:p>
            <a:pPr marL="457200" lvl="0" indent="-342900" algn="just" rtl="0">
              <a:lnSpc>
                <a:spcPct val="150000"/>
              </a:lnSpc>
              <a:spcBef>
                <a:spcPts val="0"/>
              </a:spcBef>
              <a:spcAft>
                <a:spcPts val="0"/>
              </a:spcAft>
              <a:buSzPts val="1800"/>
              <a:buFont typeface="Wingdings" panose="05000000000000000000" pitchFamily="2" charset="2"/>
              <a:buChar char="§"/>
            </a:pPr>
            <a:r>
              <a:rPr lang="en-GB" dirty="0" err="1"/>
              <a:t>Αυτό</a:t>
            </a:r>
            <a:r>
              <a:rPr lang="en-GB" dirty="0"/>
              <a:t> σας βοηθά να προετοιμαστείτε για μεγάλες δαπάνες που πρέπει να κάνετε</a:t>
            </a:r>
            <a:r>
              <a:rPr lang="el-GR" dirty="0"/>
              <a:t>.</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Το να πληρώνετε πρώτα τον εαυτό σας είναι μια συνήθεια που σας προστατεύει σε περιόδους ανάγκης</a:t>
            </a:r>
            <a:r>
              <a:rPr lang="el-GR" dirty="0"/>
              <a:t>.</a:t>
            </a:r>
            <a:endParaRPr dirty="0"/>
          </a:p>
        </p:txBody>
      </p:sp>
      <p:sp>
        <p:nvSpPr>
          <p:cNvPr id="100" name="Google Shape;100;p8"/>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Πληρώστε πρώτα τον εαυτό σας</a:t>
            </a:r>
            <a:endParaRPr b="1" dirty="0"/>
          </a:p>
        </p:txBody>
      </p:sp>
    </p:spTree>
  </p:cSld>
  <p:clrMapOvr>
    <a:masterClrMapping/>
  </p:clrMapOvr>
</p:sld>
</file>

<file path=ppt/theme/theme1.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1258</Words>
  <Application>Microsoft Office PowerPoint</Application>
  <PresentationFormat>Widescreen</PresentationFormat>
  <Paragraphs>121</Paragraphs>
  <Slides>15</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Wingdings</vt:lpstr>
      <vt:lpstr>CARDET Course template</vt:lpstr>
      <vt:lpstr>2_CARDET Course template</vt:lpstr>
      <vt:lpstr>PowerPoint Presentation</vt:lpstr>
      <vt:lpstr>Επισκόπηση Υποενότητας</vt:lpstr>
      <vt:lpstr>Τα Θέλω / Τα Πρέπει </vt:lpstr>
      <vt:lpstr>Τα Θέλω / Τα Πρέπει </vt:lpstr>
      <vt:lpstr>Αρχή του προϋπολογισμού</vt:lpstr>
      <vt:lpstr>Κατάρτιση προϋπολογισμού</vt:lpstr>
      <vt:lpstr>Εισαγωγή στην αποταμίευση</vt:lpstr>
      <vt:lpstr>Προσεγγίζοντας την αποταμίευση</vt:lpstr>
      <vt:lpstr>Πληρώστε πρώτα τον εαυτό σας</vt:lpstr>
      <vt:lpstr>Καθορισμός στόχων</vt:lpstr>
      <vt:lpstr>Βραχυπρόθεσμοι Ή Μακροπρόθεσμοι Στόχοι</vt:lpstr>
      <vt:lpstr>Πλαίσιο SMART</vt:lpstr>
      <vt:lpstr>Δραστηριότητα φύλλου εργασίας</vt:lpstr>
      <vt:lpstr>Ανασκόπηση υποενότητας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Financial Literacy</dc:title>
  <dc:creator>2Fast4u</dc:creator>
  <cp:keywords>, docId:97E5D5146EF69475A48F55D40EC94DCF</cp:keywords>
  <cp:lastModifiedBy>Foteini Sokratous</cp:lastModifiedBy>
  <cp:revision>14</cp:revision>
  <dcterms:created xsi:type="dcterms:W3CDTF">2014-07-11T09:12:14Z</dcterms:created>
  <dcterms:modified xsi:type="dcterms:W3CDTF">2024-03-04T08:52:43Z</dcterms:modified>
</cp:coreProperties>
</file>