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4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1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ytAm+jruYR0jPWqoOpy5q8G1R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06" autoAdjust="0"/>
  </p:normalViewPr>
  <p:slideViewPr>
    <p:cSldViewPr snapToGrid="0">
      <p:cViewPr varScale="1">
        <p:scale>
          <a:sx n="91" d="100"/>
          <a:sy n="91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F91B0-25AB-4DFA-B184-293DD156034C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782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/>
              <a:t>Πηγή εικόνας: </a:t>
            </a:r>
            <a:r>
              <a:rPr lang="en-US" dirty="0"/>
              <a:t>&lt;a href="https://www.freepik.com/free-vector/coins-financial-icons_25690713.htm#query=cash%20flow&amp;position=6&amp;from_view=search&amp;track=ais"&gt;Εικόνα από gstudioimagen1&lt;/a&gt; στο Freepik </a:t>
            </a:r>
            <a:endParaRPr dirty="0"/>
          </a:p>
        </p:txBody>
      </p:sp>
      <p:sp>
        <p:nvSpPr>
          <p:cNvPr id="128" name="Google Shape;1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a5e3de101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1a5e3de1012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g1a5e3de1012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Text - 1col">
  <p:cSld name="Title Text - 1col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body" idx="1"/>
          </p:nvPr>
        </p:nvSpPr>
        <p:spPr>
          <a:xfrm>
            <a:off x="399370" y="1449389"/>
            <a:ext cx="11393260" cy="509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CC0E5B-551A-C200-D982-1775550B4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935" y="3025833"/>
            <a:ext cx="10595497" cy="2709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6994" y="447930"/>
            <a:ext cx="6010271" cy="87593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accent3"/>
                </a:solidFill>
                <a:latin typeface="+mn-lt"/>
                <a:ea typeface="Roboto Slab" pitchFamily="2" charset="0"/>
              </a:defRPr>
            </a:lvl1pPr>
          </a:lstStyle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6994" y="1532311"/>
            <a:ext cx="6010271" cy="632981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>
              <a:buNone/>
              <a:defRPr sz="2400" b="1" baseline="0">
                <a:solidFill>
                  <a:schemeClr val="accent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4964F8-121F-57B2-47D8-F86F3B4D4F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36" y="1885953"/>
            <a:ext cx="2404998" cy="1862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45349E-CFF6-BAE9-0277-9AFEC2E63C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524" y="2095617"/>
            <a:ext cx="3650673" cy="36506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EF2A2C-4A0F-40E6-66B7-87D38D7ADA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1070" y="424087"/>
            <a:ext cx="2408472" cy="8445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0D85085-CAD9-93F9-66BA-FA273A8D5A08}"/>
              </a:ext>
            </a:extLst>
          </p:cNvPr>
          <p:cNvSpPr txBox="1"/>
          <p:nvPr userDrawn="1"/>
        </p:nvSpPr>
        <p:spPr>
          <a:xfrm>
            <a:off x="659935" y="5929501"/>
            <a:ext cx="1101113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The EMERGE: </a:t>
            </a:r>
            <a:r>
              <a:rPr lang="en-US" sz="1400" b="0" i="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EMpowERinG</a:t>
            </a:r>
            <a:r>
              <a:rPr lang="en-US" sz="14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civic Engagement and participation project benefits from a grant under the Active Citizens Fund Cyprus </a:t>
            </a:r>
            <a:r>
              <a:rPr lang="en-US" sz="1400" b="0" i="0" kern="1200" dirty="0" err="1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programme,funded</a:t>
            </a:r>
            <a:r>
              <a:rPr lang="en-US" sz="14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by Iceland, Liechtenstein and Norway, through the EEA and Norway Grants 2014-2021. [Project Number: 29_ACF CY_CARDET]</a:t>
            </a:r>
          </a:p>
          <a:p>
            <a:br>
              <a:rPr lang="en-US" sz="1050" dirty="0">
                <a:solidFill>
                  <a:schemeClr val="bg2"/>
                </a:solidFill>
              </a:rPr>
            </a:br>
            <a:endParaRPr lang="en-US" sz="1050" kern="1200" dirty="0">
              <a:solidFill>
                <a:schemeClr val="bg2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942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88573" y="3188147"/>
            <a:ext cx="7832271" cy="16001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accent1"/>
                </a:solidFill>
                <a:latin typeface="+mn-lt"/>
                <a:ea typeface="Roboto Slab" pitchFamily="2" charset="0"/>
              </a:defRPr>
            </a:lvl1pPr>
          </a:lstStyle>
          <a:p>
            <a:r>
              <a:rPr lang="en-US" dirty="0"/>
              <a:t>End Slide</a:t>
            </a:r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B27FFA-DC85-8789-F6B0-63E931A21F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72" y="228542"/>
            <a:ext cx="3382856" cy="2620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D85085-CAD9-93F9-66BA-FA273A8D5A08}"/>
              </a:ext>
            </a:extLst>
          </p:cNvPr>
          <p:cNvSpPr txBox="1"/>
          <p:nvPr userDrawn="1"/>
        </p:nvSpPr>
        <p:spPr>
          <a:xfrm>
            <a:off x="3538330" y="5780782"/>
            <a:ext cx="8132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kern="1200" dirty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rPr>
              <a:t>The EMERGE: </a:t>
            </a:r>
            <a:r>
              <a:rPr lang="en-US" sz="1400" b="0" i="0" kern="1200" dirty="0" err="1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rPr>
              <a:t>EMpowERinG</a:t>
            </a:r>
            <a:r>
              <a:rPr lang="en-US" sz="1400" b="0" i="0" kern="1200" dirty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rPr>
              <a:t> civic Engagement and participation project benefits from a grant under the Active Citizens Fund Cyprus </a:t>
            </a:r>
            <a:r>
              <a:rPr lang="en-US" sz="1400" b="0" i="0" kern="1200" dirty="0" err="1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rPr>
              <a:t>programme,funded</a:t>
            </a:r>
            <a:r>
              <a:rPr lang="en-US" sz="1400" b="0" i="0" kern="1200" dirty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rPr>
              <a:t> by Iceland, Liechtenstein and Norway, through the EEA and Norway Grants 2014-2021. [Project Number: 29_ACF CY_CARDET]</a:t>
            </a:r>
          </a:p>
          <a:p>
            <a:br>
              <a:rPr lang="en-US" sz="1050" dirty="0">
                <a:solidFill>
                  <a:schemeClr val="bg2"/>
                </a:solidFill>
              </a:rPr>
            </a:br>
            <a:endParaRPr lang="en-US" sz="1050" kern="1200" dirty="0">
              <a:solidFill>
                <a:schemeClr val="bg2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DB2553-1790-7930-0462-00B7567162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936" y="5592418"/>
            <a:ext cx="2516506" cy="88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88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ubtitle Content - 2col">
  <p:cSld name="Title Subtitle Content - 2col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399369" y="1258817"/>
            <a:ext cx="11393261" cy="500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2"/>
          </p:nvPr>
        </p:nvSpPr>
        <p:spPr>
          <a:xfrm>
            <a:off x="399370" y="1994263"/>
            <a:ext cx="11393260" cy="4603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- 2col">
  <p:cSld name="Title Content - 2co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body" idx="1"/>
          </p:nvPr>
        </p:nvSpPr>
        <p:spPr>
          <a:xfrm>
            <a:off x="399370" y="1332411"/>
            <a:ext cx="5518830" cy="5265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2"/>
          </p:nvPr>
        </p:nvSpPr>
        <p:spPr>
          <a:xfrm>
            <a:off x="6273801" y="1332411"/>
            <a:ext cx="5518830" cy="5265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ubtitle Text - 1col">
  <p:cSld name="Title Subtitle Text - 1co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5"/>
          <p:cNvSpPr txBox="1">
            <a:spLocks noGrp="1"/>
          </p:cNvSpPr>
          <p:nvPr>
            <p:ph type="body" idx="1"/>
          </p:nvPr>
        </p:nvSpPr>
        <p:spPr>
          <a:xfrm>
            <a:off x="399370" y="1285794"/>
            <a:ext cx="11393260" cy="506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body" idx="2"/>
          </p:nvPr>
        </p:nvSpPr>
        <p:spPr>
          <a:xfrm>
            <a:off x="399370" y="2046514"/>
            <a:ext cx="5518830" cy="45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body" idx="3"/>
          </p:nvPr>
        </p:nvSpPr>
        <p:spPr>
          <a:xfrm>
            <a:off x="6273801" y="2046514"/>
            <a:ext cx="5518830" cy="45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FEF7D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F1E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2"/>
          <p:cNvSpPr txBox="1">
            <a:spLocks noGrp="1"/>
          </p:cNvSpPr>
          <p:nvPr>
            <p:ph type="ctrTitle"/>
          </p:nvPr>
        </p:nvSpPr>
        <p:spPr>
          <a:xfrm>
            <a:off x="2188573" y="3188147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9" name="Google Shape;3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04572" y="228542"/>
            <a:ext cx="3382856" cy="26202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2"/>
          <p:cNvSpPr txBox="1"/>
          <p:nvPr/>
        </p:nvSpPr>
        <p:spPr>
          <a:xfrm>
            <a:off x="2734888" y="6152529"/>
            <a:ext cx="89361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EMERGE project benefits from a grant under the Active Citizens Fund Cyprus program, funded by Iceland, Liechtenstein and Norway, through the EEA and Norway Grants 2014-2021.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Google Shape;4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936" y="6051476"/>
            <a:ext cx="1509686" cy="529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- 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9370" y="1449389"/>
            <a:ext cx="11393260" cy="50963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33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369" y="1258817"/>
            <a:ext cx="11393261" cy="500784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>
              <a:defRPr sz="2000" b="1" baseline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title goes here</a:t>
            </a:r>
            <a:endParaRPr lang="el-GR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9370" y="1994263"/>
            <a:ext cx="11393260" cy="4603389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535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-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9370" y="1332411"/>
            <a:ext cx="5518830" cy="52652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73801" y="1332411"/>
            <a:ext cx="5518830" cy="52652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5500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- 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99370" y="1285794"/>
            <a:ext cx="11393260" cy="506611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marL="0" marR="0" indent="0" algn="just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baseline="0">
                <a:solidFill>
                  <a:schemeClr val="accent3"/>
                </a:solidFill>
                <a:latin typeface="+mn-lt"/>
              </a:defRPr>
            </a:lvl1pPr>
          </a:lstStyle>
          <a:p>
            <a:pPr marL="0" marR="0" lvl="0" indent="0" algn="just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l-GR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99370" y="2046514"/>
            <a:ext cx="5518830" cy="455113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73801" y="2046514"/>
            <a:ext cx="5518830" cy="455113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000000"/>
                </a:solidFill>
                <a:latin typeface="+mj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Content goes here (text / image / diagram / video). Make sure all media/graphics fit the column width, for better display results.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492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>
            <a:off x="0" y="1"/>
            <a:ext cx="12192000" cy="10711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7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2192000" cy="10711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98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bg1"/>
          </a:solidFill>
          <a:latin typeface="+mn-lt"/>
          <a:ea typeface="Roboto Slab" pitchFamily="2" charset="0"/>
          <a:cs typeface="+mj-cs"/>
        </a:defRPr>
      </a:lvl1pPr>
    </p:titleStyle>
    <p:bodyStyle>
      <a:lvl1pPr marL="0" indent="0" algn="just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416636" y="447930"/>
            <a:ext cx="6480629" cy="875935"/>
          </a:xfrm>
        </p:spPr>
        <p:txBody>
          <a:bodyPr>
            <a:normAutofit fontScale="90000"/>
          </a:bodyPr>
          <a:lstStyle/>
          <a:p>
            <a:r>
              <a:rPr lang="en-GB" sz="2800" b="0" dirty="0" err="1"/>
              <a:t>Ενότητ</a:t>
            </a:r>
            <a:r>
              <a:rPr lang="en-GB" sz="2800" b="0" dirty="0"/>
              <a:t>α 7</a:t>
            </a:r>
            <a:br>
              <a:rPr lang="en-GB" dirty="0"/>
            </a:br>
            <a:r>
              <a:rPr lang="el-GR" dirty="0" err="1"/>
              <a:t>Χρηματοκοινομικός</a:t>
            </a:r>
            <a:r>
              <a:rPr lang="el-GR" dirty="0"/>
              <a:t> </a:t>
            </a:r>
            <a:r>
              <a:rPr lang="el-GR" dirty="0" err="1"/>
              <a:t>γραμματισμός</a:t>
            </a:r>
            <a:endParaRPr lang="el-GR" dirty="0"/>
          </a:p>
        </p:txBody>
      </p:sp>
      <p:sp>
        <p:nvSpPr>
          <p:cNvPr id="2" name="Google Shape;56;p1">
            <a:extLst>
              <a:ext uri="{FF2B5EF4-FFF2-40B4-BE49-F238E27FC236}">
                <a16:creationId xmlns:a16="http://schemas.microsoft.com/office/drawing/2014/main" id="{3DF56E4A-5B89-3CE6-0849-69C023D86EEC}"/>
              </a:ext>
            </a:extLst>
          </p:cNvPr>
          <p:cNvSpPr/>
          <p:nvPr/>
        </p:nvSpPr>
        <p:spPr>
          <a:xfrm>
            <a:off x="5416636" y="1427230"/>
            <a:ext cx="6480629" cy="487680"/>
          </a:xfrm>
          <a:prstGeom prst="rect">
            <a:avLst/>
          </a:prstGeom>
          <a:solidFill>
            <a:srgbClr val="EB535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" name="Google Shape;58;p1">
            <a:extLst>
              <a:ext uri="{FF2B5EF4-FFF2-40B4-BE49-F238E27FC236}">
                <a16:creationId xmlns:a16="http://schemas.microsoft.com/office/drawing/2014/main" id="{B0FBD66B-9DA3-6BDF-7372-7E6F832B875A}"/>
              </a:ext>
            </a:extLst>
          </p:cNvPr>
          <p:cNvSpPr txBox="1">
            <a:spLocks/>
          </p:cNvSpPr>
          <p:nvPr/>
        </p:nvSpPr>
        <p:spPr>
          <a:xfrm>
            <a:off x="5532996" y="1506513"/>
            <a:ext cx="5357224" cy="32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5353"/>
              </a:buClr>
              <a:buSzPts val="2400"/>
              <a:buFont typeface="Arial"/>
              <a:buNone/>
              <a:tabLst/>
              <a:defRPr/>
            </a:pPr>
            <a:r>
              <a:rPr kumimoji="0" lang="el-GR" sz="2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Υποε</a:t>
            </a:r>
            <a:r>
              <a:rPr kumimoji="0" lang="en-GB" sz="2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νότητα 2: Επενδύσεις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5353"/>
              </a:buClr>
              <a:buSzPts val="2400"/>
              <a:buFont typeface="Arial"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43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body" idx="2"/>
          </p:nvPr>
        </p:nvSpPr>
        <p:spPr>
          <a:xfrm>
            <a:off x="681643" y="1408146"/>
            <a:ext cx="10557163" cy="5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8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242424"/>
                </a:solidFill>
                <a:highlight>
                  <a:srgbClr val="FFFFFF"/>
                </a:highlight>
              </a:rPr>
              <a:t>Η δημιουργία πλούτου είναι μέρος της κυπριακής κουλτούρας</a:t>
            </a:r>
            <a:r>
              <a:rPr lang="el-GR" dirty="0">
                <a:solidFill>
                  <a:srgbClr val="242424"/>
                </a:solidFill>
                <a:highlight>
                  <a:srgbClr val="FFFFFF"/>
                </a:highlight>
              </a:rPr>
              <a:t>. Μέχρι </a:t>
            </a:r>
            <a:r>
              <a:rPr lang="en-GB" dirty="0">
                <a:solidFill>
                  <a:srgbClr val="242424"/>
                </a:solidFill>
                <a:highlight>
                  <a:srgbClr val="FFFFFF"/>
                </a:highlight>
              </a:rPr>
              <a:t>π</a:t>
            </a:r>
            <a:r>
              <a:rPr lang="en-GB" dirty="0" err="1">
                <a:solidFill>
                  <a:srgbClr val="242424"/>
                </a:solidFill>
                <a:highlight>
                  <a:srgbClr val="FFFFFF"/>
                </a:highlight>
              </a:rPr>
              <a:t>ρόσφ</a:t>
            </a:r>
            <a:r>
              <a:rPr lang="en-GB" dirty="0">
                <a:solidFill>
                  <a:srgbClr val="242424"/>
                </a:solidFill>
                <a:highlight>
                  <a:srgbClr val="FFFFFF"/>
                </a:highlight>
              </a:rPr>
              <a:t>ατα ήταν υποχρεωτικό για τους γονείς να παρέχουν προίκα. </a:t>
            </a:r>
            <a:endParaRPr dirty="0">
              <a:solidFill>
                <a:srgbClr val="242424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8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242424"/>
                </a:solidFill>
                <a:highlight>
                  <a:srgbClr val="FFFFFF"/>
                </a:highlight>
              </a:rPr>
              <a:t>Σήμερα, τα πράγματα έχουν αλλάξει και οι γονείς συχνά αναρωτιούνται πώς μπορούν να εξασφαλίσουν το μέλλον των παιδιών τους</a:t>
            </a:r>
            <a:r>
              <a:rPr lang="el-GR" dirty="0">
                <a:solidFill>
                  <a:srgbClr val="242424"/>
                </a:solidFill>
                <a:highlight>
                  <a:srgbClr val="FFFFFF"/>
                </a:highlight>
              </a:rPr>
              <a:t>. Τ</a:t>
            </a:r>
            <a:r>
              <a:rPr lang="en-GB" dirty="0">
                <a:solidFill>
                  <a:srgbClr val="242424"/>
                </a:solidFill>
                <a:highlight>
                  <a:srgbClr val="FFFFFF"/>
                </a:highlight>
              </a:rPr>
              <a:t>α παιδιά αναρωτιούνται πώς να κάνουν σωστή χρήση του οικογενειακού πλούτου που τους κληροδοτήθηκε. 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Ο τομέας αυτός μπορεί να είναι ιδιαίτερα δύσκολος για την οικογένεια, αλλά υπάρχει μια δομή που μπορεί να ακολουθηθεί</a:t>
            </a:r>
            <a:r>
              <a:rPr lang="el-GR" dirty="0"/>
              <a:t>, </a:t>
            </a:r>
            <a:r>
              <a:rPr lang="en-GB" dirty="0" err="1"/>
              <a:t>γι</a:t>
            </a:r>
            <a:r>
              <a:rPr lang="en-GB" dirty="0"/>
              <a:t>α να </a:t>
            </a:r>
            <a:r>
              <a:rPr lang="el-GR" dirty="0"/>
              <a:t>καλλιεργηθεί η </a:t>
            </a:r>
            <a:r>
              <a:rPr lang="en-GB" dirty="0"/>
              <a:t>κα</a:t>
            </a:r>
            <a:r>
              <a:rPr lang="en-GB" dirty="0" err="1"/>
              <a:t>τάλληλη</a:t>
            </a:r>
            <a:r>
              <a:rPr lang="en-GB" dirty="0"/>
              <a:t> νοοτροπία και να επισημανθούν τα συνήθη λάθη.</a:t>
            </a:r>
            <a:endParaRPr dirty="0"/>
          </a:p>
        </p:txBody>
      </p:sp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Δημιουργία πλούτου και</a:t>
            </a:r>
            <a:r>
              <a:rPr lang="el-GR" b="1" dirty="0"/>
              <a:t> η σημασία της</a:t>
            </a:r>
            <a:endParaRPr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>
            <a:spLocks noGrp="1"/>
          </p:cNvSpPr>
          <p:nvPr>
            <p:ph type="body" idx="2"/>
          </p:nvPr>
        </p:nvSpPr>
        <p:spPr>
          <a:xfrm>
            <a:off x="399230" y="1229236"/>
            <a:ext cx="11393400" cy="48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dirty="0"/>
              <a:t>Το να θέσετε το </a:t>
            </a:r>
            <a:r>
              <a:rPr lang="en-GB" dirty="0" err="1"/>
              <a:t>θέμ</a:t>
            </a:r>
            <a:r>
              <a:rPr lang="en-GB" dirty="0"/>
              <a:t>α </a:t>
            </a:r>
            <a:r>
              <a:rPr lang="el-GR" dirty="0"/>
              <a:t>της περιουσίας υπό συζήτηση στην οικογένεια </a:t>
            </a:r>
            <a:r>
              <a:rPr lang="en-GB" dirty="0"/>
              <a:t>μπ</a:t>
            </a:r>
            <a:r>
              <a:rPr lang="en-GB" dirty="0" err="1"/>
              <a:t>ορεί</a:t>
            </a:r>
            <a:r>
              <a:rPr lang="en-GB" dirty="0"/>
              <a:t> να </a:t>
            </a:r>
            <a:r>
              <a:rPr lang="en-GB" dirty="0" err="1"/>
              <a:t>είν</a:t>
            </a:r>
            <a:r>
              <a:rPr lang="en-GB" dirty="0"/>
              <a:t>αι </a:t>
            </a:r>
            <a:r>
              <a:rPr lang="el-GR" dirty="0"/>
              <a:t>δύσκολο.</a:t>
            </a:r>
            <a:r>
              <a:rPr lang="en-GB" dirty="0"/>
              <a:t> </a:t>
            </a:r>
            <a:r>
              <a:rPr lang="el-GR" dirty="0"/>
              <a:t>Εδώ, προτείνεται ένας τρόπος προσέγγισης του θέματος</a:t>
            </a:r>
            <a:r>
              <a:rPr lang="en-GB" dirty="0"/>
              <a:t>: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Καθίστε με την οικογένειά σας σε </a:t>
            </a:r>
            <a:r>
              <a:rPr lang="en-GB" dirty="0" err="1"/>
              <a:t>έν</a:t>
            </a:r>
            <a:r>
              <a:rPr lang="en-GB" dirty="0"/>
              <a:t>α τραπέζι</a:t>
            </a:r>
            <a:r>
              <a:rPr lang="el-GR" dirty="0"/>
              <a:t>,</a:t>
            </a:r>
            <a:r>
              <a:rPr lang="en-GB" dirty="0"/>
              <a:t> για να μπορέσουν να συμμετέχουν όλοι.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Εκφράστε την ανησυχία σας για </a:t>
            </a:r>
            <a:r>
              <a:rPr lang="en-GB" dirty="0" err="1"/>
              <a:t>την</a:t>
            </a:r>
            <a:r>
              <a:rPr lang="en-GB" dirty="0"/>
              <a:t> επένδυση στην εκπαίδευση των παιδιών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Κάντε ερωτήσεις σχετικά με </a:t>
            </a:r>
            <a:r>
              <a:rPr lang="el-GR" dirty="0"/>
              <a:t>την οικογενειακή περιουσία </a:t>
            </a:r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 err="1"/>
              <a:t>Συζητήστε</a:t>
            </a:r>
            <a:r>
              <a:rPr lang="en-GB" dirty="0"/>
              <a:t> τη σημασία της διαθήκης </a:t>
            </a:r>
            <a:endParaRPr dirty="0"/>
          </a:p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Μια διαθήκη δίνει τη δυνατότητα στις μελλοντικές γενιές να πάρουν το μερίδιό τους από αυτό που τους κληροδοτείται, χωρίς την ταλαιπωρία του δικαστηρίου, χάνοντας τελικά χρόνο και χρήμα.</a:t>
            </a:r>
            <a:endParaRPr dirty="0"/>
          </a:p>
        </p:txBody>
      </p:sp>
      <p:sp>
        <p:nvSpPr>
          <p:cNvPr id="119" name="Google Shape;119;p10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l-GR" b="1" dirty="0"/>
              <a:t>Δ</a:t>
            </a:r>
            <a:r>
              <a:rPr lang="en-GB" b="1" dirty="0" err="1"/>
              <a:t>ομή</a:t>
            </a:r>
            <a:r>
              <a:rPr lang="en-GB" b="1" dirty="0"/>
              <a:t> για τη συζήτηση για τον πλούτο</a:t>
            </a:r>
            <a:endParaRPr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SzPts val="2800"/>
            </a:pPr>
            <a:r>
              <a:rPr lang="en-US" b="1" dirty="0"/>
              <a:t>Ώρα για δραστηριότητα! Δημιουργήστε μια μελλοντική ταμειακή ροή</a:t>
            </a:r>
            <a:endParaRPr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3C80FC-8BAB-26D0-255A-809B6E0A2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644" y="1354032"/>
            <a:ext cx="6768712" cy="50314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>
            <a:spLocks noGrp="1"/>
          </p:cNvSpPr>
          <p:nvPr>
            <p:ph type="body" idx="2"/>
          </p:nvPr>
        </p:nvSpPr>
        <p:spPr>
          <a:xfrm>
            <a:off x="748509" y="1510472"/>
            <a:ext cx="10141163" cy="3261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dirty="0"/>
              <a:t>Σε αυτή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l-GR" dirty="0" err="1"/>
              <a:t>υπο</a:t>
            </a:r>
            <a:r>
              <a:rPr lang="en-GB" dirty="0" err="1"/>
              <a:t>ενότητ</a:t>
            </a:r>
            <a:r>
              <a:rPr lang="en-GB" dirty="0"/>
              <a:t>α, καλύψαμε τα σημαντικά θέματα της προστασίας και της ενδυνάμωσης του μελλοντικού </a:t>
            </a:r>
            <a:r>
              <a:rPr lang="el-GR" dirty="0"/>
              <a:t>μ</a:t>
            </a:r>
            <a:r>
              <a:rPr lang="en-GB" dirty="0"/>
              <a:t>ας εα</a:t>
            </a:r>
            <a:r>
              <a:rPr lang="en-GB" dirty="0" err="1"/>
              <a:t>υτού</a:t>
            </a:r>
            <a:r>
              <a:rPr lang="en-GB" dirty="0"/>
              <a:t>.</a:t>
            </a:r>
            <a:r>
              <a:rPr lang="el-GR" dirty="0"/>
              <a:t> Μπορείτε τώρα: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Να διακρίνετε τους διάφορους τύπους συντάξεων και τι πρέπει να προσέξετε</a:t>
            </a:r>
            <a:r>
              <a:rPr lang="el-GR" dirty="0"/>
              <a:t>,</a:t>
            </a:r>
            <a:r>
              <a:rPr lang="en-GB" dirty="0"/>
              <a:t> όταν αποφασίζετε να ενταχθείτε σε ένα συνταξιοδοτικό πρόγραμμα.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Να αναγνωρίσετε τη σημασία της </a:t>
            </a:r>
            <a:r>
              <a:rPr lang="en-GB" dirty="0" err="1"/>
              <a:t>δι</a:t>
            </a:r>
            <a:r>
              <a:rPr lang="en-GB" dirty="0"/>
              <a:t>α βίου μάθησης και πώς η ανάπτυξη δεξιοτήτων καθ' όλη τη διάρκεια της ζωής μας μπορεί να μας ενδυναμώσει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Να συζητήσετε για την περιουσία </a:t>
            </a:r>
            <a:r>
              <a:rPr lang="en-GB" dirty="0"/>
              <a:t>με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οικογένει</a:t>
            </a:r>
            <a:r>
              <a:rPr lang="el-GR" dirty="0"/>
              <a:t>ά σας</a:t>
            </a:r>
            <a:endParaRPr dirty="0"/>
          </a:p>
        </p:txBody>
      </p:sp>
      <p:sp>
        <p:nvSpPr>
          <p:cNvPr id="125" name="Google Shape;125;p11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 err="1"/>
              <a:t>Αν</a:t>
            </a:r>
            <a:r>
              <a:rPr lang="en-GB" b="1" dirty="0"/>
              <a:t>ασκόπηση</a:t>
            </a:r>
            <a:r>
              <a:rPr lang="el-GR" b="1" dirty="0"/>
              <a:t> </a:t>
            </a:r>
            <a:r>
              <a:rPr lang="el-GR" b="1" dirty="0" err="1"/>
              <a:t>υποενότητας</a:t>
            </a:r>
            <a:endParaRPr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10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body" idx="1"/>
          </p:nvPr>
        </p:nvSpPr>
        <p:spPr>
          <a:xfrm>
            <a:off x="399370" y="1358537"/>
            <a:ext cx="11393260" cy="518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GB" sz="2000" dirty="0"/>
              <a:t>Όταν σκεφτόμαστε τη λέξη </a:t>
            </a:r>
            <a:r>
              <a:rPr lang="el-GR" sz="2000" b="1" dirty="0">
                <a:solidFill>
                  <a:srgbClr val="187498"/>
                </a:solidFill>
              </a:rPr>
              <a:t>«</a:t>
            </a:r>
            <a:r>
              <a:rPr lang="en-GB" sz="2000" b="1" dirty="0">
                <a:solidFill>
                  <a:srgbClr val="187498"/>
                </a:solidFill>
              </a:rPr>
              <a:t>επ</a:t>
            </a:r>
            <a:r>
              <a:rPr lang="en-GB" sz="2000" b="1" dirty="0" err="1">
                <a:solidFill>
                  <a:srgbClr val="187498"/>
                </a:solidFill>
              </a:rPr>
              <a:t>ένδυση</a:t>
            </a:r>
            <a:r>
              <a:rPr lang="el-GR" sz="2000" b="1" dirty="0">
                <a:solidFill>
                  <a:srgbClr val="187498"/>
                </a:solidFill>
              </a:rPr>
              <a:t>»</a:t>
            </a:r>
            <a:r>
              <a:rPr lang="en-GB" sz="2000" b="1" dirty="0">
                <a:solidFill>
                  <a:srgbClr val="187498"/>
                </a:solidFill>
              </a:rPr>
              <a:t> </a:t>
            </a:r>
            <a:r>
              <a:rPr lang="en-GB" sz="2000" dirty="0"/>
              <a:t>σκεφτόμαστε αμέσως </a:t>
            </a:r>
            <a:r>
              <a:rPr lang="el-GR" sz="2000" dirty="0"/>
              <a:t>την ενέργεια του </a:t>
            </a:r>
            <a:r>
              <a:rPr lang="en-GB" sz="2000" dirty="0"/>
              <a:t>να πάρουμε ένα χρηματικό ποσό και να το διαθέσουμε στρατηγικά στο χρηματιστήριο ή σε κρυπτονομίσματα με σκοπό να κερδίσουμε περισσότερα χρήματα.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sz="2000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sz="2000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GB" sz="2000" dirty="0"/>
              <a:t>Όμως, υπάρχουν </a:t>
            </a:r>
            <a:r>
              <a:rPr lang="en-GB" sz="2000" b="1" dirty="0"/>
              <a:t>διάφορες μορφές επενδύσεων </a:t>
            </a:r>
            <a:r>
              <a:rPr lang="en-GB" sz="2000" dirty="0"/>
              <a:t>που υπερβαίνουν τη βασική αξία του χρήματος. Οι επενδύσεις α</a:t>
            </a:r>
            <a:r>
              <a:rPr lang="en-GB" sz="2000" dirty="0" err="1"/>
              <a:t>υτές</a:t>
            </a:r>
            <a:r>
              <a:rPr lang="en-GB" sz="2000" dirty="0"/>
              <a:t> </a:t>
            </a:r>
            <a:r>
              <a:rPr lang="en-GB" sz="2000" dirty="0" err="1"/>
              <a:t>είν</a:t>
            </a:r>
            <a:r>
              <a:rPr lang="en-GB" sz="2000" dirty="0"/>
              <a:t>αι:</a:t>
            </a:r>
            <a:endParaRPr sz="2000"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sz="2000" b="1" dirty="0"/>
              <a:t>Σύνταξη</a:t>
            </a:r>
            <a:endParaRPr sz="2000" b="1" dirty="0"/>
          </a:p>
          <a:p>
            <a:pPr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n-GB" sz="2000" dirty="0"/>
              <a:t>Κατανόηση και διάκριση μεταξύ διαφορετικών συνταξιοδοτικών συστημάτων</a:t>
            </a:r>
            <a:endParaRPr sz="2000"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sz="2000" b="1" dirty="0"/>
              <a:t>Δια βίου μάθηση</a:t>
            </a:r>
            <a:endParaRPr sz="2000" b="1" dirty="0"/>
          </a:p>
          <a:p>
            <a:pPr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n-GB" sz="2000" dirty="0" err="1"/>
              <a:t>Δημιουργ</a:t>
            </a:r>
            <a:r>
              <a:rPr lang="el-GR" sz="2000" dirty="0"/>
              <a:t>ία</a:t>
            </a:r>
            <a:r>
              <a:rPr lang="en-GB" sz="2000" dirty="0"/>
              <a:t> </a:t>
            </a:r>
            <a:r>
              <a:rPr lang="en-GB" sz="2000" dirty="0" err="1"/>
              <a:t>συν</a:t>
            </a:r>
            <a:r>
              <a:rPr lang="el-GR" sz="2000" dirty="0" err="1"/>
              <a:t>ηθειών</a:t>
            </a:r>
            <a:r>
              <a:rPr lang="en-GB" sz="2000" dirty="0"/>
              <a:t> που θα σας επ</a:t>
            </a:r>
            <a:r>
              <a:rPr lang="en-GB" sz="2000" dirty="0" err="1"/>
              <a:t>ιτρέ</a:t>
            </a:r>
            <a:r>
              <a:rPr lang="el-GR" sz="2000" dirty="0"/>
              <a:t>π</a:t>
            </a:r>
            <a:r>
              <a:rPr lang="en-GB" sz="2000" dirty="0" err="1"/>
              <a:t>ουν</a:t>
            </a:r>
            <a:r>
              <a:rPr lang="en-GB" sz="2000" dirty="0"/>
              <a:t> να αναπτύξετε δεξιότητες σε όλη σας τη ζωή με σκοπό την αυτοβελτίωση και την ενδυνάμωση.</a:t>
            </a:r>
            <a:endParaRPr sz="2000"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sz="2000" b="1" dirty="0"/>
              <a:t>Δημιουργία πλούτου</a:t>
            </a:r>
            <a:endParaRPr sz="2000" b="1" dirty="0"/>
          </a:p>
          <a:p>
            <a:pPr lvl="1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l-GR" sz="2000" dirty="0"/>
              <a:t>Κατανόηση των οφελών </a:t>
            </a:r>
            <a:r>
              <a:rPr lang="en-GB" sz="2000" dirty="0" err="1"/>
              <a:t>της</a:t>
            </a:r>
            <a:r>
              <a:rPr lang="en-GB" sz="2000" dirty="0"/>
              <a:t> δημιουργίας πλούτου για τις μελλοντικές γενιές</a:t>
            </a:r>
            <a:endParaRPr sz="2000" dirty="0"/>
          </a:p>
        </p:txBody>
      </p:sp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Επ</a:t>
            </a:r>
            <a:r>
              <a:rPr lang="en-GB" b="1" dirty="0" err="1"/>
              <a:t>ισκό</a:t>
            </a:r>
            <a:r>
              <a:rPr lang="en-GB" b="1" dirty="0"/>
              <a:t>πησ</a:t>
            </a:r>
            <a:r>
              <a:rPr lang="el-GR" b="1" dirty="0"/>
              <a:t>η </a:t>
            </a:r>
            <a:r>
              <a:rPr lang="el-GR" b="1" dirty="0" err="1"/>
              <a:t>Υποενότητας</a:t>
            </a:r>
            <a:endParaRPr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body" idx="1"/>
          </p:nvPr>
        </p:nvSpPr>
        <p:spPr>
          <a:xfrm>
            <a:off x="399370" y="1308661"/>
            <a:ext cx="11393260" cy="518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Ο βασικός σκοπός ενός συνταξιοδοτικού συστήματος είναι η </a:t>
            </a:r>
            <a:r>
              <a:rPr lang="en-GB" b="1" dirty="0">
                <a:solidFill>
                  <a:srgbClr val="187498"/>
                </a:solidFill>
              </a:rPr>
              <a:t>προστασία των ατόμων </a:t>
            </a:r>
            <a:r>
              <a:rPr lang="en-GB" dirty="0"/>
              <a:t>μεγάλης ηλικίας από τη φτώχεια και η προώθηση της οικονομικής βιωσιμότητας.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Στην Ευρωπαϊκή Ένωση, η </a:t>
            </a:r>
            <a:r>
              <a:rPr lang="en-GB" i="1" dirty="0"/>
              <a:t>αρχή 15 του Ευρωπαϊκού Πυλώνα Κοινωνικών Δικαιωμάτων </a:t>
            </a:r>
            <a:r>
              <a:rPr lang="en-GB" dirty="0"/>
              <a:t>υπαγορεύει ότι οι εργαζόμενοι και οι αυτοαπασχολούμενοι/επιχειρηματίες έχουν δικαίωμα πρόσβασης σε συνταξιοδοτικά ταμεία που είναι ίσα με τις εισφορές τους κατά τη διάρκεια της εργασίας τους.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Είναι σημαντικό να κρατάτε </a:t>
            </a:r>
            <a:r>
              <a:rPr lang="en-GB" i="1" dirty="0"/>
              <a:t>αρχείο των τιμολογίων </a:t>
            </a:r>
            <a:r>
              <a:rPr lang="en-GB" dirty="0"/>
              <a:t>που αναφέρουν το ποσό που σας έχει καταβληθεί. Αυτό το κάνετε για να αποδείξετε ότι έχετε το δικαίωμα να διεκδικήσετε Χ ποσό</a:t>
            </a:r>
            <a:r>
              <a:rPr lang="el-GR" dirty="0"/>
              <a:t>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Η αξίωσή σας για σύνταξη εξαρτάται επίσης από την κατάσταση της </a:t>
            </a:r>
            <a:r>
              <a:rPr lang="en-GB" dirty="0">
                <a:solidFill>
                  <a:srgbClr val="187498"/>
                </a:solidFill>
              </a:rPr>
              <a:t>κατοικίας σας</a:t>
            </a:r>
            <a:r>
              <a:rPr lang="en-GB" dirty="0"/>
              <a:t>, εάν έχετε πρόσβαση σε αυτήν και πόσο κοστίζει (ενοίκιο, υποθήκη, λογαριασμοί κοινής ωφέλειας).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Να το έχετε αυτό κα</a:t>
            </a:r>
            <a:r>
              <a:rPr lang="en-GB" dirty="0" err="1"/>
              <a:t>τά</a:t>
            </a:r>
            <a:r>
              <a:rPr lang="en-GB" dirty="0"/>
              <a:t> </a:t>
            </a:r>
            <a:r>
              <a:rPr lang="en-GB" dirty="0" err="1"/>
              <a:t>νου</a:t>
            </a:r>
            <a:r>
              <a:rPr lang="el-GR" dirty="0"/>
              <a:t>,</a:t>
            </a:r>
            <a:r>
              <a:rPr lang="en-GB" dirty="0"/>
              <a:t> όταν είστε προνοητικοί με τους στόχους και τον ορίζοντά σας</a:t>
            </a:r>
            <a:endParaRPr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Εισαγωγή στις συντάξεις</a:t>
            </a:r>
            <a:endParaRPr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399370" y="1358537"/>
            <a:ext cx="11393260" cy="111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Υπάρχουν δύο κύριοι τύποι συνταξιοδοτικών καθεστώτων: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GB" sz="2400" b="1" i="1" dirty="0"/>
              <a:t>Κα</a:t>
            </a:r>
            <a:r>
              <a:rPr lang="en-GB" sz="2400" b="1" i="1" dirty="0" err="1"/>
              <a:t>θορισμένες</a:t>
            </a:r>
            <a:r>
              <a:rPr lang="en-GB" sz="2400" b="1" i="1" dirty="0"/>
              <a:t> </a:t>
            </a:r>
            <a:r>
              <a:rPr lang="el-GR" sz="2400" b="1" i="1" dirty="0"/>
              <a:t>Π</a:t>
            </a:r>
            <a:r>
              <a:rPr lang="en-GB" sz="2400" b="1" i="1" dirty="0"/>
              <a:t>α</a:t>
            </a:r>
            <a:r>
              <a:rPr lang="en-GB" sz="2400" b="1" i="1" dirty="0" err="1"/>
              <a:t>ροχές</a:t>
            </a:r>
            <a:r>
              <a:rPr lang="en-GB" sz="2400" b="1" i="1" dirty="0"/>
              <a:t> και </a:t>
            </a:r>
            <a:r>
              <a:rPr lang="el-GR" sz="2400" b="1" i="1" dirty="0"/>
              <a:t>Κ</a:t>
            </a:r>
            <a:r>
              <a:rPr lang="en-GB" sz="2400" b="1" i="1" dirty="0"/>
              <a:t>α</a:t>
            </a:r>
            <a:r>
              <a:rPr lang="en-GB" sz="2400" b="1" i="1" dirty="0" err="1"/>
              <a:t>θορισμένες</a:t>
            </a:r>
            <a:r>
              <a:rPr lang="en-GB" sz="2400" b="1" i="1" dirty="0"/>
              <a:t> </a:t>
            </a:r>
            <a:r>
              <a:rPr lang="el-GR" sz="2400" b="1" i="1" dirty="0"/>
              <a:t>Ε</a:t>
            </a:r>
            <a:r>
              <a:rPr lang="en-GB" sz="2400" b="1" i="1" dirty="0" err="1"/>
              <a:t>ισφορές</a:t>
            </a:r>
            <a:endParaRPr sz="24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dirty="0"/>
          </a:p>
        </p:txBody>
      </p: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Διαφορετικοί τύποι συντάξεων - Καθορισμένες παροχές</a:t>
            </a:r>
            <a:endParaRPr b="1" dirty="0"/>
          </a:p>
        </p:txBody>
      </p:sp>
      <p:sp>
        <p:nvSpPr>
          <p:cNvPr id="2" name="Rectangle 1"/>
          <p:cNvSpPr/>
          <p:nvPr/>
        </p:nvSpPr>
        <p:spPr>
          <a:xfrm>
            <a:off x="601467" y="2477193"/>
            <a:ext cx="1098906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lnSpc>
                <a:spcPct val="150000"/>
              </a:lnSpc>
              <a:buSzPts val="1800"/>
            </a:pPr>
            <a:r>
              <a:rPr lang="en-GB" sz="2400" b="1" i="1" dirty="0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</a:t>
            </a:r>
            <a:r>
              <a:rPr lang="en-GB" sz="2400" b="1" i="1" dirty="0" err="1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θορισμένες</a:t>
            </a:r>
            <a:r>
              <a:rPr lang="en-GB" sz="2400" b="1" i="1" dirty="0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1" dirty="0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GB" sz="2400" b="1" i="1" dirty="0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GB" sz="2400" b="1" i="1" dirty="0" err="1">
                <a:solidFill>
                  <a:srgbClr val="1874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ροχές</a:t>
            </a:r>
            <a:endParaRPr lang="en-GB" sz="2400" b="1" dirty="0">
              <a:solidFill>
                <a:srgbClr val="18749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Ένα συνταξιοδοτικό σύστημα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καθορισμένων παροχών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παρέχεται συνήθως από τον εργοδότη σας.</a:t>
            </a:r>
          </a:p>
          <a:p>
            <a:pPr marL="457200" lvl="0" indent="-34290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Μπορεί επίσης να είναι γνωστά ως συνταξιοδοτικά συστήματα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μέσου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όρου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στ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αδιοδρομίας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Αυτό σημαίνει ότι θα κερδίζετε ένα μεγάλο ποσοστό του μέσου εισοδήματός σας κατά τα έτη που εργάζεστε.</a:t>
            </a:r>
          </a:p>
          <a:p>
            <a:pPr marL="457200" lvl="0" indent="-34290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Οι κανόνες για τη λήψη σύνταξης από αυτή τη δομή ορίζονται διαφορετικά μεταξύ των εργοδοτών. </a:t>
            </a:r>
          </a:p>
          <a:p>
            <a:pPr marL="457200" lvl="0" indent="-34290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Συνήθως αντικατοπτρίζουν τον μισθό σας και το χρονικό διάστημα που έχετε εργαστεί με τους εργοδότες.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"/>
          <p:cNvSpPr txBox="1">
            <a:spLocks noGrp="1"/>
          </p:cNvSpPr>
          <p:nvPr>
            <p:ph type="body" idx="2"/>
          </p:nvPr>
        </p:nvSpPr>
        <p:spPr>
          <a:xfrm>
            <a:off x="399230" y="1465745"/>
            <a:ext cx="11393400" cy="348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dirty="0"/>
              <a:t>Ένα συνταξιοδοτικό σύστημα </a:t>
            </a:r>
            <a:r>
              <a:rPr lang="en-GB" sz="2400" b="1" i="1" dirty="0">
                <a:solidFill>
                  <a:srgbClr val="187498"/>
                </a:solidFill>
              </a:rPr>
              <a:t>καθορισμένων εισφορών </a:t>
            </a:r>
            <a:r>
              <a:rPr lang="en-GB" dirty="0"/>
              <a:t>μπορεί να οργανωθεί ιδιωτικά, από εσάς τους ίδιους.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dirty="0"/>
              <a:t>Μπορείτε να αναζητήσετε έναν πάροχο σύνταξης και να συνεισφέρετε χρηματικά ποσά με την πάροδο του χρόνου, τα οποία τοποθετούνται σε επενδύσεις από τον πάροχο σύνταξης.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Η αξία της σύνταξής σας εξαρτάται από την απόδοση των επενδύσεων και μπορεί να αυξηθεί ή να μειωθεί με την πάροδο του χρόνου, ανάλογα με την κίνηση των αγορών.</a:t>
            </a:r>
            <a:endParaRPr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Έχετε τη δυνατότητα να επιλέξετε το επίπεδο </a:t>
            </a:r>
            <a:r>
              <a:rPr lang="el-GR" dirty="0"/>
              <a:t>ρίσκου </a:t>
            </a:r>
            <a:r>
              <a:rPr lang="en-GB" dirty="0" err="1"/>
              <a:t>των</a:t>
            </a:r>
            <a:r>
              <a:rPr lang="en-GB" dirty="0"/>
              <a:t> επ</a:t>
            </a:r>
            <a:r>
              <a:rPr lang="en-GB" dirty="0" err="1"/>
              <a:t>ενδύσε</a:t>
            </a:r>
            <a:r>
              <a:rPr lang="el-GR" dirty="0"/>
              <a:t>ών σας</a:t>
            </a:r>
            <a:r>
              <a:rPr lang="en-GB" dirty="0"/>
              <a:t>.</a:t>
            </a:r>
            <a:endParaRPr dirty="0"/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Θα κερδίζετε τη σύνταξή σας όπως εσείς επιλέγετε</a:t>
            </a:r>
            <a:r>
              <a:rPr lang="el-GR" dirty="0"/>
              <a:t>, δ</a:t>
            </a:r>
            <a:r>
              <a:rPr lang="en-GB" dirty="0" err="1"/>
              <a:t>ηλ</a:t>
            </a:r>
            <a:r>
              <a:rPr lang="en-GB" dirty="0"/>
              <a:t>αδή, μικρά ή μεγάλα ποσά σε χρόνους που εσείς καθορίζετε. Ο πάροχος λαμβάνει ένα μικρό ποσοστό ως αμοιβή για τη διαχείριση των επενδύσεων της σύνταξής σας</a:t>
            </a:r>
            <a:r>
              <a:rPr lang="el-GR" dirty="0"/>
              <a:t>.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dirty="0"/>
          </a:p>
        </p:txBody>
      </p:sp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Διαφορετικοί τύποι συντάξεων - Καθορισμένες εισφορές</a:t>
            </a:r>
            <a:endParaRPr b="1" dirty="0"/>
          </a:p>
        </p:txBody>
      </p:sp>
      <p:sp>
        <p:nvSpPr>
          <p:cNvPr id="2" name="Rectangle 1"/>
          <p:cNvSpPr/>
          <p:nvPr/>
        </p:nvSpPr>
        <p:spPr>
          <a:xfrm>
            <a:off x="399370" y="5121350"/>
            <a:ext cx="11393260" cy="1562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buSzPts val="1800"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επιλογή του τύπου της σύνταξης είναι σημαντική. Θα πρέπει να το συζητήσετε ανοιχτά με τους εργοδότες και την οικογένειά σας.</a:t>
            </a:r>
          </a:p>
          <a:p>
            <a:pPr lvl="0" algn="ctr">
              <a:lnSpc>
                <a:spcPct val="90000"/>
              </a:lnSpc>
              <a:buSzPts val="1800"/>
            </a:pP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90000"/>
              </a:lnSpc>
              <a:buSzPts val="1800"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Μιλήστε με φορείς πα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ροχής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συντάξεων</a:t>
            </a:r>
            <a:r>
              <a:rPr lang="el-G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για να βρείτε αυτόν που σας εξυπηρετεί καλύτερα και λάβετε υπόψη σας τις πληροφορίες που μοιράζονται μαζί σας οι εργοδότες και οι φορείς παροχής.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5e3de1012_0_1"/>
          <p:cNvSpPr txBox="1">
            <a:spLocks noGrp="1"/>
          </p:cNvSpPr>
          <p:nvPr>
            <p:ph type="body" idx="1"/>
          </p:nvPr>
        </p:nvSpPr>
        <p:spPr>
          <a:xfrm>
            <a:off x="399369" y="1258817"/>
            <a:ext cx="11393400" cy="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Άσκηση 1 - Στοιχεία που πρέπει να ληφθούν υπόψη κατά την επιλογή κατάλληλης σύνταξης</a:t>
            </a:r>
            <a:endParaRPr dirty="0"/>
          </a:p>
        </p:txBody>
      </p:sp>
      <p:sp>
        <p:nvSpPr>
          <p:cNvPr id="88" name="Google Shape;88;g1a5e3de1012_0_1"/>
          <p:cNvSpPr txBox="1">
            <a:spLocks noGrp="1"/>
          </p:cNvSpPr>
          <p:nvPr>
            <p:ph type="body" idx="2"/>
          </p:nvPr>
        </p:nvSpPr>
        <p:spPr>
          <a:xfrm>
            <a:off x="399369" y="1894510"/>
            <a:ext cx="11393400" cy="46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dirty="0">
                <a:solidFill>
                  <a:schemeClr val="tx1"/>
                </a:solidFill>
              </a:rPr>
              <a:t>Χωριστείτε σε ομάδες των 3-4 ατόμων.  Εξετάστε τις ακόλουθες κατευθυντήριες ερωτήσεις: </a:t>
            </a:r>
          </a:p>
          <a:p>
            <a:pPr lvl="1"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</a:rPr>
              <a:t>Ποιες συντάξεις είναι οι καταλληλότερες για εσάς ατομικά</a:t>
            </a:r>
            <a:r>
              <a:rPr lang="el-GR" sz="1800" dirty="0">
                <a:solidFill>
                  <a:schemeClr val="tx1"/>
                </a:solidFill>
              </a:rPr>
              <a:t>;</a:t>
            </a:r>
            <a:endParaRPr lang="en-GB" sz="1800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</a:rPr>
              <a:t>Τι έχετε κάνει μέχρι στιγμής για να εξασφαλίσετε τη διεκδίκηση των συντάξεών </a:t>
            </a:r>
            <a:r>
              <a:rPr lang="el-GR" sz="1800" dirty="0">
                <a:solidFill>
                  <a:schemeClr val="tx1"/>
                </a:solidFill>
              </a:rPr>
              <a:t>σας;</a:t>
            </a:r>
            <a:endParaRPr lang="en-GB" sz="1800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</a:rPr>
              <a:t>Τι μπορείτε να κάνετε για να βελτιώσετε τη διαδικασία διεκδίκησης της σύνταξής </a:t>
            </a:r>
            <a:r>
              <a:rPr lang="el-GR" sz="1800" dirty="0">
                <a:solidFill>
                  <a:schemeClr val="tx1"/>
                </a:solidFill>
              </a:rPr>
              <a:t>σας</a:t>
            </a:r>
            <a:r>
              <a:rPr lang="en-US" sz="1800" dirty="0">
                <a:solidFill>
                  <a:schemeClr val="tx1"/>
                </a:solidFill>
              </a:rPr>
              <a:t> ή την επένδυση σε ένα συνταξιοδοτικό ταμείο</a:t>
            </a:r>
            <a:r>
              <a:rPr lang="el-GR" sz="1800" dirty="0">
                <a:solidFill>
                  <a:schemeClr val="tx1"/>
                </a:solidFill>
              </a:rPr>
              <a:t>;</a:t>
            </a:r>
            <a:endParaRPr lang="en-GB" sz="18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89" name="Google Shape;89;g1a5e3de1012_0_1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400" cy="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 dirty="0"/>
              <a:t>Ποιος τύπος σύνταξης είναι ο καλύτερος για εσάς;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body" idx="2"/>
          </p:nvPr>
        </p:nvSpPr>
        <p:spPr>
          <a:xfrm>
            <a:off x="399230" y="1385192"/>
            <a:ext cx="11393400" cy="3087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Η δια βίου μάθηση αφορά το </a:t>
            </a:r>
            <a:r>
              <a:rPr lang="en-GB" b="1" dirty="0"/>
              <a:t>συνεχές ταξίδι </a:t>
            </a:r>
            <a:r>
              <a:rPr lang="en-GB" dirty="0"/>
              <a:t>της μάθησης καθ' όλη τη διάρκεια της ζωής σας.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Αποτελεί </a:t>
            </a:r>
            <a:r>
              <a:rPr lang="en-GB" i="1" dirty="0"/>
              <a:t>πηγή </a:t>
            </a:r>
            <a:r>
              <a:rPr lang="en-GB" dirty="0"/>
              <a:t>προσωπικής και επαγγελματικής ανάπτυξης μέσω της κατάκτησης νέων δεξιοτήτων και τεχνολογιών.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Μπορεί να επιτευχθεί μέσω ακαδημαϊκών ιδρυμάτων, είτε αυτοπροσώπως είτε μέσω διαδικτυακών εκπαιδευτικών πλατφορμών.</a:t>
            </a:r>
            <a:endParaRPr dirty="0"/>
          </a:p>
          <a:p>
            <a:pPr marL="457200" lvl="0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/>
              <a:t>Υπ</a:t>
            </a:r>
            <a:r>
              <a:rPr lang="en-GB" dirty="0" err="1"/>
              <a:t>άρχει</a:t>
            </a:r>
            <a:r>
              <a:rPr lang="en-GB" dirty="0"/>
              <a:t> </a:t>
            </a:r>
            <a:r>
              <a:rPr lang="el-GR" dirty="0"/>
              <a:t>και </a:t>
            </a:r>
            <a:r>
              <a:rPr lang="en-GB" dirty="0" err="1"/>
              <a:t>μι</a:t>
            </a:r>
            <a:r>
              <a:rPr lang="en-GB" dirty="0"/>
              <a:t>α άλλη οδός μάθηση</a:t>
            </a:r>
            <a:r>
              <a:rPr lang="el-GR" dirty="0"/>
              <a:t>ς: </a:t>
            </a:r>
            <a:r>
              <a:rPr lang="en-GB" dirty="0" err="1"/>
              <a:t>μέσω</a:t>
            </a:r>
            <a:r>
              <a:rPr lang="en-GB" dirty="0"/>
              <a:t> της δικής σας έρευνας. Αυτό μπορεί να επ</a:t>
            </a:r>
            <a:r>
              <a:rPr lang="en-GB" dirty="0" err="1"/>
              <a:t>ιτευχθεί</a:t>
            </a:r>
            <a:r>
              <a:rPr lang="en-GB" dirty="0"/>
              <a:t> </a:t>
            </a:r>
            <a:r>
              <a:rPr lang="el-GR" dirty="0"/>
              <a:t>με τη μελέτη βιβλίων από </a:t>
            </a:r>
            <a:r>
              <a:rPr lang="en-GB" dirty="0"/>
              <a:t>βιβ</a:t>
            </a:r>
            <a:r>
              <a:rPr lang="en-GB" dirty="0" err="1"/>
              <a:t>λιοθήκες</a:t>
            </a:r>
            <a:r>
              <a:rPr lang="en-GB" dirty="0"/>
              <a:t> ή βιβλιοπωλεία, καθώς και από διαδικτυακές πηγές</a:t>
            </a:r>
            <a:r>
              <a:rPr lang="el-GR" dirty="0"/>
              <a:t>.</a:t>
            </a:r>
            <a:endParaRPr dirty="0"/>
          </a:p>
        </p:txBody>
      </p:sp>
      <p:sp>
        <p:nvSpPr>
          <p:cNvPr id="95" name="Google Shape;95;p6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Δια βίου μάθηση</a:t>
            </a:r>
            <a:endParaRPr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>
            <a:spLocks noGrp="1"/>
          </p:cNvSpPr>
          <p:nvPr>
            <p:ph type="body" idx="2"/>
          </p:nvPr>
        </p:nvSpPr>
        <p:spPr>
          <a:xfrm>
            <a:off x="399370" y="1463171"/>
            <a:ext cx="11393400" cy="349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b="1" dirty="0"/>
              <a:t>Υπάρχουν δύο κύριες οδοί για τη δια βίου μάθηση:</a:t>
            </a:r>
            <a:endParaRPr b="1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dirty="0"/>
          </a:p>
        </p:txBody>
      </p:sp>
      <p:sp>
        <p:nvSpPr>
          <p:cNvPr id="101" name="Google Shape;101;p7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Οι δύο βασικοί τύποι δια βίου μάθησης</a:t>
            </a:r>
            <a:endParaRPr b="1" dirty="0"/>
          </a:p>
        </p:txBody>
      </p:sp>
      <p:sp>
        <p:nvSpPr>
          <p:cNvPr id="2" name="Rectangle 1"/>
          <p:cNvSpPr/>
          <p:nvPr/>
        </p:nvSpPr>
        <p:spPr>
          <a:xfrm>
            <a:off x="783772" y="1932949"/>
            <a:ext cx="493545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ts val="1800"/>
            </a:pPr>
            <a: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Επαγγελματική κατάρτιση</a:t>
            </a:r>
          </a:p>
          <a:p>
            <a:pPr marL="457200" lvl="0" indent="-3429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εκμάθηση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νέων δεξιοτήτων καθώς η εργασία σας εξελίσσεται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 και αποκτάτε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περισσότερες ευθύνες</a:t>
            </a:r>
          </a:p>
          <a:p>
            <a:pPr marL="457200" lvl="0" indent="-3429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Η μάθηση αυτή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μπ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ορ</a:t>
            </a:r>
            <a:r>
              <a:rPr lang="el-G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εί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να π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ληρωθ</a:t>
            </a:r>
            <a:r>
              <a:rPr lang="el-G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εί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από τους εργοδότες</a:t>
            </a:r>
          </a:p>
          <a:p>
            <a:pPr marL="457200" lvl="0" indent="-3429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Αυτή είναι μια εξαιρετική μέθοδος για να δείξετε την αφοσίωσή σας στον εργοδότη και τον ρόλο σας.</a:t>
            </a:r>
          </a:p>
          <a:p>
            <a:pPr marL="457200" lvl="0" indent="-34290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Μπορεί να σας εξασφαλίσει αύξηση, προαγωγή ή να βελτιώσει τις πιθανότητές σας να προσληφθείτε.</a:t>
            </a:r>
          </a:p>
          <a:p>
            <a:pPr lvl="0" algn="just">
              <a:lnSpc>
                <a:spcPct val="150000"/>
              </a:lnSpc>
              <a:buSzPts val="1800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8355" y="2142821"/>
            <a:ext cx="43065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ts val="1800"/>
            </a:pPr>
            <a: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Προσωπική ανάπτυξη</a:t>
            </a:r>
          </a:p>
          <a:p>
            <a:pPr marL="400050" lvl="0" indent="-28575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Αυτή η μέθοδος είναι πιο ανεπίσημη.</a:t>
            </a:r>
          </a:p>
          <a:p>
            <a:pPr marL="400050" lvl="0" indent="-28575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Μπορεί να σας βοηθήσει να αναπτύξετε τα χόμπι σας και τις δεξιότητες κριτικής σκέψης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 σας.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0" indent="-285750" algn="just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Επιτυγχάνεται με δική σας πρωτοβουλία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 και απαιτεί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ερισσότερη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δομή και πειθαρχία.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328751" y="2078179"/>
            <a:ext cx="75" cy="395685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body" idx="2"/>
          </p:nvPr>
        </p:nvSpPr>
        <p:spPr>
          <a:xfrm>
            <a:off x="399370" y="1412117"/>
            <a:ext cx="11393400" cy="48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Η δια βίου μάθηση </a:t>
            </a:r>
            <a:r>
              <a:rPr lang="en-GB" b="1" dirty="0">
                <a:solidFill>
                  <a:srgbClr val="187498"/>
                </a:solidFill>
              </a:rPr>
              <a:t>ανοίγει πόρτες σε ευκαιρίες </a:t>
            </a:r>
            <a:r>
              <a:rPr lang="en-GB" dirty="0"/>
              <a:t>που ήταν προηγουμένως ανεξερεύνητες. Η δια βίου μάθηση μπορεί</a:t>
            </a:r>
            <a:r>
              <a:rPr lang="el-GR" dirty="0"/>
              <a:t> να</a:t>
            </a:r>
            <a:r>
              <a:rPr lang="en-GB" dirty="0"/>
              <a:t>:</a:t>
            </a:r>
            <a:endParaRPr dirty="0"/>
          </a:p>
          <a:p>
            <a:pPr marL="457200" lvl="0" indent="-34290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Σ</a:t>
            </a:r>
            <a:r>
              <a:rPr lang="en-GB" dirty="0"/>
              <a:t>ας β</a:t>
            </a:r>
            <a:r>
              <a:rPr lang="en-GB" dirty="0" err="1"/>
              <a:t>οηθήσ</a:t>
            </a:r>
            <a:r>
              <a:rPr lang="el-GR" dirty="0"/>
              <a:t>ει</a:t>
            </a:r>
            <a:r>
              <a:rPr lang="en-GB" dirty="0"/>
              <a:t> να αναπτύξετε </a:t>
            </a:r>
            <a:r>
              <a:rPr lang="en-GB" b="1" dirty="0"/>
              <a:t>μια μεγάλη κοινότητα επαφών </a:t>
            </a:r>
            <a:r>
              <a:rPr lang="en-GB" dirty="0"/>
              <a:t>με</a:t>
            </a:r>
            <a:r>
              <a:rPr lang="en-GB" b="1" dirty="0"/>
              <a:t> </a:t>
            </a:r>
            <a:r>
              <a:rPr lang="en-GB" dirty="0"/>
              <a:t>ομοϊδεάτες, αλλά με διαφορετικές δεξιότητες.</a:t>
            </a:r>
            <a:endParaRPr dirty="0"/>
          </a:p>
          <a:p>
            <a:pPr marL="457200" lvl="0" indent="-34290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GB" dirty="0" err="1"/>
              <a:t>Δημιουργήσ</a:t>
            </a:r>
            <a:r>
              <a:rPr lang="el-GR" dirty="0"/>
              <a:t>ε</a:t>
            </a:r>
            <a:r>
              <a:rPr lang="en-GB" dirty="0" err="1"/>
              <a:t>τε</a:t>
            </a:r>
            <a:r>
              <a:rPr lang="en-GB" dirty="0"/>
              <a:t> ένα </a:t>
            </a:r>
            <a:r>
              <a:rPr lang="en-GB" dirty="0">
                <a:solidFill>
                  <a:srgbClr val="187498"/>
                </a:solidFill>
              </a:rPr>
              <a:t>δίκτυο </a:t>
            </a:r>
            <a:r>
              <a:rPr lang="en-GB" dirty="0"/>
              <a:t>ανθρώπων που μπορούν να σας βοηθήσουν επαγγελματικά και προσωπικά</a:t>
            </a:r>
            <a:r>
              <a:rPr lang="el-GR" dirty="0"/>
              <a:t>.</a:t>
            </a:r>
            <a:endParaRPr dirty="0"/>
          </a:p>
          <a:p>
            <a:pPr marL="457200" lvl="0" indent="-34290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Αναπτύξετε υψηλά επίπεδα</a:t>
            </a:r>
            <a:r>
              <a:rPr lang="en-GB" dirty="0"/>
              <a:t> </a:t>
            </a:r>
            <a:r>
              <a:rPr lang="en-GB" b="1" dirty="0"/>
              <a:t>αυτο-παρακίνησης </a:t>
            </a:r>
            <a:r>
              <a:rPr lang="en-GB" dirty="0"/>
              <a:t>και τροφοδοτεί τη φιλοδοξία για την επιδίωξη της γνώσης</a:t>
            </a:r>
            <a:r>
              <a:rPr lang="el-GR" dirty="0"/>
              <a:t>.</a:t>
            </a:r>
            <a:endParaRPr dirty="0"/>
          </a:p>
          <a:p>
            <a:pPr marL="457200" lvl="0" indent="-342900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l-GR" dirty="0"/>
              <a:t>Κατανοήσετε </a:t>
            </a:r>
            <a:r>
              <a:rPr lang="en-GB" dirty="0"/>
              <a:t>κα</a:t>
            </a:r>
            <a:r>
              <a:rPr lang="en-GB" dirty="0" err="1"/>
              <a:t>λύτερ</a:t>
            </a:r>
            <a:r>
              <a:rPr lang="en-GB" dirty="0"/>
              <a:t>α τον κόσμο γύρω σας και να αναπτύξετε </a:t>
            </a:r>
            <a:r>
              <a:rPr lang="en-GB" b="1" dirty="0">
                <a:solidFill>
                  <a:srgbClr val="187498"/>
                </a:solidFill>
              </a:rPr>
              <a:t>κρίσιμες δεξιότητες αυτοπειθαρχίας.</a:t>
            </a:r>
            <a:endParaRPr b="1" dirty="0">
              <a:solidFill>
                <a:srgbClr val="187498"/>
              </a:solidFill>
            </a:endParaRPr>
          </a:p>
        </p:txBody>
      </p:sp>
      <p:sp>
        <p:nvSpPr>
          <p:cNvPr id="107" name="Google Shape;107;p8"/>
          <p:cNvSpPr txBox="1">
            <a:spLocks noGrp="1"/>
          </p:cNvSpPr>
          <p:nvPr>
            <p:ph type="title"/>
          </p:nvPr>
        </p:nvSpPr>
        <p:spPr>
          <a:xfrm>
            <a:off x="399370" y="174449"/>
            <a:ext cx="11393260" cy="6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GB" b="1" dirty="0"/>
              <a:t>Οφέλη της δια βίου μάθησης</a:t>
            </a:r>
            <a:endParaRPr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RDET Course template">
  <a:themeElements>
    <a:clrScheme name="EMERGE">
      <a:dk1>
        <a:srgbClr val="3B3842"/>
      </a:dk1>
      <a:lt1>
        <a:srgbClr val="FFFFFF"/>
      </a:lt1>
      <a:dk2>
        <a:srgbClr val="333333"/>
      </a:dk2>
      <a:lt2>
        <a:srgbClr val="999999"/>
      </a:lt2>
      <a:accent1>
        <a:srgbClr val="EB5353"/>
      </a:accent1>
      <a:accent2>
        <a:srgbClr val="F9D923"/>
      </a:accent2>
      <a:accent3>
        <a:srgbClr val="187498"/>
      </a:accent3>
      <a:accent4>
        <a:srgbClr val="36AE7C"/>
      </a:accent4>
      <a:accent5>
        <a:srgbClr val="E0BB07"/>
      </a:accent5>
      <a:accent6>
        <a:srgbClr val="333333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ARDET Course template">
  <a:themeElements>
    <a:clrScheme name="EMERGE">
      <a:dk1>
        <a:srgbClr val="3B3842"/>
      </a:dk1>
      <a:lt1>
        <a:srgbClr val="FFFFFF"/>
      </a:lt1>
      <a:dk2>
        <a:srgbClr val="333333"/>
      </a:dk2>
      <a:lt2>
        <a:srgbClr val="999999"/>
      </a:lt2>
      <a:accent1>
        <a:srgbClr val="EB5353"/>
      </a:accent1>
      <a:accent2>
        <a:srgbClr val="F9D923"/>
      </a:accent2>
      <a:accent3>
        <a:srgbClr val="187498"/>
      </a:accent3>
      <a:accent4>
        <a:srgbClr val="36AE7C"/>
      </a:accent4>
      <a:accent5>
        <a:srgbClr val="E0BB07"/>
      </a:accent5>
      <a:accent6>
        <a:srgbClr val="333333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1253</Words>
  <Application>Microsoft Office PowerPoint</Application>
  <PresentationFormat>Widescreen</PresentationFormat>
  <Paragraphs>89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CARDET Course template</vt:lpstr>
      <vt:lpstr>2_CARDET Course template</vt:lpstr>
      <vt:lpstr>Ενότητα 7 Χρηματοκοινομικός γραμματισμός</vt:lpstr>
      <vt:lpstr>Επισκόπηση Υποενότητας</vt:lpstr>
      <vt:lpstr>Εισαγωγή στις συντάξεις</vt:lpstr>
      <vt:lpstr>Διαφορετικοί τύποι συντάξεων - Καθορισμένες παροχές</vt:lpstr>
      <vt:lpstr>Διαφορετικοί τύποι συντάξεων - Καθορισμένες εισφορές</vt:lpstr>
      <vt:lpstr>Ποιος τύπος σύνταξης είναι ο καλύτερος για εσάς;</vt:lpstr>
      <vt:lpstr>Δια βίου μάθηση</vt:lpstr>
      <vt:lpstr>Οι δύο βασικοί τύποι δια βίου μάθησης</vt:lpstr>
      <vt:lpstr>Οφέλη της δια βίου μάθησης</vt:lpstr>
      <vt:lpstr>Δημιουργία πλούτου και η σημασία της</vt:lpstr>
      <vt:lpstr>Δομή για τη συζήτηση για τον πλούτο</vt:lpstr>
      <vt:lpstr>Ώρα για δραστηριότητα! Δημιουργήστε μια μελλοντική ταμειακή ροή</vt:lpstr>
      <vt:lpstr>Ανασκόπηση υποενότητας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Title: Financial Literacy </dc:title>
  <dc:creator>2Fast4u</dc:creator>
  <cp:keywords>, docId:15FF668AD80A5A0BF81EDD6917996890</cp:keywords>
  <cp:lastModifiedBy>Foteini Sokratous</cp:lastModifiedBy>
  <cp:revision>11</cp:revision>
  <dcterms:created xsi:type="dcterms:W3CDTF">2014-07-11T09:12:14Z</dcterms:created>
  <dcterms:modified xsi:type="dcterms:W3CDTF">2024-03-04T08:48:44Z</dcterms:modified>
</cp:coreProperties>
</file>