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64" r:id="rId3"/>
  </p:sldMasterIdLst>
  <p:notesMasterIdLst>
    <p:notesMasterId r:id="rId23"/>
  </p:notesMasterIdLst>
  <p:sldIdLst>
    <p:sldId id="256"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Lst>
  <p:sldSz cx="12192000" cy="6858000"/>
  <p:notesSz cx="6858000" cy="9144000"/>
  <p:embeddedFontLst>
    <p:embeddedFont>
      <p:font typeface="Poppins"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FewbY+0foFfT0Gk7N1cWUBFQz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67" autoAdjust="0"/>
  </p:normalViewPr>
  <p:slideViewPr>
    <p:cSldViewPr snapToGrid="0">
      <p:cViewPr varScale="1">
        <p:scale>
          <a:sx n="98" d="100"/>
          <a:sy n="98" d="100"/>
        </p:scale>
        <p:origin x="10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bc.ca/news/canada/we-charity-student-grant-justin-trudeau-testimony-1.566667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bc.ca/news/canada/we-charity-student-grant-justin-trudeau-testimony-1.566667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reepik.com/free-vector/curiosity-people-concept-illustration_30576696.htm#query=think&amp;position=2&amp;from_view=search&amp;track=sp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reepik.com/free-vector/businessmen-with-magnifier-looking-business-process-flow-chart-business-rules-regulation-main-company-policy-it-business-analysis-concept-illustration_11668541.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reepik.com/free-vector/person-covering-emotions-searching-identity_8271071.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free-vector/youth-empowerment-abstract-concept-vector-illustration-children-young-people-take-charge-take-action-improve-life-quality-democracy-building-youth-activism-involvement-abstract-metaphor_11668194.htm#query=community%20impact&amp;position=0&amp;from_view=keyword&amp;track=a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free-photo/tax-credits-claim-return-deduction-refund-concept_18092249.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eepik.com/free-photo/yes-sure-absolutely-answer-indeed-reply-right-concept_17140350.htm#query=to%20be%20accountable&amp;position=30&amp;from_view=search&amp;track=a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reepik.com/free-photo/golden-justice-scale-lawyer-signing-document-desk_3113993.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photo/mature-lawyer-discussing-contract-with-client-courtroom_3105561.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Πηγή εικόνας: </a:t>
            </a:r>
            <a:r>
              <a:rPr lang="en-GB" u="sng" dirty="0">
                <a:solidFill>
                  <a:schemeClr val="hlink"/>
                </a:solidFill>
                <a:hlinkClick r:id="rId3"/>
              </a:rPr>
              <a:t>https://www.cbc.ca/news/canada/we-charity-student-grant-justin-trudeau-testimony-1.5666676</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133" name="Google Shape;1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42c28666a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u="sng">
                <a:solidFill>
                  <a:schemeClr val="hlink"/>
                </a:solidFill>
                <a:hlinkClick r:id="rId3"/>
              </a:rPr>
              <a:t>https://www.cbc.ca/news/canada/we-charity-student-grant-justin-trudeau-testimony-1.5666676</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41" name="Google Shape;141;g242c28666a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dirty="0" err="1"/>
              <a:t>Όλες</a:t>
            </a:r>
            <a:r>
              <a:rPr lang="en-GB" sz="1200" dirty="0"/>
              <a:t> </a:t>
            </a:r>
            <a:r>
              <a:rPr lang="en-GB" sz="1200" dirty="0" err="1"/>
              <a:t>οι</a:t>
            </a:r>
            <a:r>
              <a:rPr lang="en-GB" sz="1200" dirty="0"/>
              <a:t> ΟΚ</a:t>
            </a:r>
            <a:r>
              <a:rPr lang="el-GR" sz="1200" dirty="0"/>
              <a:t>τ</a:t>
            </a:r>
            <a:r>
              <a:rPr lang="en-GB" sz="1200" dirty="0"/>
              <a:t>Π </a:t>
            </a:r>
            <a:r>
              <a:rPr lang="en-GB" sz="1200" dirty="0" err="1"/>
              <a:t>μοιράζοντ</a:t>
            </a:r>
            <a:r>
              <a:rPr lang="en-GB" sz="1200" dirty="0"/>
              <a:t>αι ένα κοινό χαρακτηριστικό: δεν έχουν σημαντική κυβερνητικά ελεγχόμενη εκπροσώπηση ή συμμετοχή.</a:t>
            </a:r>
            <a:endParaRPr dirty="0"/>
          </a:p>
          <a:p>
            <a:pPr marL="0" lvl="0" indent="0" algn="l" rtl="0">
              <a:lnSpc>
                <a:spcPct val="100000"/>
              </a:lnSpc>
              <a:spcBef>
                <a:spcPts val="0"/>
              </a:spcBef>
              <a:spcAft>
                <a:spcPts val="0"/>
              </a:spcAft>
              <a:buSzPts val="1400"/>
              <a:buNone/>
            </a:pPr>
            <a:endParaRPr dirty="0"/>
          </a:p>
        </p:txBody>
      </p:sp>
      <p:sp>
        <p:nvSpPr>
          <p:cNvPr id="149" name="Google Shape;14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dirty="0" err="1"/>
              <a:t>Όλες</a:t>
            </a:r>
            <a:r>
              <a:rPr lang="en-GB" sz="1200" dirty="0"/>
              <a:t> </a:t>
            </a:r>
            <a:r>
              <a:rPr lang="en-GB" sz="1200" dirty="0" err="1"/>
              <a:t>οι</a:t>
            </a:r>
            <a:r>
              <a:rPr lang="en-GB" sz="1200" dirty="0"/>
              <a:t> ΟΚ</a:t>
            </a:r>
            <a:r>
              <a:rPr lang="el-GR" sz="1200" dirty="0"/>
              <a:t>τ</a:t>
            </a:r>
            <a:r>
              <a:rPr lang="en-GB" sz="1200" dirty="0"/>
              <a:t>Π </a:t>
            </a:r>
            <a:r>
              <a:rPr lang="en-GB" sz="1200" dirty="0" err="1"/>
              <a:t>μοιράζοντ</a:t>
            </a:r>
            <a:r>
              <a:rPr lang="en-GB" sz="1200" dirty="0"/>
              <a:t>αι ένα κοινό χαρακτηριστικό: δεν έχουν σημαντική κυβερνητικά ελεγχόμενη εκπροσώπηση ή συμμετοχή.</a:t>
            </a:r>
            <a:endParaRPr dirty="0"/>
          </a:p>
          <a:p>
            <a:pPr marL="0" lvl="0" indent="0" algn="l" rtl="0">
              <a:lnSpc>
                <a:spcPct val="100000"/>
              </a:lnSpc>
              <a:spcBef>
                <a:spcPts val="0"/>
              </a:spcBef>
              <a:spcAft>
                <a:spcPts val="0"/>
              </a:spcAft>
              <a:buSzPts val="1400"/>
              <a:buNone/>
            </a:pPr>
            <a:endParaRPr dirty="0"/>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dd4d10208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dirty="0" err="1"/>
              <a:t>Όλες</a:t>
            </a:r>
            <a:r>
              <a:rPr lang="en-GB" sz="1200" dirty="0"/>
              <a:t> </a:t>
            </a:r>
            <a:r>
              <a:rPr lang="en-GB" sz="1200" dirty="0" err="1"/>
              <a:t>οι</a:t>
            </a:r>
            <a:r>
              <a:rPr lang="en-GB" sz="1200" dirty="0"/>
              <a:t> ΟΚ</a:t>
            </a:r>
            <a:r>
              <a:rPr lang="el-GR" sz="1200" dirty="0"/>
              <a:t>τ</a:t>
            </a:r>
            <a:r>
              <a:rPr lang="en-GB" sz="1200" dirty="0"/>
              <a:t>Π </a:t>
            </a:r>
            <a:r>
              <a:rPr lang="en-GB" sz="1200" dirty="0" err="1"/>
              <a:t>μοιράζοντ</a:t>
            </a:r>
            <a:r>
              <a:rPr lang="en-GB" sz="1200" dirty="0"/>
              <a:t>αι ένα κοινό χαρακτηριστικό: δεν έχουν σημαντική κυβερνητικά ελεγχόμενη εκπροσώπηση ή συμμετοχή.</a:t>
            </a:r>
            <a:endParaRPr dirty="0"/>
          </a:p>
          <a:p>
            <a:pPr marL="0" lvl="0" indent="0" algn="l" rtl="0">
              <a:lnSpc>
                <a:spcPct val="100000"/>
              </a:lnSpc>
              <a:spcBef>
                <a:spcPts val="0"/>
              </a:spcBef>
              <a:spcAft>
                <a:spcPts val="0"/>
              </a:spcAft>
              <a:buSzPts val="1400"/>
              <a:buNone/>
            </a:pPr>
            <a:endParaRPr dirty="0"/>
          </a:p>
        </p:txBody>
      </p:sp>
      <p:sp>
        <p:nvSpPr>
          <p:cNvPr id="166" name="Google Shape;166;g1dd4d10208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190930a8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dirty="0" err="1"/>
              <a:t>Όλες</a:t>
            </a:r>
            <a:r>
              <a:rPr lang="en-GB" sz="1200" dirty="0"/>
              <a:t> </a:t>
            </a:r>
            <a:r>
              <a:rPr lang="en-GB" sz="1200" dirty="0" err="1"/>
              <a:t>οι</a:t>
            </a:r>
            <a:r>
              <a:rPr lang="en-GB" sz="1200" dirty="0"/>
              <a:t> ΟΚ</a:t>
            </a:r>
            <a:r>
              <a:rPr lang="el-GR" sz="1200" dirty="0"/>
              <a:t>τ</a:t>
            </a:r>
            <a:r>
              <a:rPr lang="en-GB" sz="1200" dirty="0"/>
              <a:t>Π </a:t>
            </a:r>
            <a:r>
              <a:rPr lang="en-GB" sz="1200" dirty="0" err="1"/>
              <a:t>μοιράζοντ</a:t>
            </a:r>
            <a:r>
              <a:rPr lang="en-GB" sz="1200" dirty="0"/>
              <a:t>αι ένα κοινό χαρακτηριστικό: δεν έχουν σημαντική κυβερνητικά ελεγχόμενη εκπροσώπηση ή συμμετοχή.</a:t>
            </a:r>
            <a:endParaRPr dirty="0"/>
          </a:p>
          <a:p>
            <a:pPr marL="0" lvl="0" indent="0" algn="l" rtl="0">
              <a:lnSpc>
                <a:spcPct val="100000"/>
              </a:lnSpc>
              <a:spcBef>
                <a:spcPts val="0"/>
              </a:spcBef>
              <a:spcAft>
                <a:spcPts val="0"/>
              </a:spcAft>
              <a:buSzPts val="1400"/>
              <a:buNone/>
            </a:pPr>
            <a:endParaRPr dirty="0"/>
          </a:p>
        </p:txBody>
      </p:sp>
      <p:sp>
        <p:nvSpPr>
          <p:cNvPr id="178" name="Google Shape;178;g24190930a8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u="sng" dirty="0">
                <a:solidFill>
                  <a:schemeClr val="hlink"/>
                </a:solidFill>
                <a:hlinkClick r:id="rId3"/>
              </a:rPr>
              <a:t>https://www.freepik.com/free-vector/curiosity-people-concept-illustration_30576696.htm#query=think&amp;position=2&amp;from_view=search&amp;track=sph</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err="1"/>
              <a:t>Σημειώσεις</a:t>
            </a:r>
            <a:endParaRPr b="1" dirty="0"/>
          </a:p>
          <a:p>
            <a:pPr marL="457200" lvl="0" indent="-279400" algn="l" rtl="0">
              <a:lnSpc>
                <a:spcPct val="100000"/>
              </a:lnSpc>
              <a:spcBef>
                <a:spcPts val="0"/>
              </a:spcBef>
              <a:spcAft>
                <a:spcPts val="0"/>
              </a:spcAft>
              <a:buSzPts val="800"/>
              <a:buChar char="●"/>
            </a:pPr>
            <a:r>
              <a:rPr lang="en-GB" dirty="0"/>
              <a:t>Η </a:t>
            </a:r>
            <a:r>
              <a:rPr lang="en-GB" dirty="0" err="1"/>
              <a:t>στενή</a:t>
            </a:r>
            <a:r>
              <a:rPr lang="en-GB" dirty="0"/>
              <a:t> </a:t>
            </a:r>
            <a:r>
              <a:rPr lang="en-GB" dirty="0" err="1"/>
              <a:t>σχέση</a:t>
            </a:r>
            <a:r>
              <a:rPr lang="en-GB" dirty="0"/>
              <a:t> με </a:t>
            </a:r>
            <a:r>
              <a:rPr lang="en-GB" dirty="0" err="1"/>
              <a:t>τον</a:t>
            </a:r>
            <a:r>
              <a:rPr lang="en-GB" dirty="0"/>
              <a:t> π</a:t>
            </a:r>
            <a:r>
              <a:rPr lang="en-GB" dirty="0" err="1"/>
              <a:t>ρώην</a:t>
            </a:r>
            <a:r>
              <a:rPr lang="en-GB" dirty="0"/>
              <a:t> υπ</a:t>
            </a:r>
            <a:r>
              <a:rPr lang="en-GB" dirty="0" err="1"/>
              <a:t>ουργό</a:t>
            </a:r>
            <a:r>
              <a:rPr lang="en-GB" dirty="0"/>
              <a:t> </a:t>
            </a:r>
            <a:r>
              <a:rPr lang="en-GB" dirty="0" err="1"/>
              <a:t>Οικονομικών</a:t>
            </a:r>
            <a:r>
              <a:rPr lang="el-GR" baseline="0" dirty="0"/>
              <a:t> έθεσε σε κίνδυνο την ανεξαρτησία του οργανισμού</a:t>
            </a:r>
            <a:r>
              <a:rPr lang="en-GB" dirty="0"/>
              <a:t>. </a:t>
            </a:r>
            <a:endParaRPr dirty="0"/>
          </a:p>
          <a:p>
            <a:pPr marL="457200" lvl="0" indent="-279400" algn="l" rtl="0">
              <a:lnSpc>
                <a:spcPct val="100000"/>
              </a:lnSpc>
              <a:spcBef>
                <a:spcPts val="0"/>
              </a:spcBef>
              <a:spcAft>
                <a:spcPts val="0"/>
              </a:spcAft>
              <a:buSzPts val="800"/>
              <a:buChar char="●"/>
            </a:pPr>
            <a:r>
              <a:rPr lang="en-GB" dirty="0"/>
              <a:t>Το </a:t>
            </a:r>
            <a:r>
              <a:rPr lang="en-GB" dirty="0" err="1"/>
              <a:t>γεγονός</a:t>
            </a:r>
            <a:r>
              <a:rPr lang="en-GB" dirty="0"/>
              <a:t> </a:t>
            </a:r>
            <a:r>
              <a:rPr lang="en-GB" dirty="0" err="1"/>
              <a:t>ότι</a:t>
            </a:r>
            <a:r>
              <a:rPr lang="en-GB" dirty="0"/>
              <a:t> </a:t>
            </a:r>
            <a:r>
              <a:rPr lang="el-GR" dirty="0"/>
              <a:t>έ</a:t>
            </a:r>
            <a:r>
              <a:rPr lang="en-GB" dirty="0" err="1"/>
              <a:t>τρ</a:t>
            </a:r>
            <a:r>
              <a:rPr lang="el-GR" dirty="0" err="1"/>
              <a:t>εχαν</a:t>
            </a:r>
            <a:r>
              <a:rPr lang="en-GB" dirty="0"/>
              <a:t> το π</a:t>
            </a:r>
            <a:r>
              <a:rPr lang="en-GB" dirty="0" err="1"/>
              <a:t>ρόγρ</a:t>
            </a:r>
            <a:r>
              <a:rPr lang="en-GB" dirty="0"/>
              <a:t>αμμα και επωφελούντα</a:t>
            </a:r>
            <a:r>
              <a:rPr lang="el-GR" dirty="0"/>
              <a:t>ν</a:t>
            </a:r>
            <a:r>
              <a:rPr lang="en-GB" dirty="0"/>
              <a:t> από αυτό (εθελοντές π</a:t>
            </a:r>
            <a:r>
              <a:rPr lang="en-GB" dirty="0" err="1"/>
              <a:t>ου</a:t>
            </a:r>
            <a:r>
              <a:rPr lang="en-GB" dirty="0"/>
              <a:t> </a:t>
            </a:r>
            <a:r>
              <a:rPr lang="en-GB" dirty="0" err="1"/>
              <a:t>εργάζοντ</a:t>
            </a:r>
            <a:r>
              <a:rPr lang="en-GB" dirty="0"/>
              <a:t>α</a:t>
            </a:r>
            <a:r>
              <a:rPr lang="el-GR" dirty="0"/>
              <a:t>ν</a:t>
            </a:r>
            <a:r>
              <a:rPr lang="en-GB" dirty="0"/>
              <a:t> στο WE Charity</a:t>
            </a:r>
            <a:r>
              <a:rPr lang="el-GR" dirty="0"/>
              <a:t>,</a:t>
            </a:r>
            <a:r>
              <a:rPr lang="el-GR" baseline="0" dirty="0"/>
              <a:t> πληρώνονταν </a:t>
            </a:r>
            <a:r>
              <a:rPr lang="en-GB" dirty="0" err="1"/>
              <a:t>λιγότερο</a:t>
            </a:r>
            <a:r>
              <a:rPr lang="en-GB" dirty="0"/>
              <a:t> από τον απλό εργαζόμενο) θέτει υπό αμφισβήτηση τις αξίες της δικαιοσύνης του</a:t>
            </a:r>
            <a:r>
              <a:rPr lang="el-GR" dirty="0"/>
              <a:t> οργανισμού</a:t>
            </a:r>
            <a:r>
              <a:rPr lang="en-GB" dirty="0"/>
              <a:t>.</a:t>
            </a:r>
            <a:endParaRPr dirty="0"/>
          </a:p>
          <a:p>
            <a:pPr marL="457200" lvl="0" indent="-279400" algn="l" rtl="0">
              <a:lnSpc>
                <a:spcPct val="100000"/>
              </a:lnSpc>
              <a:spcBef>
                <a:spcPts val="0"/>
              </a:spcBef>
              <a:spcAft>
                <a:spcPts val="0"/>
              </a:spcAft>
              <a:buSzPts val="800"/>
              <a:buChar char="●"/>
            </a:pPr>
            <a:r>
              <a:rPr lang="en-GB" dirty="0"/>
              <a:t>Το </a:t>
            </a:r>
            <a:r>
              <a:rPr lang="en-GB" dirty="0" err="1"/>
              <a:t>γεγονός</a:t>
            </a:r>
            <a:r>
              <a:rPr lang="en-GB" dirty="0"/>
              <a:t> </a:t>
            </a:r>
            <a:r>
              <a:rPr lang="en-GB" dirty="0" err="1"/>
              <a:t>ότι</a:t>
            </a:r>
            <a:r>
              <a:rPr lang="en-GB" dirty="0"/>
              <a:t> το </a:t>
            </a:r>
            <a:r>
              <a:rPr lang="en-GB" dirty="0" err="1"/>
              <a:t>φιλ</a:t>
            </a:r>
            <a:r>
              <a:rPr lang="en-GB" dirty="0"/>
              <a:t>ανθρωπικό ίδρυμα βρισκόταν σε οικονομική δυσχέρεια πριν από το πρόγραμμα και μετά τον τερματισμό του έκλεισε τις δραστηριότητές του, θέτει υπό αμφισβήτηση την ακεραιότητά του.</a:t>
            </a:r>
            <a:endParaRPr dirty="0"/>
          </a:p>
          <a:p>
            <a:pPr marL="457200" lvl="0" indent="-279400" algn="l" rtl="0">
              <a:lnSpc>
                <a:spcPct val="100000"/>
              </a:lnSpc>
              <a:spcBef>
                <a:spcPts val="0"/>
              </a:spcBef>
              <a:spcAft>
                <a:spcPts val="0"/>
              </a:spcAft>
              <a:buSzPts val="800"/>
              <a:buChar char="●"/>
            </a:pPr>
            <a:r>
              <a:rPr lang="en-GB" dirty="0"/>
              <a:t>Η </a:t>
            </a:r>
            <a:r>
              <a:rPr lang="en-GB" dirty="0" err="1"/>
              <a:t>άρνησή</a:t>
            </a:r>
            <a:r>
              <a:rPr lang="en-GB" dirty="0"/>
              <a:t> τ</a:t>
            </a:r>
            <a:r>
              <a:rPr lang="el-GR" dirty="0"/>
              <a:t>ου</a:t>
            </a:r>
            <a:r>
              <a:rPr lang="el-GR" baseline="0" dirty="0"/>
              <a:t> οργανισμού</a:t>
            </a:r>
            <a:r>
              <a:rPr lang="en-GB" dirty="0"/>
              <a:t> να πα</a:t>
            </a:r>
            <a:r>
              <a:rPr lang="en-GB" dirty="0" err="1"/>
              <a:t>ράσχει</a:t>
            </a:r>
            <a:r>
              <a:rPr lang="en-GB" dirty="0"/>
              <a:t> τα </a:t>
            </a:r>
            <a:r>
              <a:rPr lang="en-GB" dirty="0" err="1"/>
              <a:t>ζητούμεν</a:t>
            </a:r>
            <a:r>
              <a:rPr lang="en-GB" dirty="0"/>
              <a:t>α έγγραφα στην κυβέρνηση της αντιπολίτευσης, όπως είχε υποσχεθεί προηγουμένως, επιβεβαιώνει την έλλειψη διαφάνειας και λογοδοσίας.</a:t>
            </a:r>
            <a:endParaRPr dirty="0"/>
          </a:p>
          <a:p>
            <a:pPr marL="0" lvl="0" indent="0" algn="l" rtl="0">
              <a:lnSpc>
                <a:spcPct val="100000"/>
              </a:lnSpc>
              <a:spcBef>
                <a:spcPts val="0"/>
              </a:spcBef>
              <a:spcAft>
                <a:spcPts val="0"/>
              </a:spcAft>
              <a:buSzPts val="1400"/>
              <a:buNone/>
            </a:pPr>
            <a:endParaRPr b="1" dirty="0"/>
          </a:p>
        </p:txBody>
      </p:sp>
      <p:sp>
        <p:nvSpPr>
          <p:cNvPr id="188" name="Google Shape;18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u="sng" dirty="0">
                <a:solidFill>
                  <a:schemeClr val="hlink"/>
                </a:solidFill>
                <a:hlinkClick r:id="rId3"/>
              </a:rPr>
              <a:t>https://www.freepik.com/free-vector/businessmen-with-magnifier-looking-business-process-flow-chart-business-rules-regulation-main-company-policy-it-business-analysis-concept-illustration_11668541.htm</a:t>
            </a:r>
            <a:endParaRPr dirty="0"/>
          </a:p>
          <a:p>
            <a:pPr marL="457200" lvl="0" indent="-228600" algn="l" rtl="0">
              <a:lnSpc>
                <a:spcPct val="100000"/>
              </a:lnSpc>
              <a:spcBef>
                <a:spcPts val="0"/>
              </a:spcBef>
              <a:spcAft>
                <a:spcPts val="0"/>
              </a:spcAft>
              <a:buSzPts val="1400"/>
              <a:buNone/>
            </a:pPr>
            <a:endParaRPr b="1" dirty="0"/>
          </a:p>
          <a:p>
            <a:pPr marL="457200" lvl="0" indent="-228600" algn="l" rtl="0">
              <a:lnSpc>
                <a:spcPct val="100000"/>
              </a:lnSpc>
              <a:spcBef>
                <a:spcPts val="0"/>
              </a:spcBef>
              <a:spcAft>
                <a:spcPts val="0"/>
              </a:spcAft>
              <a:buSzPts val="1400"/>
              <a:buNone/>
            </a:pPr>
            <a:r>
              <a:rPr lang="en-GB" sz="1200" b="1" i="0" u="none" strike="noStrike" cap="none" dirty="0" err="1">
                <a:solidFill>
                  <a:schemeClr val="dk1"/>
                </a:solidFill>
                <a:latin typeface="Calibri"/>
                <a:ea typeface="Calibri"/>
                <a:cs typeface="Calibri"/>
                <a:sym typeface="Calibri"/>
              </a:rPr>
              <a:t>Εγγρ</a:t>
            </a:r>
            <a:r>
              <a:rPr lang="en-GB" sz="1200" b="1" i="0" u="none" strike="noStrike" cap="none" dirty="0">
                <a:solidFill>
                  <a:schemeClr val="dk1"/>
                </a:solidFill>
                <a:latin typeface="Calibri"/>
                <a:ea typeface="Calibri"/>
                <a:cs typeface="Calibri"/>
                <a:sym typeface="Calibri"/>
              </a:rPr>
              <a:t>αφή</a:t>
            </a:r>
            <a:r>
              <a:rPr lang="en-GB" sz="1200" b="0" i="0" u="none" strike="noStrike" cap="none" dirty="0">
                <a:solidFill>
                  <a:schemeClr val="dk1"/>
                </a:solidFill>
                <a:latin typeface="Calibri"/>
                <a:ea typeface="Calibri"/>
                <a:cs typeface="Calibri"/>
                <a:sym typeface="Calibri"/>
              </a:rPr>
              <a:t>: Προκειμένου να βελτιωθεί η διαδικασία απόκτησης κεφαλαίων, καθώς και να αλληλεπιδράσει αποτελεσματικότερα με τις κυβερνητικές υπηρεσίες και τους</a:t>
            </a:r>
            <a:r>
              <a:rPr lang="el-GR" sz="1200" b="0" i="0" u="none" strike="noStrike" cap="none" dirty="0">
                <a:solidFill>
                  <a:schemeClr val="dk1"/>
                </a:solidFill>
                <a:latin typeface="Calibri"/>
                <a:ea typeface="Calibri"/>
                <a:cs typeface="Calibri"/>
                <a:sym typeface="Calibri"/>
              </a:rPr>
              <a:t> χορηγούς</a:t>
            </a:r>
            <a:r>
              <a:rPr lang="en-GB" sz="1200" b="0" i="0" u="none" strike="noStrike" cap="none" dirty="0">
                <a:solidFill>
                  <a:schemeClr val="dk1"/>
                </a:solidFill>
                <a:latin typeface="Calibri"/>
                <a:ea typeface="Calibri"/>
                <a:cs typeface="Calibri"/>
                <a:sym typeface="Calibri"/>
              </a:rPr>
              <a:t>, θα ήταν συνετό να αποκτήσει νομικό καθεστώς και να εγγραφεί σε σχετικό νομικό πλαίσιο.</a:t>
            </a:r>
            <a:endParaRPr dirty="0"/>
          </a:p>
          <a:p>
            <a:pPr marL="457200" lvl="0" indent="-228600" algn="l" rtl="0">
              <a:lnSpc>
                <a:spcPct val="100000"/>
              </a:lnSpc>
              <a:spcBef>
                <a:spcPts val="0"/>
              </a:spcBef>
              <a:spcAft>
                <a:spcPts val="0"/>
              </a:spcAft>
              <a:buSzPts val="1400"/>
              <a:buNone/>
            </a:pPr>
            <a:r>
              <a:rPr lang="en-GB" sz="1200" b="1" i="0" u="none" strike="noStrike" cap="none" dirty="0" err="1">
                <a:solidFill>
                  <a:schemeClr val="dk1"/>
                </a:solidFill>
                <a:latin typeface="Calibri"/>
                <a:ea typeface="Calibri"/>
                <a:cs typeface="Calibri"/>
                <a:sym typeface="Calibri"/>
              </a:rPr>
              <a:t>Δι</a:t>
            </a:r>
            <a:r>
              <a:rPr lang="en-GB" sz="1200" b="1" i="0" u="none" strike="noStrike" cap="none" dirty="0">
                <a:solidFill>
                  <a:schemeClr val="dk1"/>
                </a:solidFill>
                <a:latin typeface="Calibri"/>
                <a:ea typeface="Calibri"/>
                <a:cs typeface="Calibri"/>
                <a:sym typeface="Calibri"/>
              </a:rPr>
              <a:t>απιστεύσεις και πιστοποιήσεις: </a:t>
            </a:r>
            <a:r>
              <a:rPr lang="en-GB" sz="1200" b="0" i="0" u="none" strike="noStrike" cap="none" dirty="0">
                <a:solidFill>
                  <a:schemeClr val="dk1"/>
                </a:solidFill>
                <a:latin typeface="Calibri"/>
                <a:ea typeface="Calibri"/>
                <a:cs typeface="Calibri"/>
                <a:sym typeface="Calibri"/>
              </a:rPr>
              <a:t>Η διαπίστευση επιβεβαιώνει ότι ο </a:t>
            </a:r>
            <a:r>
              <a:rPr lang="en-GB" dirty="0"/>
              <a:t>Ο</a:t>
            </a:r>
            <a:r>
              <a:rPr lang="el-GR" dirty="0" err="1"/>
              <a:t>ΚτΠ</a:t>
            </a:r>
            <a:r>
              <a:rPr lang="en-GB" dirty="0"/>
              <a:t> </a:t>
            </a:r>
            <a:r>
              <a:rPr lang="en-GB" sz="1200" b="0" i="0" u="none" strike="noStrike" cap="none" dirty="0">
                <a:solidFill>
                  <a:schemeClr val="dk1"/>
                </a:solidFill>
                <a:latin typeface="Calibri"/>
                <a:ea typeface="Calibri"/>
                <a:cs typeface="Calibri"/>
                <a:sym typeface="Calibri"/>
              </a:rPr>
              <a:t>έχει αξιολογηθεί από τρίτο μέρος και πληροί τα εθνικά συνιστώμενα πρότυπα και πολιτικές. </a:t>
            </a:r>
            <a:r>
              <a:rPr lang="en-GB" sz="1200" b="0" i="0" u="none" strike="noStrike" cap="none" dirty="0" err="1">
                <a:solidFill>
                  <a:schemeClr val="dk1"/>
                </a:solidFill>
                <a:latin typeface="Calibri"/>
                <a:ea typeface="Calibri"/>
                <a:cs typeface="Calibri"/>
                <a:sym typeface="Calibri"/>
              </a:rPr>
              <a:t>Ως</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εκ</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τούτου</a:t>
            </a:r>
            <a:r>
              <a:rPr lang="en-GB" sz="1200" b="0" i="0" u="none" strike="noStrike" cap="none" dirty="0">
                <a:solidFill>
                  <a:schemeClr val="dk1"/>
                </a:solidFill>
                <a:latin typeface="Calibri"/>
                <a:ea typeface="Calibri"/>
                <a:cs typeface="Calibri"/>
                <a:sym typeface="Calibri"/>
              </a:rPr>
              <a:t>, η ύπα</a:t>
            </a:r>
            <a:r>
              <a:rPr lang="en-GB" sz="1200" b="0" i="0" u="none" strike="noStrike" cap="none" dirty="0" err="1">
                <a:solidFill>
                  <a:schemeClr val="dk1"/>
                </a:solidFill>
                <a:latin typeface="Calibri"/>
                <a:ea typeface="Calibri"/>
                <a:cs typeface="Calibri"/>
                <a:sym typeface="Calibri"/>
              </a:rPr>
              <a:t>ρξη</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ενός</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εξωτερικού</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οργ</a:t>
            </a:r>
            <a:r>
              <a:rPr lang="en-GB" sz="1200" b="0" i="0" u="none" strike="noStrike" cap="none" dirty="0">
                <a:solidFill>
                  <a:schemeClr val="dk1"/>
                </a:solidFill>
                <a:latin typeface="Calibri"/>
                <a:ea typeface="Calibri"/>
                <a:cs typeface="Calibri"/>
                <a:sym typeface="Calibri"/>
              </a:rPr>
              <a:t>ανισμού που πιστοποιεί την τήρηση του συνόλου των προτύπων και των πολιτικών από την </a:t>
            </a:r>
            <a:r>
              <a:rPr lang="en-GB" dirty="0"/>
              <a:t>ΟΚ</a:t>
            </a:r>
            <a:r>
              <a:rPr lang="el-GR" dirty="0"/>
              <a:t>τ</a:t>
            </a:r>
            <a:r>
              <a:rPr lang="en-GB" dirty="0"/>
              <a:t>Π</a:t>
            </a:r>
            <a:r>
              <a:rPr lang="en-GB" sz="1200" b="0" i="0" u="none" strike="noStrike" cap="none" dirty="0">
                <a:solidFill>
                  <a:schemeClr val="dk1"/>
                </a:solidFill>
                <a:latin typeface="Calibri"/>
                <a:ea typeface="Calibri"/>
                <a:cs typeface="Calibri"/>
                <a:sym typeface="Calibri"/>
              </a:rPr>
              <a:t>, αποτελεί σημαντική θετική συμβολή στην κατάστασ</a:t>
            </a:r>
            <a:r>
              <a:rPr lang="el-GR" sz="1200" b="0" i="0" u="none" strike="noStrike" cap="none" dirty="0">
                <a:solidFill>
                  <a:schemeClr val="dk1"/>
                </a:solidFill>
                <a:latin typeface="Calibri"/>
                <a:ea typeface="Calibri"/>
                <a:cs typeface="Calibri"/>
                <a:sym typeface="Calibri"/>
              </a:rPr>
              <a:t>ή</a:t>
            </a:r>
            <a:r>
              <a:rPr lang="en-GB" sz="1200" b="0" i="0" u="none" strike="noStrike" cap="none" dirty="0">
                <a:solidFill>
                  <a:schemeClr val="dk1"/>
                </a:solidFill>
                <a:latin typeface="Calibri"/>
                <a:ea typeface="Calibri"/>
                <a:cs typeface="Calibri"/>
                <a:sym typeface="Calibri"/>
              </a:rPr>
              <a:t> τη</a:t>
            </a:r>
            <a:r>
              <a:rPr lang="el-GR" sz="1200" b="0" i="0" u="none" strike="noStrike" cap="none" dirty="0">
                <a:solidFill>
                  <a:schemeClr val="dk1"/>
                </a:solidFill>
                <a:latin typeface="Calibri"/>
                <a:ea typeface="Calibri"/>
                <a:cs typeface="Calibri"/>
                <a:sym typeface="Calibri"/>
              </a:rPr>
              <a:t>ς.</a:t>
            </a:r>
            <a:endParaRPr dirty="0"/>
          </a:p>
          <a:p>
            <a:pPr marL="457200" lvl="0" indent="-228600" algn="l" rtl="0">
              <a:lnSpc>
                <a:spcPct val="100000"/>
              </a:lnSpc>
              <a:spcBef>
                <a:spcPts val="0"/>
              </a:spcBef>
              <a:spcAft>
                <a:spcPts val="0"/>
              </a:spcAft>
              <a:buSzPts val="1400"/>
              <a:buNone/>
            </a:pPr>
            <a:r>
              <a:rPr lang="en-GB" sz="1200" b="1" i="0" u="none" strike="noStrike" cap="none" dirty="0" err="1">
                <a:solidFill>
                  <a:schemeClr val="dk1"/>
                </a:solidFill>
                <a:latin typeface="Calibri"/>
                <a:ea typeface="Calibri"/>
                <a:cs typeface="Calibri"/>
                <a:sym typeface="Calibri"/>
              </a:rPr>
              <a:t>Ετήσιες</a:t>
            </a:r>
            <a:r>
              <a:rPr lang="en-GB" sz="1200" b="1" i="0" u="none" strike="noStrike" cap="none" dirty="0">
                <a:solidFill>
                  <a:schemeClr val="dk1"/>
                </a:solidFill>
                <a:latin typeface="Calibri"/>
                <a:ea typeface="Calibri"/>
                <a:cs typeface="Calibri"/>
                <a:sym typeface="Calibri"/>
              </a:rPr>
              <a:t> </a:t>
            </a:r>
            <a:r>
              <a:rPr lang="en-GB" sz="1200" b="1" i="0" u="none" strike="noStrike" cap="none" dirty="0" err="1">
                <a:solidFill>
                  <a:schemeClr val="dk1"/>
                </a:solidFill>
                <a:latin typeface="Calibri"/>
                <a:ea typeface="Calibri"/>
                <a:cs typeface="Calibri"/>
                <a:sym typeface="Calibri"/>
              </a:rPr>
              <a:t>εκθέσεις</a:t>
            </a:r>
            <a:r>
              <a:rPr lang="en-GB" sz="1200" b="1" i="0" u="none" strike="noStrike" cap="none" dirty="0">
                <a:solidFill>
                  <a:schemeClr val="dk1"/>
                </a:solidFill>
                <a:latin typeface="Calibri"/>
                <a:ea typeface="Calibri"/>
                <a:cs typeface="Calibri"/>
                <a:sym typeface="Calibri"/>
              </a:rPr>
              <a:t> και </a:t>
            </a:r>
            <a:r>
              <a:rPr lang="en-GB" sz="1200" b="1" i="0" u="none" strike="noStrike" cap="none" dirty="0" err="1">
                <a:solidFill>
                  <a:schemeClr val="dk1"/>
                </a:solidFill>
                <a:latin typeface="Calibri"/>
                <a:ea typeface="Calibri"/>
                <a:cs typeface="Calibri"/>
                <a:sym typeface="Calibri"/>
              </a:rPr>
              <a:t>οικονομικές</a:t>
            </a:r>
            <a:r>
              <a:rPr lang="en-GB" sz="1200" b="1" i="0" u="none" strike="noStrike" cap="none" dirty="0">
                <a:solidFill>
                  <a:schemeClr val="dk1"/>
                </a:solidFill>
                <a:latin typeface="Calibri"/>
                <a:ea typeface="Calibri"/>
                <a:cs typeface="Calibri"/>
                <a:sym typeface="Calibri"/>
              </a:rPr>
              <a:t> </a:t>
            </a:r>
            <a:r>
              <a:rPr lang="en-GB" sz="1200" b="1" i="0" u="none" strike="noStrike" cap="none" dirty="0" err="1">
                <a:solidFill>
                  <a:schemeClr val="dk1"/>
                </a:solidFill>
                <a:latin typeface="Calibri"/>
                <a:ea typeface="Calibri"/>
                <a:cs typeface="Calibri"/>
                <a:sym typeface="Calibri"/>
              </a:rPr>
              <a:t>εκθέσεις</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Οι</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εκθέσεις</a:t>
            </a:r>
            <a:r>
              <a:rPr lang="en-GB" sz="1200" b="0" i="0" u="none" strike="noStrike" cap="none" dirty="0">
                <a:solidFill>
                  <a:schemeClr val="dk1"/>
                </a:solidFill>
                <a:latin typeface="Calibri"/>
                <a:ea typeface="Calibri"/>
                <a:cs typeface="Calibri"/>
                <a:sym typeface="Calibri"/>
              </a:rPr>
              <a:t> α</a:t>
            </a:r>
            <a:r>
              <a:rPr lang="en-GB" sz="1200" b="0" i="0" u="none" strike="noStrike" cap="none" dirty="0" err="1">
                <a:solidFill>
                  <a:schemeClr val="dk1"/>
                </a:solidFill>
                <a:latin typeface="Calibri"/>
                <a:ea typeface="Calibri"/>
                <a:cs typeface="Calibri"/>
                <a:sym typeface="Calibri"/>
              </a:rPr>
              <a:t>υτές</a:t>
            </a:r>
            <a:r>
              <a:rPr lang="en-GB" sz="1200" b="0" i="0" u="none" strike="noStrike" cap="none" dirty="0">
                <a:solidFill>
                  <a:schemeClr val="dk1"/>
                </a:solidFill>
                <a:latin typeface="Calibri"/>
                <a:ea typeface="Calibri"/>
                <a:cs typeface="Calibri"/>
                <a:sym typeface="Calibri"/>
              </a:rPr>
              <a:t> πα</a:t>
            </a:r>
            <a:r>
              <a:rPr lang="en-GB" sz="1200" b="0" i="0" u="none" strike="noStrike" cap="none" dirty="0" err="1">
                <a:solidFill>
                  <a:schemeClr val="dk1"/>
                </a:solidFill>
                <a:latin typeface="Calibri"/>
                <a:ea typeface="Calibri"/>
                <a:cs typeface="Calibri"/>
                <a:sym typeface="Calibri"/>
              </a:rPr>
              <a:t>ρέχουν</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σε</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όλους</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τους</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ενδι</a:t>
            </a:r>
            <a:r>
              <a:rPr lang="en-GB" sz="1200" b="0" i="0" u="none" strike="noStrike" cap="none" dirty="0">
                <a:solidFill>
                  <a:schemeClr val="dk1"/>
                </a:solidFill>
                <a:latin typeface="Calibri"/>
                <a:ea typeface="Calibri"/>
                <a:cs typeface="Calibri"/>
                <a:sym typeface="Calibri"/>
              </a:rPr>
              <a:t>αφερόμενους και τους αναγνώστες των εκθέσεων λεπτομέρειες σχετικά με όλες τις δραστηριότητες και τις σχετικές χρηματικές αξίες που ανέλαβε η </a:t>
            </a:r>
            <a:r>
              <a:rPr lang="en-GB" dirty="0"/>
              <a:t>ΟΚ</a:t>
            </a:r>
            <a:r>
              <a:rPr lang="el-GR" dirty="0"/>
              <a:t>τ</a:t>
            </a:r>
            <a:r>
              <a:rPr lang="en-GB" dirty="0"/>
              <a:t>Π κατά το </a:t>
            </a:r>
            <a:r>
              <a:rPr lang="en-GB" sz="1200" b="0" i="0" u="none" strike="noStrike" cap="none" dirty="0">
                <a:solidFill>
                  <a:schemeClr val="dk1"/>
                </a:solidFill>
                <a:latin typeface="Calibri"/>
                <a:ea typeface="Calibri"/>
                <a:cs typeface="Calibri"/>
                <a:sym typeface="Calibri"/>
              </a:rPr>
              <a:t>συγκεκριμένο έτος. </a:t>
            </a:r>
            <a:r>
              <a:rPr lang="en-GB" sz="1200" b="0" i="0" u="none" strike="noStrike" cap="none" dirty="0" err="1">
                <a:solidFill>
                  <a:schemeClr val="dk1"/>
                </a:solidFill>
                <a:latin typeface="Calibri"/>
                <a:ea typeface="Calibri"/>
                <a:cs typeface="Calibri"/>
                <a:sym typeface="Calibri"/>
              </a:rPr>
              <a:t>Ως</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εκ</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τούτου</a:t>
            </a:r>
            <a:r>
              <a:rPr lang="en-GB" sz="1200" b="0" i="0" u="none" strike="noStrike" cap="none" dirty="0">
                <a:solidFill>
                  <a:schemeClr val="dk1"/>
                </a:solidFill>
                <a:latin typeface="Calibri"/>
                <a:ea typeface="Calibri"/>
                <a:cs typeface="Calibri"/>
                <a:sym typeface="Calibri"/>
              </a:rPr>
              <a:t>, η τα</a:t>
            </a:r>
            <a:r>
              <a:rPr lang="en-GB" sz="1200" b="0" i="0" u="none" strike="noStrike" cap="none" dirty="0" err="1">
                <a:solidFill>
                  <a:schemeClr val="dk1"/>
                </a:solidFill>
                <a:latin typeface="Calibri"/>
                <a:ea typeface="Calibri"/>
                <a:cs typeface="Calibri"/>
                <a:sym typeface="Calibri"/>
              </a:rPr>
              <a:t>κτική</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δημοσίευση</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των</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ετήσιων</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εκθέσεων</a:t>
            </a:r>
            <a:r>
              <a:rPr lang="en-GB" sz="1200" b="0" i="0" u="none" strike="noStrike" cap="none" dirty="0">
                <a:solidFill>
                  <a:schemeClr val="dk1"/>
                </a:solidFill>
                <a:latin typeface="Calibri"/>
                <a:ea typeface="Calibri"/>
                <a:cs typeface="Calibri"/>
                <a:sym typeface="Calibri"/>
              </a:rPr>
              <a:t> απ</a:t>
            </a:r>
            <a:r>
              <a:rPr lang="en-GB" sz="1200" b="0" i="0" u="none" strike="noStrike" cap="none" dirty="0" err="1">
                <a:solidFill>
                  <a:schemeClr val="dk1"/>
                </a:solidFill>
                <a:latin typeface="Calibri"/>
                <a:ea typeface="Calibri"/>
                <a:cs typeface="Calibri"/>
                <a:sym typeface="Calibri"/>
              </a:rPr>
              <a:t>οτελεί</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σημ</a:t>
            </a:r>
            <a:r>
              <a:rPr lang="en-GB" sz="1200" b="0" i="0" u="none" strike="noStrike" cap="none" dirty="0">
                <a:solidFill>
                  <a:schemeClr val="dk1"/>
                </a:solidFill>
                <a:latin typeface="Calibri"/>
                <a:ea typeface="Calibri"/>
                <a:cs typeface="Calibri"/>
                <a:sym typeface="Calibri"/>
              </a:rPr>
              <a:t>αντικό εργαλείο για να επιβεβαιώνεται στους αναγνώστες ότι οι απαιτούμενες δραστηριότητες της </a:t>
            </a:r>
            <a:r>
              <a:rPr lang="en-GB" dirty="0"/>
              <a:t>ΟΚ</a:t>
            </a:r>
            <a:r>
              <a:rPr lang="el-GR" dirty="0"/>
              <a:t>τ</a:t>
            </a:r>
            <a:r>
              <a:rPr lang="en-GB" dirty="0"/>
              <a:t>Π </a:t>
            </a:r>
            <a:r>
              <a:rPr lang="en-GB" sz="1200" b="0" i="0" u="none" strike="noStrike" cap="none" dirty="0">
                <a:solidFill>
                  <a:schemeClr val="dk1"/>
                </a:solidFill>
                <a:latin typeface="Calibri"/>
                <a:ea typeface="Calibri"/>
                <a:cs typeface="Calibri"/>
                <a:sym typeface="Calibri"/>
              </a:rPr>
              <a:t>εκπληρώνονται με υπευθυνότητα. </a:t>
            </a:r>
            <a:r>
              <a:rPr lang="en-GB" sz="1200" b="0" i="0" u="none" strike="noStrike" cap="none" dirty="0" err="1">
                <a:solidFill>
                  <a:schemeClr val="dk1"/>
                </a:solidFill>
                <a:latin typeface="Calibri"/>
                <a:ea typeface="Calibri"/>
                <a:cs typeface="Calibri"/>
                <a:sym typeface="Calibri"/>
              </a:rPr>
              <a:t>Αυτό</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συμ</a:t>
            </a:r>
            <a:r>
              <a:rPr lang="en-GB" sz="1200" b="0" i="0" u="none" strike="noStrike" cap="none" dirty="0">
                <a:solidFill>
                  <a:schemeClr val="dk1"/>
                </a:solidFill>
                <a:latin typeface="Calibri"/>
                <a:ea typeface="Calibri"/>
                <a:cs typeface="Calibri"/>
                <a:sym typeface="Calibri"/>
              </a:rPr>
              <a:t>βάλλει στην αίσθηση της υπευθυνότητας για την τακτική ενημέρωση και κατάρτιση των οικονομικών εκθέσεων. </a:t>
            </a:r>
            <a:r>
              <a:rPr lang="en-GB" sz="1200" b="0" i="0" u="none" strike="noStrike" cap="none" dirty="0" err="1">
                <a:solidFill>
                  <a:schemeClr val="dk1"/>
                </a:solidFill>
                <a:latin typeface="Calibri"/>
                <a:ea typeface="Calibri"/>
                <a:cs typeface="Calibri"/>
                <a:sym typeface="Calibri"/>
              </a:rPr>
              <a:t>Είν</a:t>
            </a:r>
            <a:r>
              <a:rPr lang="en-GB" sz="1200" b="0" i="0" u="none" strike="noStrike" cap="none" dirty="0">
                <a:solidFill>
                  <a:schemeClr val="dk1"/>
                </a:solidFill>
                <a:latin typeface="Calibri"/>
                <a:ea typeface="Calibri"/>
                <a:cs typeface="Calibri"/>
                <a:sym typeface="Calibri"/>
              </a:rPr>
              <a:t>αι φρόνιμο οι εκθέσεις αυτές να επανεξετάζονται και να υπογράφονται μετά από εξωτερικό έλεγχο, προκειμένου να αυξηθεί η επαγγελματική τους εγκυρότητα.</a:t>
            </a:r>
            <a:endParaRPr dirty="0"/>
          </a:p>
          <a:p>
            <a:pPr marL="457200" lvl="0" indent="-228600" algn="l" rtl="0">
              <a:lnSpc>
                <a:spcPct val="100000"/>
              </a:lnSpc>
              <a:spcBef>
                <a:spcPts val="0"/>
              </a:spcBef>
              <a:spcAft>
                <a:spcPts val="0"/>
              </a:spcAft>
              <a:buSzPts val="1400"/>
              <a:buNone/>
            </a:pPr>
            <a:r>
              <a:rPr lang="en-GB" sz="1200" b="1" i="0" u="none" strike="noStrike" cap="none" dirty="0" err="1">
                <a:solidFill>
                  <a:schemeClr val="dk1"/>
                </a:solidFill>
                <a:latin typeface="Calibri"/>
                <a:ea typeface="Calibri"/>
                <a:cs typeface="Calibri"/>
                <a:sym typeface="Calibri"/>
              </a:rPr>
              <a:t>Δι</a:t>
            </a:r>
            <a:r>
              <a:rPr lang="en-GB" sz="1200" b="1" i="0" u="none" strike="noStrike" cap="none" dirty="0">
                <a:solidFill>
                  <a:schemeClr val="dk1"/>
                </a:solidFill>
                <a:latin typeface="Calibri"/>
                <a:ea typeface="Calibri"/>
                <a:cs typeface="Calibri"/>
                <a:sym typeface="Calibri"/>
              </a:rPr>
              <a:t>αδικασίες αυτορρύθμισης: </a:t>
            </a:r>
            <a:r>
              <a:rPr lang="en-GB" sz="1200" b="0" i="0" u="none" strike="noStrike" cap="none" dirty="0">
                <a:solidFill>
                  <a:schemeClr val="dk1"/>
                </a:solidFill>
                <a:latin typeface="Calibri"/>
                <a:ea typeface="Calibri"/>
                <a:cs typeface="Calibri"/>
                <a:sym typeface="Calibri"/>
              </a:rPr>
              <a:t>Ένα από τα σημαντικότερα εργαλεία για την ενίσχυση της λογοδοσίας είναι η εισαγωγή πολιτικών και διαδικασιών στον οργανισμό. </a:t>
            </a:r>
            <a:r>
              <a:rPr lang="en-GB" sz="1200" b="0" i="0" u="none" strike="noStrike" cap="none" dirty="0" err="1">
                <a:solidFill>
                  <a:schemeClr val="dk1"/>
                </a:solidFill>
                <a:latin typeface="Calibri"/>
                <a:ea typeface="Calibri"/>
                <a:cs typeface="Calibri"/>
                <a:sym typeface="Calibri"/>
              </a:rPr>
              <a:t>Όλ</a:t>
            </a:r>
            <a:r>
              <a:rPr lang="en-GB" sz="1200" b="0" i="0" u="none" strike="noStrike" cap="none" dirty="0">
                <a:solidFill>
                  <a:schemeClr val="dk1"/>
                </a:solidFill>
                <a:latin typeface="Calibri"/>
                <a:ea typeface="Calibri"/>
                <a:cs typeface="Calibri"/>
                <a:sym typeface="Calibri"/>
              </a:rPr>
              <a:t>α τα εμπλεκόμενα μέρη θα έχουν καθοδήγηση σχετικά με το γιατί, πώς και πότε πρέπει να εκτελούν μια δραστηριότητα και θα αυξήσουν, όχι μόνο τη λογοδοσία, αλλά και τη διαφάνεια και τη δικαιοσύνη.</a:t>
            </a:r>
            <a:endParaRPr dirty="0"/>
          </a:p>
          <a:p>
            <a:pPr marL="457200" marR="0" lvl="0" indent="-228600" algn="l" rtl="0">
              <a:lnSpc>
                <a:spcPct val="100000"/>
              </a:lnSpc>
              <a:spcBef>
                <a:spcPts val="0"/>
              </a:spcBef>
              <a:spcAft>
                <a:spcPts val="0"/>
              </a:spcAft>
              <a:buSzPts val="1400"/>
              <a:buNone/>
            </a:pPr>
            <a:r>
              <a:rPr lang="en-GB" sz="1200" b="1" i="0" u="none" strike="noStrike" cap="none" dirty="0" err="1">
                <a:solidFill>
                  <a:schemeClr val="dk1"/>
                </a:solidFill>
                <a:latin typeface="Calibri"/>
                <a:ea typeface="Calibri"/>
                <a:cs typeface="Calibri"/>
                <a:sym typeface="Calibri"/>
              </a:rPr>
              <a:t>Δέουσ</a:t>
            </a:r>
            <a:r>
              <a:rPr lang="en-GB" sz="1200" b="1" i="0" u="none" strike="noStrike" cap="none" dirty="0">
                <a:solidFill>
                  <a:schemeClr val="dk1"/>
                </a:solidFill>
                <a:latin typeface="Calibri"/>
                <a:ea typeface="Calibri"/>
                <a:cs typeface="Calibri"/>
                <a:sym typeface="Calibri"/>
              </a:rPr>
              <a:t>α επιμέλεια: </a:t>
            </a:r>
            <a:r>
              <a:rPr lang="en-GB" sz="1200" b="0" i="0" u="none" strike="noStrike" cap="none" dirty="0">
                <a:solidFill>
                  <a:schemeClr val="dk1"/>
                </a:solidFill>
                <a:latin typeface="Calibri"/>
                <a:ea typeface="Calibri"/>
                <a:cs typeface="Calibri"/>
                <a:sym typeface="Calibri"/>
              </a:rPr>
              <a:t>Είναι σημαντικό για τη μακροπρόθεσμη φήμη και τη βιωσιμότητα του οργανισμού. Η </a:t>
            </a:r>
            <a:r>
              <a:rPr lang="en-GB" sz="1200" b="0" i="0" u="none" strike="noStrike" cap="none" dirty="0" err="1">
                <a:solidFill>
                  <a:schemeClr val="dk1"/>
                </a:solidFill>
                <a:latin typeface="Calibri"/>
                <a:ea typeface="Calibri"/>
                <a:cs typeface="Calibri"/>
                <a:sym typeface="Calibri"/>
              </a:rPr>
              <a:t>δι</a:t>
            </a:r>
            <a:r>
              <a:rPr lang="en-GB" sz="1200" b="0" i="0" u="none" strike="noStrike" cap="none" dirty="0">
                <a:solidFill>
                  <a:schemeClr val="dk1"/>
                </a:solidFill>
                <a:latin typeface="Calibri"/>
                <a:ea typeface="Calibri"/>
                <a:cs typeface="Calibri"/>
                <a:sym typeface="Calibri"/>
              </a:rPr>
              <a:t>αδικασία αυτή θα επιτρέψει στην </a:t>
            </a:r>
            <a:r>
              <a:rPr lang="en-GB" dirty="0"/>
              <a:t>ΟΚ</a:t>
            </a:r>
            <a:r>
              <a:rPr lang="el-GR" dirty="0"/>
              <a:t>τ</a:t>
            </a:r>
            <a:r>
              <a:rPr lang="en-GB" dirty="0"/>
              <a:t>Π </a:t>
            </a:r>
            <a:r>
              <a:rPr lang="en-GB" sz="1200" b="0" i="0" u="none" strike="noStrike" cap="none" dirty="0">
                <a:solidFill>
                  <a:schemeClr val="dk1"/>
                </a:solidFill>
                <a:latin typeface="Calibri"/>
                <a:ea typeface="Calibri"/>
                <a:cs typeface="Calibri"/>
                <a:sym typeface="Calibri"/>
              </a:rPr>
              <a:t>να διασφαλίσει ότι επιλέγει αξιόπιστους εταίρους με καθαρό ιστορικό (που δεν εμπλέκονται σε δόλιες ή αντικοινωνικές δραστηριότητες).</a:t>
            </a:r>
            <a:endParaRPr dirty="0"/>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u="sng">
                <a:solidFill>
                  <a:schemeClr val="hlink"/>
                </a:solidFill>
                <a:hlinkClick r:id="rId3"/>
              </a:rPr>
              <a:t>https://www.freepik.com/free-vector/person-covering-emotions-searching-identity_8271071.htm</a:t>
            </a:r>
            <a:endParaRPr/>
          </a:p>
        </p:txBody>
      </p:sp>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428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7916"/>
              </a:lnSpc>
              <a:spcBef>
                <a:spcPts val="0"/>
              </a:spcBef>
              <a:spcAft>
                <a:spcPts val="0"/>
              </a:spcAft>
              <a:buClr>
                <a:schemeClr val="dk1"/>
              </a:buClr>
              <a:buSzPts val="1200"/>
              <a:buFont typeface="Calibri"/>
              <a:buChar char="●"/>
            </a:pPr>
            <a:r>
              <a:rPr lang="en-GB" dirty="0"/>
              <a:t>Βασικές αρχές εταιρικής διακυβέρνησης: </a:t>
            </a:r>
            <a:r>
              <a:rPr lang="en-GB" i="1" dirty="0"/>
              <a:t>ΠΑΙΞΤΕ ΟΛΟ ΤΟ ΒΙΝΤΕΟ</a:t>
            </a:r>
            <a:endParaRPr i="1" dirty="0"/>
          </a:p>
          <a:p>
            <a:pPr marL="171450" lvl="0" indent="-171450" algn="l" rtl="0">
              <a:lnSpc>
                <a:spcPct val="107916"/>
              </a:lnSpc>
              <a:spcBef>
                <a:spcPts val="0"/>
              </a:spcBef>
              <a:spcAft>
                <a:spcPts val="0"/>
              </a:spcAft>
              <a:buClr>
                <a:schemeClr val="dk1"/>
              </a:buClr>
              <a:buSzPts val="1200"/>
              <a:buFont typeface="Calibri"/>
              <a:buChar char="●"/>
            </a:pPr>
            <a:r>
              <a:rPr lang="en-GB" dirty="0"/>
              <a:t>Βασικές αρχές εταιρικής διακυβέρνησης: </a:t>
            </a:r>
            <a:r>
              <a:rPr lang="en-GB" i="1" dirty="0"/>
              <a:t>ΠΑΙΞΤΕ ΟΛΟ ΤΟ ΒΙΝΤΕΟ </a:t>
            </a:r>
            <a:endParaRPr dirty="0"/>
          </a:p>
          <a:p>
            <a:pPr marL="171450" lvl="0" indent="-171450" algn="l" rtl="0">
              <a:lnSpc>
                <a:spcPct val="107916"/>
              </a:lnSpc>
              <a:spcBef>
                <a:spcPts val="0"/>
              </a:spcBef>
              <a:spcAft>
                <a:spcPts val="0"/>
              </a:spcAft>
              <a:buClr>
                <a:schemeClr val="dk1"/>
              </a:buClr>
              <a:buSzPts val="1200"/>
              <a:buFont typeface="Calibri"/>
              <a:buChar char="●"/>
            </a:pPr>
            <a:r>
              <a:rPr lang="en-GB" dirty="0"/>
              <a:t>Διαφάνεια, λογοδοσία και επικοινωνία: </a:t>
            </a:r>
            <a:r>
              <a:rPr lang="en-GB" i="1" dirty="0"/>
              <a:t>ΠΑΙΞΤΕ ΤΟ ΒΙΝΤΕΟ ΑΠΟ </a:t>
            </a:r>
            <a:r>
              <a:rPr lang="en-GB" dirty="0"/>
              <a:t>19:27-23:38</a:t>
            </a:r>
            <a:endParaRPr b="1" dirty="0"/>
          </a:p>
          <a:p>
            <a:pPr marL="0" lvl="0" indent="0" algn="l" rtl="0">
              <a:lnSpc>
                <a:spcPct val="107916"/>
              </a:lnSpc>
              <a:spcBef>
                <a:spcPts val="800"/>
              </a:spcBef>
              <a:spcAft>
                <a:spcPts val="0"/>
              </a:spcAft>
              <a:buSzPts val="1400"/>
              <a:buNone/>
            </a:pPr>
            <a:r>
              <a:rPr lang="en-GB" b="1" dirty="0"/>
              <a:t>Πηγή εικόνας: </a:t>
            </a:r>
            <a:r>
              <a:rPr lang="en-GB" u="sng" dirty="0">
                <a:solidFill>
                  <a:schemeClr val="hlink"/>
                </a:solidFill>
                <a:hlinkClick r:id="rId3"/>
              </a:rPr>
              <a:t>https://www.freepik.com/free-vector/youth-empowerment-abstract-concept-vector-illustration-children-young-people-take-charge-take-action-improve-life-quality-democracy-building-youth-activism-involvement-abstract-metaphor_11668194.htm#query=community%20impact&amp;position=0&amp;from_view=keyword&amp;track=ais</a:t>
            </a:r>
            <a:endParaRPr dirty="0"/>
          </a:p>
          <a:p>
            <a:pPr marL="0" lvl="0" indent="0" algn="l" rtl="0">
              <a:lnSpc>
                <a:spcPct val="100000"/>
              </a:lnSpc>
              <a:spcBef>
                <a:spcPts val="800"/>
              </a:spcBef>
              <a:spcAft>
                <a:spcPts val="0"/>
              </a:spcAft>
              <a:buSzPts val="1400"/>
              <a:buNone/>
            </a:pPr>
            <a:endParaRPr dirty="0"/>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u="sng">
                <a:solidFill>
                  <a:schemeClr val="hlink"/>
                </a:solidFill>
                <a:hlinkClick r:id="rId3"/>
              </a:rPr>
              <a:t>https://www.freepik.com/free-photo/tax-credits-claim-return-deduction-refund-concept_18092249.htm</a:t>
            </a:r>
            <a:endParaRPr/>
          </a:p>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u="sng">
                <a:solidFill>
                  <a:schemeClr val="hlink"/>
                </a:solidFill>
                <a:hlinkClick r:id="rId3"/>
              </a:rPr>
              <a:t>https://www.freepik.com/free-photo/yes-sure-absolutely-answer-indeed-reply-right-concept_17140350.htm#query=to%20be%20accountable&amp;position=30&amp;from_view=search&amp;track=ais</a:t>
            </a:r>
            <a:endParaRPr/>
          </a:p>
          <a:p>
            <a:pPr marL="0" lvl="0" indent="0" algn="l" rtl="0">
              <a:lnSpc>
                <a:spcPct val="100000"/>
              </a:lnSpc>
              <a:spcBef>
                <a:spcPts val="0"/>
              </a:spcBef>
              <a:spcAft>
                <a:spcPts val="0"/>
              </a:spcAft>
              <a:buSzPts val="1400"/>
              <a:buNone/>
            </a:pPr>
            <a:endParaRPr/>
          </a:p>
        </p:txBody>
      </p:sp>
      <p:sp>
        <p:nvSpPr>
          <p:cNvPr id="105" name="Google Shape;1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u="sng">
                <a:solidFill>
                  <a:schemeClr val="hlink"/>
                </a:solidFill>
                <a:hlinkClick r:id="rId3"/>
              </a:rPr>
              <a:t>https://www.freepik.com/free-photo/golden-justice-scale-lawyer-signing-document-desk_3113993.htm</a:t>
            </a:r>
            <a:endParaRPr/>
          </a:p>
          <a:p>
            <a:pPr marL="0" lvl="0" indent="0" algn="l" rtl="0">
              <a:lnSpc>
                <a:spcPct val="100000"/>
              </a:lnSpc>
              <a:spcBef>
                <a:spcPts val="0"/>
              </a:spcBef>
              <a:spcAft>
                <a:spcPts val="0"/>
              </a:spcAft>
              <a:buSzPts val="1400"/>
              <a:buNone/>
            </a:pPr>
            <a:endParaRPr/>
          </a:p>
        </p:txBody>
      </p:sp>
      <p:sp>
        <p:nvSpPr>
          <p:cNvPr id="112" name="Google Shape;11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u="sng">
                <a:solidFill>
                  <a:schemeClr val="hlink"/>
                </a:solidFill>
                <a:hlinkClick r:id="rId3"/>
              </a:rPr>
              <a:t>https://www.freepik.com/free-photo/mature-lawyer-discussing-contract-with-client-courtroom_3105561.htm</a:t>
            </a:r>
            <a:endParaRPr/>
          </a:p>
          <a:p>
            <a:pPr marL="0" lvl="0" indent="0" algn="l" rtl="0">
              <a:lnSpc>
                <a:spcPct val="100000"/>
              </a:lnSpc>
              <a:spcBef>
                <a:spcPts val="0"/>
              </a:spcBef>
              <a:spcAft>
                <a:spcPts val="0"/>
              </a:spcAft>
              <a:buSzPts val="1400"/>
              <a:buNone/>
            </a:pPr>
            <a:endParaRPr/>
          </a:p>
        </p:txBody>
      </p:sp>
      <p:sp>
        <p:nvSpPr>
          <p:cNvPr id="119" name="Google Shape;11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r>
              <a:rPr lang="en-GB"/>
              <a:t>https://www.freepik.com/free-photo/top-view-career-guidance-items-judges_27641810.htm#query=legal&amp;position=14&amp;from_view=search&amp;track=sph</a:t>
            </a:r>
            <a:endParaRPr/>
          </a:p>
        </p:txBody>
      </p:sp>
      <p:sp>
        <p:nvSpPr>
          <p:cNvPr id="126" name="Google Shape;1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47563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0224265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509487270"/>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97830139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00442639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13564419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311349085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593366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311503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5651515"/>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006282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98983320"/>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54417172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LKA8wkt-Rj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youtube.com/watch?v=WHTsfvl1qHg" TargetMode="External"/><Relationship Id="rId5" Type="http://schemas.openxmlformats.org/officeDocument/2006/relationships/hyperlink" Target="https://www.youtube.com/watch?v=2li3HwEB5A8" TargetMode="External"/><Relationship Id="rId4" Type="http://schemas.openxmlformats.org/officeDocument/2006/relationships/hyperlink" Target="https://www.youtube.com/watch?v=OudpHc8h7o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a:extLst>
              <a:ext uri="{FF2B5EF4-FFF2-40B4-BE49-F238E27FC236}">
                <a16:creationId xmlns:a16="http://schemas.microsoft.com/office/drawing/2014/main" id="{B2D7B702-E748-055F-D481-D4A7ADD8B3CB}"/>
              </a:ext>
            </a:extLst>
          </p:cNvPr>
          <p:cNvSpPr/>
          <p:nvPr/>
        </p:nvSpPr>
        <p:spPr>
          <a:xfrm>
            <a:off x="5540628" y="1323865"/>
            <a:ext cx="6480629"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endParaRPr>
          </a:p>
        </p:txBody>
      </p:sp>
      <p:sp>
        <p:nvSpPr>
          <p:cNvPr id="4" name="Title 3"/>
          <p:cNvSpPr>
            <a:spLocks noGrp="1"/>
          </p:cNvSpPr>
          <p:nvPr>
            <p:ph type="ctrTitle"/>
          </p:nvPr>
        </p:nvSpPr>
        <p:spPr>
          <a:xfrm>
            <a:off x="5540628" y="447930"/>
            <a:ext cx="6356637" cy="875935"/>
          </a:xfrm>
        </p:spPr>
        <p:txBody>
          <a:bodyPr>
            <a:normAutofit fontScale="90000"/>
          </a:bodyPr>
          <a:lstStyle/>
          <a:p>
            <a:r>
              <a:rPr kumimoji="0" lang="en-GB" sz="2800" b="0" i="0" u="none" strike="noStrike" kern="0" cap="none" spc="0" normalizeH="0" baseline="0" noProof="0" dirty="0" err="1">
                <a:ln>
                  <a:noFill/>
                </a:ln>
                <a:solidFill>
                  <a:srgbClr val="187498"/>
                </a:solidFill>
                <a:effectLst/>
                <a:uLnTx/>
                <a:uFillTx/>
                <a:latin typeface="Calibri"/>
                <a:ea typeface="Calibri"/>
                <a:cs typeface="Calibri"/>
                <a:sym typeface="Calibri"/>
              </a:rPr>
              <a:t>Ενότητ</a:t>
            </a:r>
            <a:r>
              <a:rPr kumimoji="0" lang="en-GB" sz="2800" b="0" i="0" u="none" strike="noStrike" kern="0" cap="none" spc="0" normalizeH="0" baseline="0" noProof="0" dirty="0">
                <a:ln>
                  <a:noFill/>
                </a:ln>
                <a:solidFill>
                  <a:srgbClr val="187498"/>
                </a:solidFill>
                <a:effectLst/>
                <a:uLnTx/>
                <a:uFillTx/>
                <a:latin typeface="Calibri"/>
                <a:ea typeface="Calibri"/>
                <a:cs typeface="Calibri"/>
                <a:sym typeface="Calibri"/>
              </a:rPr>
              <a:t>α 1</a:t>
            </a:r>
            <a:br>
              <a:rPr kumimoji="0" lang="en-GB" sz="3600" b="1" i="0" u="none" strike="noStrike" kern="0" cap="none" spc="0" normalizeH="0" baseline="0" noProof="0" dirty="0">
                <a:ln>
                  <a:noFill/>
                </a:ln>
                <a:solidFill>
                  <a:srgbClr val="187498"/>
                </a:solidFill>
                <a:effectLst/>
                <a:uLnTx/>
                <a:uFillTx/>
                <a:latin typeface="Calibri"/>
                <a:ea typeface="Calibri"/>
                <a:cs typeface="Calibri"/>
                <a:sym typeface="Calibri"/>
              </a:rPr>
            </a:br>
            <a:r>
              <a:rPr kumimoji="0" lang="en-GB" sz="3600" b="1" i="0" u="none" strike="noStrike" kern="0" cap="none" spc="0" normalizeH="0" baseline="0" noProof="0" dirty="0">
                <a:ln>
                  <a:noFill/>
                </a:ln>
                <a:solidFill>
                  <a:srgbClr val="187498"/>
                </a:solidFill>
                <a:effectLst/>
                <a:uLnTx/>
                <a:uFillTx/>
                <a:latin typeface="Calibri"/>
                <a:ea typeface="Calibri"/>
                <a:cs typeface="Calibri"/>
                <a:sym typeface="Calibri"/>
              </a:rPr>
              <a:t>Βασικές αρχές </a:t>
            </a:r>
            <a:r>
              <a:rPr kumimoji="0" lang="el-GR" sz="3600" b="1" i="0" u="none" strike="noStrike" kern="0" cap="none" spc="0" normalizeH="0" baseline="0" noProof="0" dirty="0">
                <a:ln>
                  <a:noFill/>
                </a:ln>
                <a:solidFill>
                  <a:srgbClr val="187498"/>
                </a:solidFill>
                <a:effectLst/>
                <a:uLnTx/>
                <a:uFillTx/>
                <a:latin typeface="Calibri"/>
                <a:ea typeface="Calibri"/>
                <a:cs typeface="Calibri"/>
                <a:sym typeface="Calibri"/>
              </a:rPr>
              <a:t>των </a:t>
            </a:r>
            <a:r>
              <a:rPr kumimoji="0" lang="el-GR" sz="3600" b="1" i="0" u="none" strike="noStrike" kern="0" cap="none" spc="0" normalizeH="0" baseline="0" noProof="0" dirty="0" err="1">
                <a:ln>
                  <a:noFill/>
                </a:ln>
                <a:solidFill>
                  <a:srgbClr val="187498"/>
                </a:solidFill>
                <a:effectLst/>
                <a:uLnTx/>
                <a:uFillTx/>
                <a:latin typeface="Calibri"/>
                <a:ea typeface="Calibri"/>
                <a:cs typeface="Calibri"/>
                <a:sym typeface="Calibri"/>
              </a:rPr>
              <a:t>ΟΚτΠ</a:t>
            </a:r>
            <a:endParaRPr lang="el-GR" dirty="0"/>
          </a:p>
        </p:txBody>
      </p:sp>
      <p:sp>
        <p:nvSpPr>
          <p:cNvPr id="5" name="Subtitle 4"/>
          <p:cNvSpPr>
            <a:spLocks noGrp="1"/>
          </p:cNvSpPr>
          <p:nvPr>
            <p:ph type="subTitle" idx="1"/>
          </p:nvPr>
        </p:nvSpPr>
        <p:spPr>
          <a:xfrm>
            <a:off x="5678530" y="1446226"/>
            <a:ext cx="6416194" cy="632981"/>
          </a:xfrm>
        </p:spPr>
        <p:txBody>
          <a:bodyPr/>
          <a:lstStyle/>
          <a:p>
            <a:r>
              <a:rPr lang="el-GR" sz="2400" dirty="0" err="1">
                <a:solidFill>
                  <a:schemeClr val="lt1"/>
                </a:solidFill>
              </a:rPr>
              <a:t>Υποε</a:t>
            </a:r>
            <a:r>
              <a:rPr lang="en-GB" sz="2400" dirty="0" err="1">
                <a:solidFill>
                  <a:schemeClr val="lt1"/>
                </a:solidFill>
              </a:rPr>
              <a:t>νότητ</a:t>
            </a:r>
            <a:r>
              <a:rPr lang="en-GB" sz="2400" dirty="0">
                <a:solidFill>
                  <a:schemeClr val="lt1"/>
                </a:solidFill>
              </a:rPr>
              <a:t>α 3: Οι θεμελιώδεις αρχές </a:t>
            </a:r>
            <a:r>
              <a:rPr lang="el-GR" sz="2400" dirty="0">
                <a:solidFill>
                  <a:schemeClr val="lt1"/>
                </a:solidFill>
              </a:rPr>
              <a:t>μιας </a:t>
            </a:r>
            <a:r>
              <a:rPr lang="el-GR" sz="2400" dirty="0" err="1">
                <a:solidFill>
                  <a:schemeClr val="lt1"/>
                </a:solidFill>
              </a:rPr>
              <a:t>ΟΚτΠ</a:t>
            </a:r>
            <a:endParaRPr lang="en-GB" sz="2400" dirty="0">
              <a:solidFill>
                <a:schemeClr val="lt1"/>
              </a:solidFill>
            </a:endParaRPr>
          </a:p>
          <a:p>
            <a:endParaRPr lang="el-GR" dirty="0"/>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3"/>
          <p:cNvPicPr preferRelativeResize="0"/>
          <p:nvPr/>
        </p:nvPicPr>
        <p:blipFill rotWithShape="1">
          <a:blip r:embed="rId3">
            <a:alphaModFix amt="13000"/>
          </a:blip>
          <a:srcRect l="4228" r="4236" b="23088"/>
          <a:stretch/>
        </p:blipFill>
        <p:spPr>
          <a:xfrm>
            <a:off x="0" y="1058300"/>
            <a:ext cx="12191999" cy="5778550"/>
          </a:xfrm>
          <a:prstGeom prst="rect">
            <a:avLst/>
          </a:prstGeom>
          <a:noFill/>
          <a:ln>
            <a:noFill/>
          </a:ln>
        </p:spPr>
      </p:pic>
      <p:sp>
        <p:nvSpPr>
          <p:cNvPr id="136" name="Google Shape;136;p33"/>
          <p:cNvSpPr/>
          <p:nvPr/>
        </p:nvSpPr>
        <p:spPr>
          <a:xfrm>
            <a:off x="2460600" y="4529650"/>
            <a:ext cx="7854278" cy="164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lt1"/>
              </a:highlight>
              <a:latin typeface="Arial"/>
              <a:ea typeface="Arial"/>
              <a:cs typeface="Arial"/>
              <a:sym typeface="Arial"/>
            </a:endParaRPr>
          </a:p>
        </p:txBody>
      </p:sp>
      <p:sp>
        <p:nvSpPr>
          <p:cNvPr id="137" name="Google Shape;137;p33"/>
          <p:cNvSpPr txBox="1">
            <a:spLocks noGrp="1"/>
          </p:cNvSpPr>
          <p:nvPr>
            <p:ph type="body" idx="2"/>
          </p:nvPr>
        </p:nvSpPr>
        <p:spPr>
          <a:xfrm>
            <a:off x="2608800" y="4803700"/>
            <a:ext cx="7427298" cy="1092300"/>
          </a:xfrm>
          <a:prstGeom prst="rect">
            <a:avLst/>
          </a:prstGeom>
          <a:noFill/>
          <a:ln>
            <a:noFill/>
          </a:ln>
        </p:spPr>
        <p:txBody>
          <a:bodyPr spcFirstLastPara="1" wrap="square" lIns="0" tIns="0" rIns="0" bIns="0" anchor="t" anchorCtr="0">
            <a:noAutofit/>
          </a:bodyPr>
          <a:lstStyle/>
          <a:p>
            <a:pPr marL="457200" lvl="0" indent="-374650" algn="just" rtl="0">
              <a:lnSpc>
                <a:spcPct val="90000"/>
              </a:lnSpc>
              <a:spcBef>
                <a:spcPts val="0"/>
              </a:spcBef>
              <a:spcAft>
                <a:spcPts val="0"/>
              </a:spcAft>
              <a:buSzPts val="2300"/>
              <a:buFont typeface="Wingdings" panose="05000000000000000000" pitchFamily="2" charset="2"/>
              <a:buChar char="§"/>
            </a:pPr>
            <a:r>
              <a:rPr lang="en-GB" sz="2400" dirty="0"/>
              <a:t>Παρακολουθήστε </a:t>
            </a:r>
            <a:r>
              <a:rPr lang="en-GB" sz="2400" u="sng" dirty="0">
                <a:solidFill>
                  <a:schemeClr val="hlink"/>
                </a:solidFill>
                <a:hlinkClick r:id="rId4"/>
              </a:rPr>
              <a:t>αυτό το βίντεο </a:t>
            </a:r>
            <a:r>
              <a:rPr lang="en-GB" sz="2400" dirty="0"/>
              <a:t>και ερευνήστε την υπόθεση.</a:t>
            </a:r>
            <a:endParaRPr sz="2400" dirty="0"/>
          </a:p>
          <a:p>
            <a:pPr marL="800100" lvl="0" indent="-342900" algn="just" rtl="0">
              <a:lnSpc>
                <a:spcPct val="90000"/>
              </a:lnSpc>
              <a:spcBef>
                <a:spcPts val="0"/>
              </a:spcBef>
              <a:spcAft>
                <a:spcPts val="0"/>
              </a:spcAft>
              <a:buSzPts val="1800"/>
              <a:buFont typeface="Wingdings" panose="05000000000000000000" pitchFamily="2" charset="2"/>
              <a:buChar char="§"/>
            </a:pPr>
            <a:endParaRPr sz="2400" dirty="0"/>
          </a:p>
          <a:p>
            <a:pPr marL="457200" lvl="0" indent="-374650" algn="just" rtl="0">
              <a:lnSpc>
                <a:spcPct val="90000"/>
              </a:lnSpc>
              <a:spcBef>
                <a:spcPts val="0"/>
              </a:spcBef>
              <a:spcAft>
                <a:spcPts val="0"/>
              </a:spcAft>
              <a:buSzPts val="2300"/>
              <a:buFont typeface="Wingdings" panose="05000000000000000000" pitchFamily="2" charset="2"/>
              <a:buChar char="§"/>
            </a:pPr>
            <a:r>
              <a:rPr lang="en-GB" sz="2400" dirty="0"/>
              <a:t>Τι ανακαλύψατε;</a:t>
            </a:r>
            <a:endParaRPr sz="2300" dirty="0"/>
          </a:p>
          <a:p>
            <a:pPr marL="0" lvl="0" indent="0" algn="just" rtl="0">
              <a:lnSpc>
                <a:spcPct val="90000"/>
              </a:lnSpc>
              <a:spcBef>
                <a:spcPts val="800"/>
              </a:spcBef>
              <a:spcAft>
                <a:spcPts val="0"/>
              </a:spcAft>
              <a:buClr>
                <a:srgbClr val="000000"/>
              </a:buClr>
              <a:buSzPts val="1800"/>
              <a:buNone/>
            </a:pPr>
            <a:endParaRPr dirty="0">
              <a:solidFill>
                <a:srgbClr val="000000"/>
              </a:solidFill>
            </a:endParaRPr>
          </a:p>
        </p:txBody>
      </p:sp>
      <p:sp>
        <p:nvSpPr>
          <p:cNvPr id="138" name="Google Shape;138;p3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WE Charity - </a:t>
            </a:r>
            <a:r>
              <a:rPr lang="en-GB" b="1" dirty="0" err="1"/>
              <a:t>σκάνδ</a:t>
            </a:r>
            <a:r>
              <a:rPr lang="en-GB" b="1" dirty="0"/>
              <a:t>αλο</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242c28666a6_0_6"/>
          <p:cNvPicPr preferRelativeResize="0"/>
          <p:nvPr/>
        </p:nvPicPr>
        <p:blipFill rotWithShape="1">
          <a:blip r:embed="rId3">
            <a:alphaModFix amt="13000"/>
          </a:blip>
          <a:srcRect l="4228" r="4236" b="23088"/>
          <a:stretch/>
        </p:blipFill>
        <p:spPr>
          <a:xfrm>
            <a:off x="0" y="1058300"/>
            <a:ext cx="12191999" cy="5778550"/>
          </a:xfrm>
          <a:prstGeom prst="rect">
            <a:avLst/>
          </a:prstGeom>
          <a:noFill/>
          <a:ln>
            <a:noFill/>
          </a:ln>
        </p:spPr>
      </p:pic>
      <p:sp>
        <p:nvSpPr>
          <p:cNvPr id="144" name="Google Shape;144;g242c28666a6_0_6"/>
          <p:cNvSpPr/>
          <p:nvPr/>
        </p:nvSpPr>
        <p:spPr>
          <a:xfrm>
            <a:off x="2460599" y="4529649"/>
            <a:ext cx="7408229" cy="2205687"/>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 name="Google Shape;145;g242c28666a6_0_6"/>
          <p:cNvSpPr txBox="1">
            <a:spLocks noGrp="1"/>
          </p:cNvSpPr>
          <p:nvPr>
            <p:ph type="body" idx="2"/>
          </p:nvPr>
        </p:nvSpPr>
        <p:spPr>
          <a:xfrm>
            <a:off x="2608800" y="4803700"/>
            <a:ext cx="6863400" cy="1092300"/>
          </a:xfrm>
          <a:prstGeom prst="rect">
            <a:avLst/>
          </a:prstGeom>
          <a:noFill/>
          <a:ln>
            <a:noFill/>
          </a:ln>
        </p:spPr>
        <p:txBody>
          <a:bodyPr spcFirstLastPara="1" wrap="square" lIns="0" tIns="0" rIns="0" bIns="0" anchor="t" anchorCtr="0">
            <a:noAutofit/>
          </a:bodyPr>
          <a:lstStyle/>
          <a:p>
            <a:pPr marL="466850" lvl="0" indent="-342900" algn="just" rtl="0">
              <a:lnSpc>
                <a:spcPct val="150000"/>
              </a:lnSpc>
              <a:spcBef>
                <a:spcPts val="1000"/>
              </a:spcBef>
              <a:spcAft>
                <a:spcPts val="0"/>
              </a:spcAft>
              <a:buClr>
                <a:schemeClr val="lt1"/>
              </a:buClr>
              <a:buSzPts val="2300"/>
              <a:buFont typeface="Wingdings" panose="05000000000000000000" pitchFamily="2" charset="2"/>
              <a:buChar char="§"/>
            </a:pPr>
            <a:r>
              <a:rPr lang="en-GB" sz="2300" dirty="0">
                <a:solidFill>
                  <a:schemeClr val="lt1"/>
                </a:solidFill>
                <a:latin typeface="Calibri"/>
                <a:ea typeface="Calibri"/>
                <a:cs typeface="Calibri"/>
                <a:sym typeface="Calibri"/>
              </a:rPr>
              <a:t>Σημειώστε τα βασικά σημεία που εντοπίσατε από την έρευνά σας.</a:t>
            </a:r>
            <a:endParaRPr sz="2300" dirty="0">
              <a:solidFill>
                <a:schemeClr val="lt1"/>
              </a:solidFill>
              <a:latin typeface="Calibri"/>
              <a:ea typeface="Calibri"/>
              <a:cs typeface="Calibri"/>
              <a:sym typeface="Calibri"/>
            </a:endParaRPr>
          </a:p>
          <a:p>
            <a:pPr marL="466850" lvl="0" indent="-342900" algn="just" rtl="0">
              <a:lnSpc>
                <a:spcPct val="150000"/>
              </a:lnSpc>
              <a:spcBef>
                <a:spcPts val="1000"/>
              </a:spcBef>
              <a:spcAft>
                <a:spcPts val="0"/>
              </a:spcAft>
              <a:buClr>
                <a:schemeClr val="lt1"/>
              </a:buClr>
              <a:buSzPts val="2300"/>
              <a:buFont typeface="Wingdings" panose="05000000000000000000" pitchFamily="2" charset="2"/>
              <a:buChar char="§"/>
            </a:pPr>
            <a:r>
              <a:rPr lang="en-GB" sz="2300" dirty="0">
                <a:solidFill>
                  <a:schemeClr val="lt1"/>
                </a:solidFill>
                <a:latin typeface="Calibri"/>
                <a:ea typeface="Calibri"/>
                <a:cs typeface="Calibri"/>
                <a:sym typeface="Calibri"/>
              </a:rPr>
              <a:t>Συζητήστε τα λάθη μέσα στις ομάδες σας.</a:t>
            </a:r>
            <a:endParaRPr sz="2300" dirty="0">
              <a:solidFill>
                <a:schemeClr val="lt1"/>
              </a:solidFill>
            </a:endParaRPr>
          </a:p>
          <a:p>
            <a:pPr marL="285750" lvl="0" indent="-285750" algn="just" rtl="0">
              <a:lnSpc>
                <a:spcPct val="90000"/>
              </a:lnSpc>
              <a:spcBef>
                <a:spcPts val="800"/>
              </a:spcBef>
              <a:spcAft>
                <a:spcPts val="0"/>
              </a:spcAft>
              <a:buClr>
                <a:srgbClr val="000000"/>
              </a:buClr>
              <a:buSzPts val="1800"/>
              <a:buFont typeface="Wingdings" panose="05000000000000000000" pitchFamily="2" charset="2"/>
              <a:buChar char="§"/>
            </a:pPr>
            <a:endParaRPr dirty="0">
              <a:solidFill>
                <a:schemeClr val="lt1"/>
              </a:solidFill>
            </a:endParaRPr>
          </a:p>
        </p:txBody>
      </p:sp>
      <p:sp>
        <p:nvSpPr>
          <p:cNvPr id="146" name="Google Shape;146;g242c28666a6_0_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Δραστηριότητα 1: WE Charity - σκάνδαλο</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3" name="Google Shape;153;p31"/>
          <p:cNvPicPr preferRelativeResize="0"/>
          <p:nvPr/>
        </p:nvPicPr>
        <p:blipFill rotWithShape="1">
          <a:blip r:embed="rId3">
            <a:alphaModFix amt="4000"/>
          </a:blip>
          <a:srcRect l="4228" r="4235" b="23088"/>
          <a:stretch/>
        </p:blipFill>
        <p:spPr>
          <a:xfrm>
            <a:off x="0" y="1058300"/>
            <a:ext cx="12191999" cy="5778550"/>
          </a:xfrm>
          <a:prstGeom prst="rect">
            <a:avLst/>
          </a:prstGeom>
          <a:noFill/>
          <a:ln>
            <a:noFill/>
          </a:ln>
        </p:spPr>
      </p:pic>
      <p:sp>
        <p:nvSpPr>
          <p:cNvPr id="151" name="Google Shape;151;p31"/>
          <p:cNvSpPr txBox="1">
            <a:spLocks noGrp="1"/>
          </p:cNvSpPr>
          <p:nvPr>
            <p:ph type="body" idx="1"/>
          </p:nvPr>
        </p:nvSpPr>
        <p:spPr>
          <a:xfrm>
            <a:off x="399370" y="1406162"/>
            <a:ext cx="11393260" cy="4623163"/>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WE Charity δεν ήταν η </a:t>
            </a:r>
            <a:r>
              <a:rPr lang="el-GR" dirty="0"/>
              <a:t>«</a:t>
            </a:r>
            <a:r>
              <a:rPr lang="en-GB" dirty="0" err="1"/>
              <a:t>μόνη</a:t>
            </a:r>
            <a:r>
              <a:rPr lang="en-GB" dirty="0"/>
              <a:t> </a:t>
            </a:r>
            <a:r>
              <a:rPr lang="en-GB" dirty="0" err="1"/>
              <a:t>δυν</a:t>
            </a:r>
            <a:r>
              <a:rPr lang="en-GB" dirty="0"/>
              <a:t>ατή επιλογή</a:t>
            </a:r>
            <a:r>
              <a:rPr lang="el-GR" dirty="0"/>
              <a:t>»</a:t>
            </a:r>
            <a:r>
              <a:rPr lang="en-GB" dirty="0"/>
              <a:t> για τη διαχείριση του προγράμματος, όπως δήλωσε η κυβέρνηση.</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l-GR" dirty="0"/>
              <a:t>Η </a:t>
            </a:r>
            <a:r>
              <a:rPr lang="en-GB" dirty="0"/>
              <a:t>WE Charity είχε στενή σχέση με τον πρώην υπουργό Οικονομικών.</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Λόγω της πανδημίας COVID-19, η WE Charity αντιμετώπιζε οικονομικές δυσκολίες, καθώς ένα μεγάλο ποσοστό των εσόδων της βασιζόταν σε παγκόσμια ταξίδια και τουριστικές εμπειρίες. Πριν από την ανάθεση της σύμβασης CSSG, η WE Charity είχε </a:t>
            </a:r>
            <a:r>
              <a:rPr lang="el-GR" dirty="0"/>
              <a:t>προχωρήσει σε </a:t>
            </a:r>
            <a:r>
              <a:rPr lang="en-GB" dirty="0" err="1"/>
              <a:t>σημ</a:t>
            </a:r>
            <a:r>
              <a:rPr lang="en-GB" dirty="0"/>
              <a:t>αντικές απολύσεις.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WE Charity εγγράφηκε αναδρομικά ως ομάδα πίεσης.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Η WE Charity ανέθεσε μέρος της διαχείρισης του προγράμματος, ιδίως στις γαλλόφωνες περιοχές και στο Κεμπέκ, σε τρίτη εταιρεία δημοσίων σχέσεων.</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Μέσω αυτού του προγράμματος, η WE Charity έχει ενδεχομένως παραβιάσει την εργατική νομοθεσία (ο εθνικός κατώτατος μισθός κυμαίνεται μεταξύ 11 και 15 δολαρίων την ώρα ανάλογα με τις επαρχίες</a:t>
            </a:r>
            <a:r>
              <a:rPr lang="el-GR" dirty="0"/>
              <a:t>.</a:t>
            </a:r>
            <a:r>
              <a:rPr lang="en-GB" dirty="0"/>
              <a:t> Η αποζημίωση των φοιτητών από την CSSG είναι 10 δολάρια την ώρα).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Υπήρχε μια πιθανή σύγκρουση συμφερόντων από την WE Charity λόγω του γεγονότος ότι οι φοιτητές που εργάζονταν στο πλαίσιο του προγράμματος, εργάζονταν εθελοντικά στην WE Charity και, ως εκ τούτου, η WE Charity θα μπορούσε να θεωρηθεί τόσο ως δικαιούχος (με την εργασία της να γίνεται από τους φοιτητές) όσο και ως διανομέας των χρημάτων του προγράμματος (διαχειριστής του προγράμματος, όπως του έχει ανατεθεί από την κυβέρνηση).</a:t>
            </a:r>
            <a:endParaRPr dirty="0"/>
          </a:p>
        </p:txBody>
      </p:sp>
      <p:sp>
        <p:nvSpPr>
          <p:cNvPr id="152" name="Google Shape;152;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Charity - </a:t>
            </a:r>
            <a:r>
              <a:rPr lang="en-GB" b="1" dirty="0" err="1"/>
              <a:t>σκάνδ</a:t>
            </a:r>
            <a:r>
              <a:rPr lang="en-GB" b="1" dirty="0"/>
              <a:t>αλο: Σημεία-κλειδιά</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3" name="Google Shape;163;p5"/>
          <p:cNvPicPr preferRelativeResize="0"/>
          <p:nvPr/>
        </p:nvPicPr>
        <p:blipFill rotWithShape="1">
          <a:blip r:embed="rId3">
            <a:alphaModFix amt="4000"/>
          </a:blip>
          <a:srcRect l="4228" r="4236" b="23088"/>
          <a:stretch/>
        </p:blipFill>
        <p:spPr>
          <a:xfrm>
            <a:off x="0" y="1058300"/>
            <a:ext cx="12191999" cy="5778550"/>
          </a:xfrm>
          <a:prstGeom prst="rect">
            <a:avLst/>
          </a:prstGeom>
          <a:noFill/>
          <a:ln>
            <a:noFill/>
          </a:ln>
        </p:spPr>
      </p:pic>
      <p:sp>
        <p:nvSpPr>
          <p:cNvPr id="158" name="Google Shape;158;p5"/>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a:t>
            </a:r>
            <a:r>
              <a:rPr lang="en-US" b="1" dirty="0"/>
              <a:t>Charity - </a:t>
            </a:r>
            <a:r>
              <a:rPr lang="en-GB" b="1" dirty="0" err="1"/>
              <a:t>σκάνδ</a:t>
            </a:r>
            <a:r>
              <a:rPr lang="en-GB" b="1" dirty="0"/>
              <a:t>αλο: Σημεία-κλειδιά</a:t>
            </a:r>
            <a:endParaRPr b="1" dirty="0"/>
          </a:p>
        </p:txBody>
      </p:sp>
      <p:sp>
        <p:nvSpPr>
          <p:cNvPr id="159" name="Google Shape;159;p5"/>
          <p:cNvSpPr txBox="1">
            <a:spLocks noGrp="1"/>
          </p:cNvSpPr>
          <p:nvPr>
            <p:ph type="body" idx="1"/>
          </p:nvPr>
        </p:nvSpPr>
        <p:spPr>
          <a:xfrm>
            <a:off x="3409400" y="1447800"/>
            <a:ext cx="8211000" cy="25527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SzPts val="1800"/>
              <a:buNone/>
            </a:pPr>
            <a:endParaRPr sz="1400" dirty="0">
              <a:latin typeface="Calibri"/>
              <a:ea typeface="Calibri"/>
              <a:cs typeface="Calibri"/>
              <a:sym typeface="Calibri"/>
            </a:endParaRPr>
          </a:p>
          <a:p>
            <a:pPr marL="85725" marR="200549" lvl="0" indent="0" algn="just" rtl="0">
              <a:lnSpc>
                <a:spcPct val="90000"/>
              </a:lnSpc>
              <a:spcBef>
                <a:spcPts val="0"/>
              </a:spcBef>
              <a:spcAft>
                <a:spcPts val="0"/>
              </a:spcAft>
              <a:buSzPts val="1800"/>
              <a:buNone/>
            </a:pPr>
            <a:r>
              <a:rPr lang="en-GB" dirty="0">
                <a:latin typeface="Calibri"/>
                <a:ea typeface="Calibri"/>
                <a:cs typeface="Calibri"/>
                <a:sym typeface="Calibri"/>
              </a:rPr>
              <a:t>Σύμφωνα με τις ανακοινώσεις της κυβέρνησης, η WE Charity είχε αναγνωριστεί, μεταξύ όλων των οργανισμών τρίτων στον Καναδά, ως η </a:t>
            </a:r>
            <a:r>
              <a:rPr lang="el-GR" dirty="0"/>
              <a:t>«</a:t>
            </a:r>
            <a:r>
              <a:rPr lang="en-GB" dirty="0" err="1">
                <a:latin typeface="Calibri"/>
                <a:ea typeface="Calibri"/>
                <a:cs typeface="Calibri"/>
                <a:sym typeface="Calibri"/>
              </a:rPr>
              <a:t>μόνη</a:t>
            </a:r>
            <a:r>
              <a:rPr lang="en-GB" dirty="0">
                <a:latin typeface="Calibri"/>
                <a:ea typeface="Calibri"/>
                <a:cs typeface="Calibri"/>
                <a:sym typeface="Calibri"/>
              </a:rPr>
              <a:t> </a:t>
            </a:r>
            <a:r>
              <a:rPr lang="en-GB" dirty="0" err="1">
                <a:latin typeface="Calibri"/>
                <a:ea typeface="Calibri"/>
                <a:cs typeface="Calibri"/>
                <a:sym typeface="Calibri"/>
              </a:rPr>
              <a:t>δυν</a:t>
            </a:r>
            <a:r>
              <a:rPr lang="en-GB" dirty="0">
                <a:latin typeface="Calibri"/>
                <a:ea typeface="Calibri"/>
                <a:cs typeface="Calibri"/>
                <a:sym typeface="Calibri"/>
              </a:rPr>
              <a:t>ατή επιλογή</a:t>
            </a:r>
            <a:r>
              <a:rPr lang="el-GR" dirty="0">
                <a:latin typeface="Calibri"/>
                <a:ea typeface="Calibri"/>
                <a:cs typeface="Calibri"/>
                <a:sym typeface="Calibri"/>
              </a:rPr>
              <a:t>»</a:t>
            </a:r>
            <a:r>
              <a:rPr lang="en-GB" dirty="0">
                <a:latin typeface="Calibri"/>
                <a:ea typeface="Calibri"/>
                <a:cs typeface="Calibri"/>
                <a:sym typeface="Calibri"/>
              </a:rPr>
              <a:t> ικανή να αναλάβει το πρόγραμμα. Η δήλωση αυτή αμφισβητήθηκε από άλλες οργανώσεις, όπως η Public Service Alliance of Canada και η YMCA Canada, οι οποίες, αν και είχαν καταγραφεί ως δυνητικά επιλέξιμοι οργανισμοί με τους οποίους έπρεπε να γίνει επαφή, δεν είχαν λάβει ποτέ καμία πληροφορία για το πρόγραμμα. </a:t>
            </a:r>
            <a:endParaRPr dirty="0"/>
          </a:p>
          <a:p>
            <a:pPr marL="85725" marR="200549" lvl="0" indent="0" algn="just" rtl="0">
              <a:lnSpc>
                <a:spcPct val="90000"/>
              </a:lnSpc>
              <a:spcBef>
                <a:spcPts val="0"/>
              </a:spcBef>
              <a:spcAft>
                <a:spcPts val="0"/>
              </a:spcAft>
              <a:buSzPts val="1800"/>
              <a:buNone/>
            </a:pPr>
            <a:r>
              <a:rPr lang="en-GB" dirty="0">
                <a:latin typeface="Calibri"/>
                <a:ea typeface="Calibri"/>
                <a:cs typeface="Calibri"/>
                <a:sym typeface="Calibri"/>
              </a:rPr>
              <a:t>Οι έρευνες αποκάλυψαν ότι υπήρξε σημαντικός βαθμός προνομιακής μεταχείρισης της WE Charity από τη δημόσια διοίκηση, λόγω του γεγονότος ότι η WE Charity είχε τη δυνατότητα να αναθεωρεί επανειλημμένα τις προτάσεις της για το πρόγραμμα.</a:t>
            </a:r>
            <a:endParaRPr dirty="0">
              <a:latin typeface="Calibri"/>
              <a:ea typeface="Calibri"/>
              <a:cs typeface="Calibri"/>
              <a:sym typeface="Calibri"/>
            </a:endParaRPr>
          </a:p>
        </p:txBody>
      </p:sp>
      <p:sp>
        <p:nvSpPr>
          <p:cNvPr id="160" name="Google Shape;160;p5"/>
          <p:cNvSpPr/>
          <p:nvPr/>
        </p:nvSpPr>
        <p:spPr>
          <a:xfrm>
            <a:off x="504825" y="2367303"/>
            <a:ext cx="2571900" cy="7137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0" i="0" u="none" strike="noStrike" cap="none" dirty="0">
                <a:solidFill>
                  <a:schemeClr val="dk1"/>
                </a:solidFill>
                <a:latin typeface="Calibri"/>
                <a:ea typeface="Calibri"/>
                <a:cs typeface="Calibri"/>
                <a:sym typeface="Calibri"/>
              </a:rPr>
              <a:t>Επιλογή του WE Charity για τη διαχείριση του προγράμματος</a:t>
            </a:r>
            <a:endParaRPr sz="1600" b="0" i="0" u="none" strike="noStrike" cap="none" dirty="0">
              <a:solidFill>
                <a:schemeClr val="dk1"/>
              </a:solidFill>
              <a:latin typeface="Calibri"/>
              <a:ea typeface="Calibri"/>
              <a:cs typeface="Calibri"/>
              <a:sym typeface="Calibri"/>
            </a:endParaRPr>
          </a:p>
        </p:txBody>
      </p:sp>
      <p:sp>
        <p:nvSpPr>
          <p:cNvPr id="161" name="Google Shape;161;p5"/>
          <p:cNvSpPr/>
          <p:nvPr/>
        </p:nvSpPr>
        <p:spPr>
          <a:xfrm>
            <a:off x="504825" y="4829647"/>
            <a:ext cx="2571900" cy="7137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0" i="0" u="none" strike="noStrike" cap="none" dirty="0">
                <a:solidFill>
                  <a:schemeClr val="dk1"/>
                </a:solidFill>
                <a:latin typeface="Calibri"/>
                <a:ea typeface="Calibri"/>
                <a:cs typeface="Calibri"/>
                <a:sym typeface="Calibri"/>
              </a:rPr>
              <a:t>Δικαιούχος ευνοιοκρατίας</a:t>
            </a:r>
            <a:endParaRPr sz="1600" b="0" i="0" u="none" strike="noStrike" cap="none" dirty="0">
              <a:solidFill>
                <a:schemeClr val="dk1"/>
              </a:solidFill>
              <a:latin typeface="Calibri"/>
              <a:ea typeface="Calibri"/>
              <a:cs typeface="Calibri"/>
              <a:sym typeface="Calibri"/>
            </a:endParaRPr>
          </a:p>
        </p:txBody>
      </p:sp>
      <p:sp>
        <p:nvSpPr>
          <p:cNvPr id="162" name="Google Shape;162;p5"/>
          <p:cNvSpPr txBox="1"/>
          <p:nvPr/>
        </p:nvSpPr>
        <p:spPr>
          <a:xfrm>
            <a:off x="3409400" y="4162599"/>
            <a:ext cx="8211000" cy="224813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dirty="0">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Κα</a:t>
            </a:r>
            <a:r>
              <a:rPr lang="en-GB" sz="1800" b="0" i="0" u="none" strike="noStrike" cap="none" dirty="0" err="1">
                <a:solidFill>
                  <a:srgbClr val="000000"/>
                </a:solidFill>
                <a:latin typeface="Calibri"/>
                <a:ea typeface="Calibri"/>
                <a:cs typeface="Calibri"/>
                <a:sym typeface="Calibri"/>
              </a:rPr>
              <a:t>τά</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διάρκει</a:t>
            </a:r>
            <a:r>
              <a:rPr lang="en-GB" sz="1800" b="0" i="0" u="none" strike="noStrike" cap="none" dirty="0">
                <a:solidFill>
                  <a:srgbClr val="000000"/>
                </a:solidFill>
                <a:latin typeface="Calibri"/>
                <a:ea typeface="Calibri"/>
                <a:cs typeface="Calibri"/>
                <a:sym typeface="Calibri"/>
              </a:rPr>
              <a:t>α των γεγονότων του σκανδάλου, αποκαλύφθηκε ότι όχι μόνο η WE Charity είχε προσλάβει την κόρη ενός πρώην υπουργού Οικονομικών, αλλά ότι υπήρχε στενή σχέση μεταξύ αυτού και μελών του προσωπικού της WE Charity. </a:t>
            </a:r>
            <a:r>
              <a:rPr lang="en-GB" sz="1800" b="0" i="0" u="none" strike="noStrike" cap="none" dirty="0" err="1">
                <a:solidFill>
                  <a:srgbClr val="000000"/>
                </a:solidFill>
                <a:latin typeface="Calibri"/>
                <a:ea typeface="Calibri"/>
                <a:cs typeface="Calibri"/>
                <a:sym typeface="Calibri"/>
              </a:rPr>
              <a:t>Σημειώθηκε</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ότι</a:t>
            </a:r>
            <a:r>
              <a:rPr lang="en-GB" sz="1800" b="0" i="0" u="none" strike="noStrike" cap="none" dirty="0">
                <a:solidFill>
                  <a:srgbClr val="000000"/>
                </a:solidFill>
                <a:latin typeface="Calibri"/>
                <a:ea typeface="Calibri"/>
                <a:cs typeface="Calibri"/>
                <a:sym typeface="Calibri"/>
              </a:rPr>
              <a:t> η </a:t>
            </a:r>
            <a:r>
              <a:rPr lang="en-GB" sz="1800" b="0" i="0" u="none" strike="noStrike" cap="none" dirty="0" err="1">
                <a:solidFill>
                  <a:srgbClr val="000000"/>
                </a:solidFill>
                <a:latin typeface="Calibri"/>
                <a:ea typeface="Calibri"/>
                <a:cs typeface="Calibri"/>
                <a:sym typeface="Calibri"/>
              </a:rPr>
              <a:t>δημόσι</a:t>
            </a:r>
            <a:r>
              <a:rPr lang="en-GB" sz="1800" b="0" i="0" u="none" strike="noStrike" cap="none" dirty="0">
                <a:solidFill>
                  <a:srgbClr val="000000"/>
                </a:solidFill>
                <a:latin typeface="Calibri"/>
                <a:ea typeface="Calibri"/>
                <a:cs typeface="Calibri"/>
                <a:sym typeface="Calibri"/>
              </a:rPr>
              <a:t>α υπηρεσία δέχθηκε πιέσεις από πολιτικές δυνάμεις για την επιλογή της WE Charity και ότι το γραφείο του Υπουργείου Οικονομικών έπαιξε καθοριστικό ρόλο στη λήψη αποφάσεων. </a:t>
            </a:r>
            <a:r>
              <a:rPr lang="en-GB" sz="1800" b="0" i="0" u="none" strike="noStrike" cap="none" dirty="0" err="1">
                <a:solidFill>
                  <a:srgbClr val="000000"/>
                </a:solidFill>
                <a:latin typeface="Calibri"/>
                <a:ea typeface="Calibri"/>
                <a:cs typeface="Calibri"/>
                <a:sym typeface="Calibri"/>
              </a:rPr>
              <a:t>Σημ</a:t>
            </a:r>
            <a:r>
              <a:rPr lang="en-GB" sz="1800" b="0" i="0" u="none" strike="noStrike" cap="none" dirty="0">
                <a:solidFill>
                  <a:srgbClr val="000000"/>
                </a:solidFill>
                <a:latin typeface="Calibri"/>
                <a:ea typeface="Calibri"/>
                <a:cs typeface="Calibri"/>
                <a:sym typeface="Calibri"/>
              </a:rPr>
              <a:t>αντικό είναι το γεγονός ότι σημειώθηκε ότι υπήρχε σημαντική κυβερνητική συνεργασία με την WE Charity πριν από τη δημιουργία του προγράμματος.</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5" name="Google Shape;175;g1dd4d10208c_0_0"/>
          <p:cNvPicPr preferRelativeResize="0"/>
          <p:nvPr/>
        </p:nvPicPr>
        <p:blipFill rotWithShape="1">
          <a:blip r:embed="rId3">
            <a:alphaModFix amt="4000"/>
          </a:blip>
          <a:srcRect l="4228" r="4236" b="23088"/>
          <a:stretch/>
        </p:blipFill>
        <p:spPr>
          <a:xfrm>
            <a:off x="0" y="1058300"/>
            <a:ext cx="12191999" cy="5778550"/>
          </a:xfrm>
          <a:prstGeom prst="rect">
            <a:avLst/>
          </a:prstGeom>
          <a:noFill/>
          <a:ln>
            <a:noFill/>
          </a:ln>
        </p:spPr>
      </p:pic>
      <p:sp>
        <p:nvSpPr>
          <p:cNvPr id="168" name="Google Shape;168;g1dd4d10208c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a:t>
            </a:r>
            <a:r>
              <a:rPr lang="en-US" b="1" dirty="0"/>
              <a:t>Charity - </a:t>
            </a:r>
            <a:r>
              <a:rPr lang="en-GB" b="1" dirty="0" err="1"/>
              <a:t>σκάνδ</a:t>
            </a:r>
            <a:r>
              <a:rPr lang="en-GB" b="1" dirty="0"/>
              <a:t>αλο: (συνέχεια)</a:t>
            </a:r>
            <a:endParaRPr b="1" dirty="0"/>
          </a:p>
        </p:txBody>
      </p:sp>
      <p:sp>
        <p:nvSpPr>
          <p:cNvPr id="169" name="Google Shape;169;g1dd4d10208c_0_0"/>
          <p:cNvSpPr txBox="1"/>
          <p:nvPr/>
        </p:nvSpPr>
        <p:spPr>
          <a:xfrm>
            <a:off x="3438788" y="3766839"/>
            <a:ext cx="8627316" cy="1133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dirty="0">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Κα</a:t>
            </a:r>
            <a:r>
              <a:rPr lang="en-GB" sz="1800" b="0" i="0" u="none" strike="noStrike" cap="none" dirty="0" err="1">
                <a:solidFill>
                  <a:srgbClr val="000000"/>
                </a:solidFill>
                <a:latin typeface="Calibri"/>
                <a:ea typeface="Calibri"/>
                <a:cs typeface="Calibri"/>
                <a:sym typeface="Calibri"/>
              </a:rPr>
              <a:t>τά</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διάρκει</a:t>
            </a:r>
            <a:r>
              <a:rPr lang="en-GB" sz="1800" b="0" i="0" u="none" strike="noStrike" cap="none" dirty="0">
                <a:solidFill>
                  <a:srgbClr val="000000"/>
                </a:solidFill>
                <a:latin typeface="Calibri"/>
                <a:ea typeface="Calibri"/>
                <a:cs typeface="Calibri"/>
                <a:sym typeface="Calibri"/>
              </a:rPr>
              <a:t>α των εκδηλώσεων, η WE Charity δεν ήταν εγγεγραμμένη ομάδα πίεσης. </a:t>
            </a:r>
            <a:r>
              <a:rPr lang="en-GB" sz="1800" b="0" i="0" u="none" strike="noStrike" cap="none" dirty="0" err="1">
                <a:solidFill>
                  <a:srgbClr val="000000"/>
                </a:solidFill>
                <a:latin typeface="Calibri"/>
                <a:ea typeface="Calibri"/>
                <a:cs typeface="Calibri"/>
                <a:sym typeface="Calibri"/>
              </a:rPr>
              <a:t>Ωστόσο</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εγγράφηκε</a:t>
            </a:r>
            <a:r>
              <a:rPr lang="en-GB" sz="1800" b="0" i="0" u="none" strike="noStrike" cap="none" dirty="0">
                <a:solidFill>
                  <a:srgbClr val="000000"/>
                </a:solidFill>
                <a:latin typeface="Calibri"/>
                <a:ea typeface="Calibri"/>
                <a:cs typeface="Calibri"/>
                <a:sym typeface="Calibri"/>
              </a:rPr>
              <a:t> ανα</a:t>
            </a:r>
            <a:r>
              <a:rPr lang="en-GB" sz="1800" b="0" i="0" u="none" strike="noStrike" cap="none" dirty="0" err="1">
                <a:solidFill>
                  <a:srgbClr val="000000"/>
                </a:solidFill>
                <a:latin typeface="Calibri"/>
                <a:ea typeface="Calibri"/>
                <a:cs typeface="Calibri"/>
                <a:sym typeface="Calibri"/>
              </a:rPr>
              <a:t>δρομικά</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ως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ομάδ</a:t>
            </a:r>
            <a:r>
              <a:rPr lang="en-GB" sz="1800" b="0" i="0" u="none" strike="noStrike" cap="none" dirty="0">
                <a:solidFill>
                  <a:srgbClr val="000000"/>
                </a:solidFill>
                <a:latin typeface="Calibri"/>
                <a:ea typeface="Calibri"/>
                <a:cs typeface="Calibri"/>
                <a:sym typeface="Calibri"/>
              </a:rPr>
              <a:t>α πίεσης. Η WE Charity </a:t>
            </a:r>
            <a:r>
              <a:rPr lang="en-GB" sz="1800" b="0" i="0" u="none" strike="noStrike" cap="none" dirty="0" err="1">
                <a:solidFill>
                  <a:srgbClr val="000000"/>
                </a:solidFill>
                <a:latin typeface="Calibri"/>
                <a:ea typeface="Calibri"/>
                <a:cs typeface="Calibri"/>
                <a:sym typeface="Calibri"/>
              </a:rPr>
              <a:t>δέχθηκε</a:t>
            </a:r>
            <a:r>
              <a:rPr lang="en-GB" sz="1800" b="0" i="0" u="none" strike="noStrike" cap="none" dirty="0">
                <a:solidFill>
                  <a:srgbClr val="000000"/>
                </a:solidFill>
                <a:latin typeface="Calibri"/>
                <a:ea typeface="Calibri"/>
                <a:cs typeface="Calibri"/>
                <a:sym typeface="Calibri"/>
              </a:rPr>
              <a:t> κα</a:t>
            </a:r>
            <a:r>
              <a:rPr lang="en-GB" sz="1800" b="0" i="0" u="none" strike="noStrike" cap="none" dirty="0" err="1">
                <a:solidFill>
                  <a:srgbClr val="000000"/>
                </a:solidFill>
                <a:latin typeface="Calibri"/>
                <a:ea typeface="Calibri"/>
                <a:cs typeface="Calibri"/>
                <a:sym typeface="Calibri"/>
              </a:rPr>
              <a:t>τηγορίες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γι</a:t>
            </a:r>
            <a:r>
              <a:rPr lang="en-GB" sz="1800" b="0" i="0" u="none" strike="noStrike" cap="none" dirty="0">
                <a:solidFill>
                  <a:srgbClr val="000000"/>
                </a:solidFill>
                <a:latin typeface="Calibri"/>
                <a:ea typeface="Calibri"/>
                <a:cs typeface="Calibri"/>
                <a:sym typeface="Calibri"/>
              </a:rPr>
              <a:t>α παράνομες δραστηριότητες άσκησης πίεσης.</a:t>
            </a:r>
            <a:endParaRPr sz="1800" b="0" i="0" u="none" strike="noStrike" cap="none" dirty="0">
              <a:solidFill>
                <a:srgbClr val="000000"/>
              </a:solidFill>
              <a:latin typeface="Calibri"/>
              <a:ea typeface="Calibri"/>
              <a:cs typeface="Calibri"/>
              <a:sym typeface="Calibri"/>
            </a:endParaRPr>
          </a:p>
        </p:txBody>
      </p:sp>
      <p:sp>
        <p:nvSpPr>
          <p:cNvPr id="170" name="Google Shape;170;g1dd4d10208c_0_0"/>
          <p:cNvSpPr/>
          <p:nvPr/>
        </p:nvSpPr>
        <p:spPr>
          <a:xfrm>
            <a:off x="538250" y="3886503"/>
            <a:ext cx="2571900" cy="7137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Πα</a:t>
            </a:r>
            <a:r>
              <a:rPr lang="en-GB" sz="1800" b="0" i="0" u="none" strike="noStrike" cap="none" dirty="0" err="1">
                <a:solidFill>
                  <a:schemeClr val="dk1"/>
                </a:solidFill>
                <a:latin typeface="Calibri"/>
                <a:ea typeface="Calibri"/>
                <a:cs typeface="Calibri"/>
                <a:sym typeface="Calibri"/>
              </a:rPr>
              <a:t>ράνομ</a:t>
            </a:r>
            <a:r>
              <a:rPr lang="el-GR" sz="1800" b="0" i="0" u="none" strike="noStrike" cap="none" dirty="0">
                <a:solidFill>
                  <a:schemeClr val="dk1"/>
                </a:solidFill>
                <a:latin typeface="Calibri"/>
                <a:ea typeface="Calibri"/>
                <a:cs typeface="Calibri"/>
                <a:sym typeface="Calibri"/>
              </a:rPr>
              <a:t>η ομάδα πίεσης</a:t>
            </a:r>
            <a:endParaRPr sz="1800" b="0" i="0" u="none" strike="noStrike" cap="none" dirty="0">
              <a:solidFill>
                <a:srgbClr val="000000"/>
              </a:solidFill>
              <a:latin typeface="Arial"/>
              <a:ea typeface="Arial"/>
              <a:cs typeface="Arial"/>
              <a:sym typeface="Arial"/>
            </a:endParaRPr>
          </a:p>
        </p:txBody>
      </p:sp>
      <p:sp>
        <p:nvSpPr>
          <p:cNvPr id="171" name="Google Shape;171;g1dd4d10208c_0_0"/>
          <p:cNvSpPr/>
          <p:nvPr/>
        </p:nvSpPr>
        <p:spPr>
          <a:xfrm>
            <a:off x="538250" y="5300576"/>
            <a:ext cx="2571900" cy="873600"/>
          </a:xfrm>
          <a:prstGeom prst="homePlate">
            <a:avLst>
              <a:gd name="adj" fmla="val 50000"/>
            </a:avLst>
          </a:prstGeom>
          <a:gradFill>
            <a:gsLst>
              <a:gs pos="0">
                <a:srgbClr val="A3CAEA"/>
              </a:gs>
              <a:gs pos="35000">
                <a:srgbClr val="BDD9F1"/>
              </a:gs>
              <a:gs pos="100000">
                <a:srgbClr val="E5F0FA"/>
              </a:gs>
            </a:gsLst>
            <a:lin ang="16200000" scaled="0"/>
          </a:gradFill>
          <a:ln w="9525" cap="flat" cmpd="sng">
            <a:solidFill>
              <a:srgbClr val="137297"/>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Αδυναμία λειτουργίας σε γαλλόφωνες περιοχές του Καναδά</a:t>
            </a:r>
            <a:endParaRPr sz="1800" b="0" i="0" u="none" strike="noStrike" cap="none" dirty="0">
              <a:solidFill>
                <a:srgbClr val="000000"/>
              </a:solidFill>
              <a:latin typeface="Arial"/>
              <a:ea typeface="Arial"/>
              <a:cs typeface="Arial"/>
              <a:sym typeface="Arial"/>
            </a:endParaRPr>
          </a:p>
        </p:txBody>
      </p:sp>
      <p:sp>
        <p:nvSpPr>
          <p:cNvPr id="172" name="Google Shape;172;g1dd4d10208c_0_0"/>
          <p:cNvSpPr txBox="1"/>
          <p:nvPr/>
        </p:nvSpPr>
        <p:spPr>
          <a:xfrm>
            <a:off x="3442750" y="4915075"/>
            <a:ext cx="8623354" cy="1561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dirty="0">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Η WE Charity α</a:t>
            </a:r>
            <a:r>
              <a:rPr lang="en-GB" sz="1800" b="0" i="0" u="none" strike="noStrike" cap="none" dirty="0" err="1">
                <a:solidFill>
                  <a:srgbClr val="000000"/>
                </a:solidFill>
                <a:latin typeface="Calibri"/>
                <a:ea typeface="Calibri"/>
                <a:cs typeface="Calibri"/>
                <a:sym typeface="Calibri"/>
              </a:rPr>
              <a:t>νέθεσε</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μέρος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δι</a:t>
            </a:r>
            <a:r>
              <a:rPr lang="en-GB" sz="1800" b="0" i="0" u="none" strike="noStrike" cap="none" dirty="0">
                <a:solidFill>
                  <a:srgbClr val="000000"/>
                </a:solidFill>
                <a:latin typeface="Calibri"/>
                <a:ea typeface="Calibri"/>
                <a:cs typeface="Calibri"/>
                <a:sym typeface="Calibri"/>
              </a:rPr>
              <a:t>αχείρισης του προγράμματος, ιδίως στις γαλλόφωνες περιοχές και στο Κεμπέκ, σε τρίτη εταιρεία δημοσίων σχέσεων. </a:t>
            </a:r>
            <a:r>
              <a:rPr lang="en-GB" sz="1800" b="0" i="0" u="none" strike="noStrike" cap="none" dirty="0" err="1">
                <a:solidFill>
                  <a:srgbClr val="000000"/>
                </a:solidFill>
                <a:latin typeface="Calibri"/>
                <a:ea typeface="Calibri"/>
                <a:cs typeface="Calibri"/>
                <a:sym typeface="Calibri"/>
              </a:rPr>
              <a:t>Αυτό</a:t>
            </a:r>
            <a:r>
              <a:rPr lang="en-GB" sz="1800" b="0" i="0" u="none" strike="noStrike" cap="none" dirty="0">
                <a:solidFill>
                  <a:srgbClr val="000000"/>
                </a:solidFill>
                <a:latin typeface="Calibri"/>
                <a:ea typeface="Calibri"/>
                <a:cs typeface="Calibri"/>
                <a:sym typeface="Calibri"/>
              </a:rPr>
              <a:t> α</a:t>
            </a:r>
            <a:r>
              <a:rPr lang="en-GB" sz="1800" b="0" i="0" u="none" strike="noStrike" cap="none" dirty="0" err="1">
                <a:solidFill>
                  <a:srgbClr val="000000"/>
                </a:solidFill>
                <a:latin typeface="Calibri"/>
                <a:ea typeface="Calibri"/>
                <a:cs typeface="Calibri"/>
                <a:sym typeface="Calibri"/>
              </a:rPr>
              <a:t>μφισ</a:t>
            </a:r>
            <a:r>
              <a:rPr lang="en-GB" sz="1800" b="0" i="0" u="none" strike="noStrike" cap="none" dirty="0">
                <a:solidFill>
                  <a:srgbClr val="000000"/>
                </a:solidFill>
                <a:latin typeface="Calibri"/>
                <a:ea typeface="Calibri"/>
                <a:cs typeface="Calibri"/>
                <a:sym typeface="Calibri"/>
              </a:rPr>
              <a:t>βήτησε τον ισχυρισμό ότι η WE Charity ήταν ο μόνος ικανός οργανισμός για τη διαχείριση του προγράμματος, δεδομένου ότι δεν θα ήταν σε θέση να λειτουργήσει σε πανεθνική βάση χωρίς τη σύναψη σύμβασης με τρίτο μέρος.</a:t>
            </a:r>
            <a:endParaRPr sz="1800" b="0" i="0" u="none" strike="noStrike" cap="none" dirty="0">
              <a:solidFill>
                <a:srgbClr val="000000"/>
              </a:solidFill>
              <a:latin typeface="Arial"/>
              <a:ea typeface="Arial"/>
              <a:cs typeface="Arial"/>
              <a:sym typeface="Arial"/>
            </a:endParaRPr>
          </a:p>
        </p:txBody>
      </p:sp>
      <p:sp>
        <p:nvSpPr>
          <p:cNvPr id="173" name="Google Shape;173;g1dd4d10208c_0_0"/>
          <p:cNvSpPr/>
          <p:nvPr/>
        </p:nvSpPr>
        <p:spPr>
          <a:xfrm>
            <a:off x="538250" y="2034022"/>
            <a:ext cx="2571900" cy="713700"/>
          </a:xfrm>
          <a:prstGeom prst="homePlate">
            <a:avLst>
              <a:gd name="adj" fmla="val 50000"/>
            </a:avLst>
          </a:prstGeom>
          <a:gradFill>
            <a:gsLst>
              <a:gs pos="0">
                <a:srgbClr val="A3CAEA"/>
              </a:gs>
              <a:gs pos="35000">
                <a:srgbClr val="BDD9F1"/>
              </a:gs>
              <a:gs pos="100000">
                <a:srgbClr val="E5F0FA"/>
              </a:gs>
            </a:gsLst>
            <a:lin ang="16200038" scaled="0"/>
          </a:gradFill>
          <a:ln w="9525" cap="flat" cmpd="sng">
            <a:solidFill>
              <a:srgbClr val="137297"/>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Οικονομική δυσπραγία</a:t>
            </a:r>
            <a:endParaRPr sz="1800" b="0" i="0" u="none" strike="noStrike" cap="none">
              <a:solidFill>
                <a:srgbClr val="000000"/>
              </a:solidFill>
              <a:latin typeface="Arial"/>
              <a:ea typeface="Arial"/>
              <a:cs typeface="Arial"/>
              <a:sym typeface="Arial"/>
            </a:endParaRPr>
          </a:p>
        </p:txBody>
      </p:sp>
      <p:sp>
        <p:nvSpPr>
          <p:cNvPr id="174" name="Google Shape;174;g1dd4d10208c_0_0"/>
          <p:cNvSpPr txBox="1"/>
          <p:nvPr/>
        </p:nvSpPr>
        <p:spPr>
          <a:xfrm>
            <a:off x="3438788" y="1099281"/>
            <a:ext cx="8627316" cy="265272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dirty="0">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dirty="0" err="1">
                <a:solidFill>
                  <a:srgbClr val="000000"/>
                </a:solidFill>
                <a:latin typeface="Calibri"/>
                <a:ea typeface="Calibri"/>
                <a:cs typeface="Calibri"/>
                <a:sym typeface="Calibri"/>
              </a:rPr>
              <a:t>Λόγω</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της</a:t>
            </a:r>
            <a:r>
              <a:rPr lang="en-GB" sz="1800" b="0" i="0" u="none" strike="noStrike" cap="none" dirty="0">
                <a:solidFill>
                  <a:srgbClr val="000000"/>
                </a:solidFill>
                <a:latin typeface="Calibri"/>
                <a:ea typeface="Calibri"/>
                <a:cs typeface="Calibri"/>
                <a:sym typeface="Calibri"/>
              </a:rPr>
              <a:t> πα</a:t>
            </a:r>
            <a:r>
              <a:rPr lang="en-GB" sz="1800" b="0" i="0" u="none" strike="noStrike" cap="none" dirty="0" err="1">
                <a:solidFill>
                  <a:srgbClr val="000000"/>
                </a:solidFill>
                <a:latin typeface="Calibri"/>
                <a:ea typeface="Calibri"/>
                <a:cs typeface="Calibri"/>
                <a:sym typeface="Calibri"/>
              </a:rPr>
              <a:t>νδημί</a:t>
            </a:r>
            <a:r>
              <a:rPr lang="en-GB" sz="1800" b="0" i="0" u="none" strike="noStrike" cap="none" dirty="0">
                <a:solidFill>
                  <a:srgbClr val="000000"/>
                </a:solidFill>
                <a:latin typeface="Calibri"/>
                <a:ea typeface="Calibri"/>
                <a:cs typeface="Calibri"/>
                <a:sym typeface="Calibri"/>
              </a:rPr>
              <a:t>ας COVID-19, η WE Charity αντιμετώπιζε οικονομικές δυσκολίες, καθώς ένα μεγάλο ποσοστό των εσόδων της βασιζόταν σε παγκόσμια ταξίδια και τουριστικές εμπειρίες. </a:t>
            </a:r>
            <a:r>
              <a:rPr lang="en-GB" sz="1800" b="0" i="0" u="none" strike="noStrike" cap="none" dirty="0" err="1">
                <a:solidFill>
                  <a:srgbClr val="000000"/>
                </a:solidFill>
                <a:latin typeface="Calibri"/>
                <a:ea typeface="Calibri"/>
                <a:cs typeface="Calibri"/>
                <a:sym typeface="Calibri"/>
              </a:rPr>
              <a:t>Πριν</a:t>
            </a:r>
            <a:r>
              <a:rPr lang="en-GB" sz="1800" b="0" i="0" u="none" strike="noStrike" cap="none" dirty="0">
                <a:solidFill>
                  <a:srgbClr val="000000"/>
                </a:solidFill>
                <a:latin typeface="Calibri"/>
                <a:ea typeface="Calibri"/>
                <a:cs typeface="Calibri"/>
                <a:sym typeface="Calibri"/>
              </a:rPr>
              <a:t> από </a:t>
            </a:r>
            <a:r>
              <a:rPr lang="en-GB" sz="1800" b="0" i="0" u="none" strike="noStrike" cap="none" dirty="0" err="1">
                <a:solidFill>
                  <a:srgbClr val="000000"/>
                </a:solidFill>
                <a:latin typeface="Calibri"/>
                <a:ea typeface="Calibri"/>
                <a:cs typeface="Calibri"/>
                <a:sym typeface="Calibri"/>
              </a:rPr>
              <a:t>την</a:t>
            </a:r>
            <a:r>
              <a:rPr lang="en-GB" sz="1800" b="0" i="0" u="none" strike="noStrike" cap="none" dirty="0">
                <a:solidFill>
                  <a:srgbClr val="000000"/>
                </a:solidFill>
                <a:latin typeface="Calibri"/>
                <a:ea typeface="Calibri"/>
                <a:cs typeface="Calibri"/>
                <a:sym typeface="Calibri"/>
              </a:rPr>
              <a:t> α</a:t>
            </a:r>
            <a:r>
              <a:rPr lang="en-GB" sz="1800" b="0" i="0" u="none" strike="noStrike" cap="none" dirty="0" err="1">
                <a:solidFill>
                  <a:srgbClr val="000000"/>
                </a:solidFill>
                <a:latin typeface="Calibri"/>
                <a:ea typeface="Calibri"/>
                <a:cs typeface="Calibri"/>
                <a:sym typeface="Calibri"/>
              </a:rPr>
              <a:t>νάθεση</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σύμ</a:t>
            </a:r>
            <a:r>
              <a:rPr lang="en-GB" sz="1800" b="0" i="0" u="none" strike="noStrike" cap="none" dirty="0">
                <a:solidFill>
                  <a:srgbClr val="000000"/>
                </a:solidFill>
                <a:latin typeface="Calibri"/>
                <a:ea typeface="Calibri"/>
                <a:cs typeface="Calibri"/>
                <a:sym typeface="Calibri"/>
              </a:rPr>
              <a:t>βασης CSSG, η WE Charity είχε </a:t>
            </a:r>
            <a:r>
              <a:rPr lang="el-GR" sz="1800" dirty="0">
                <a:latin typeface="Calibri"/>
                <a:ea typeface="Calibri"/>
                <a:cs typeface="Calibri"/>
                <a:sym typeface="Calibri"/>
              </a:rPr>
              <a:t>προχωρήσει σε </a:t>
            </a:r>
            <a:r>
              <a:rPr lang="en-GB" sz="1800" b="0" i="0" u="none" strike="noStrike" cap="none" dirty="0" err="1">
                <a:solidFill>
                  <a:srgbClr val="000000"/>
                </a:solidFill>
                <a:latin typeface="Calibri"/>
                <a:ea typeface="Calibri"/>
                <a:cs typeface="Calibri"/>
                <a:sym typeface="Calibri"/>
              </a:rPr>
              <a:t>σημ</a:t>
            </a:r>
            <a:r>
              <a:rPr lang="en-GB" sz="1800" b="0" i="0" u="none" strike="noStrike" cap="none" dirty="0">
                <a:solidFill>
                  <a:srgbClr val="000000"/>
                </a:solidFill>
                <a:latin typeface="Calibri"/>
                <a:ea typeface="Calibri"/>
                <a:cs typeface="Calibri"/>
                <a:sym typeface="Calibri"/>
              </a:rPr>
              <a:t>αντικές απολύσεις. </a:t>
            </a:r>
            <a:r>
              <a:rPr lang="en-GB" sz="1800" b="0" i="0" u="none" strike="noStrike" cap="none" dirty="0" err="1">
                <a:solidFill>
                  <a:srgbClr val="000000"/>
                </a:solidFill>
                <a:latin typeface="Calibri"/>
                <a:ea typeface="Calibri"/>
                <a:cs typeface="Calibri"/>
                <a:sym typeface="Calibri"/>
              </a:rPr>
              <a:t>Μετά</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την</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έν</a:t>
            </a:r>
            <a:r>
              <a:rPr lang="en-GB" sz="1800" b="0" i="0" u="none" strike="noStrike" cap="none" dirty="0">
                <a:solidFill>
                  <a:srgbClr val="000000"/>
                </a:solidFill>
                <a:latin typeface="Calibri"/>
                <a:ea typeface="Calibri"/>
                <a:cs typeface="Calibri"/>
                <a:sym typeface="Calibri"/>
              </a:rPr>
              <a:t>αρξη του προγράμματος, πολλά από αυτά τα άτομα μπόρεσαν να επαναπροσληφθούν. Η WE Charity </a:t>
            </a:r>
            <a:r>
              <a:rPr lang="en-GB" sz="1800" b="0" i="0" u="none" strike="noStrike" cap="none" dirty="0" err="1">
                <a:solidFill>
                  <a:srgbClr val="000000"/>
                </a:solidFill>
                <a:latin typeface="Calibri"/>
                <a:ea typeface="Calibri"/>
                <a:cs typeface="Calibri"/>
                <a:sym typeface="Calibri"/>
              </a:rPr>
              <a:t>δεν</a:t>
            </a:r>
            <a:r>
              <a:rPr lang="en-GB" sz="1800" b="0" i="0" u="none" strike="noStrike" cap="none" dirty="0">
                <a:solidFill>
                  <a:srgbClr val="000000"/>
                </a:solidFill>
                <a:latin typeface="Calibri"/>
                <a:ea typeface="Calibri"/>
                <a:cs typeface="Calibri"/>
                <a:sym typeface="Calibri"/>
              </a:rPr>
              <a:t> επιβεβα</a:t>
            </a:r>
            <a:r>
              <a:rPr lang="en-GB" sz="1800" b="0" i="0" u="none" strike="noStrike" cap="none" dirty="0" err="1">
                <a:solidFill>
                  <a:srgbClr val="000000"/>
                </a:solidFill>
                <a:latin typeface="Calibri"/>
                <a:ea typeface="Calibri"/>
                <a:cs typeface="Calibri"/>
                <a:sym typeface="Calibri"/>
              </a:rPr>
              <a:t>ίωσε</a:t>
            </a:r>
            <a:r>
              <a:rPr lang="en-GB" sz="1800" b="0" i="0" u="none" strike="noStrike" cap="none" dirty="0">
                <a:solidFill>
                  <a:srgbClr val="000000"/>
                </a:solidFill>
                <a:latin typeface="Calibri"/>
                <a:ea typeface="Calibri"/>
                <a:cs typeface="Calibri"/>
                <a:sym typeface="Calibri"/>
              </a:rPr>
              <a:t> π</a:t>
            </a:r>
            <a:r>
              <a:rPr lang="en-GB" sz="1800" b="0" i="0" u="none" strike="noStrike" cap="none" dirty="0" err="1">
                <a:solidFill>
                  <a:srgbClr val="000000"/>
                </a:solidFill>
                <a:latin typeface="Calibri"/>
                <a:ea typeface="Calibri"/>
                <a:cs typeface="Calibri"/>
                <a:sym typeface="Calibri"/>
              </a:rPr>
              <a:t>οτέ</a:t>
            </a:r>
            <a:r>
              <a:rPr lang="en-GB" sz="1800" b="0" i="0" u="none" strike="noStrike" cap="none" dirty="0">
                <a:solidFill>
                  <a:srgbClr val="000000"/>
                </a:solidFill>
                <a:latin typeface="Calibri"/>
                <a:ea typeface="Calibri"/>
                <a:cs typeface="Calibri"/>
                <a:sym typeface="Calibri"/>
              </a:rPr>
              <a:t> α</a:t>
            </a:r>
            <a:r>
              <a:rPr lang="en-GB" sz="1800" b="0" i="0" u="none" strike="noStrike" cap="none" dirty="0" err="1">
                <a:solidFill>
                  <a:srgbClr val="000000"/>
                </a:solidFill>
                <a:latin typeface="Calibri"/>
                <a:ea typeface="Calibri"/>
                <a:cs typeface="Calibri"/>
                <a:sym typeface="Calibri"/>
              </a:rPr>
              <a:t>νοιχτά</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την</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οικονομική</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της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δυσ</a:t>
            </a:r>
            <a:r>
              <a:rPr lang="en-GB" sz="1800" b="0" i="0" u="none" strike="noStrike" cap="none" dirty="0">
                <a:solidFill>
                  <a:srgbClr val="000000"/>
                </a:solidFill>
                <a:latin typeface="Calibri"/>
                <a:ea typeface="Calibri"/>
                <a:cs typeface="Calibri"/>
                <a:sym typeface="Calibri"/>
              </a:rPr>
              <a:t>πραγία, ούτε πριν ούτε κατά τη διάρκεια του σκανδάλου. </a:t>
            </a:r>
            <a:r>
              <a:rPr lang="en-GB" sz="1800" b="0" i="0" u="none" strike="noStrike" cap="none" dirty="0" err="1">
                <a:solidFill>
                  <a:srgbClr val="000000"/>
                </a:solidFill>
                <a:latin typeface="Calibri"/>
                <a:ea typeface="Calibri"/>
                <a:cs typeface="Calibri"/>
                <a:sym typeface="Calibri"/>
              </a:rPr>
              <a:t>Ωστόσο</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οι</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συνεχιζόμενες</a:t>
            </a:r>
            <a:r>
              <a:rPr lang="en-GB" sz="1800" b="0" i="0" u="none" strike="noStrike" cap="none" dirty="0">
                <a:solidFill>
                  <a:srgbClr val="000000"/>
                </a:solidFill>
                <a:latin typeface="Calibri"/>
                <a:ea typeface="Calibri"/>
                <a:cs typeface="Calibri"/>
                <a:sym typeface="Calibri"/>
              </a:rPr>
              <a:t> απ</a:t>
            </a:r>
            <a:r>
              <a:rPr lang="en-GB" sz="1800" b="0" i="0" u="none" strike="noStrike" cap="none" dirty="0" err="1">
                <a:solidFill>
                  <a:srgbClr val="000000"/>
                </a:solidFill>
                <a:latin typeface="Calibri"/>
                <a:ea typeface="Calibri"/>
                <a:cs typeface="Calibri"/>
                <a:sym typeface="Calibri"/>
              </a:rPr>
              <a:t>ολύσεις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εκ</a:t>
            </a:r>
            <a:r>
              <a:rPr lang="en-GB" sz="1800" b="0" i="0" u="none" strike="noStrike" cap="none" dirty="0">
                <a:solidFill>
                  <a:srgbClr val="000000"/>
                </a:solidFill>
                <a:latin typeface="Calibri"/>
                <a:ea typeface="Calibri"/>
                <a:cs typeface="Calibri"/>
                <a:sym typeface="Calibri"/>
              </a:rPr>
              <a:t>ατοντάδων υπαλλήλων και η επακόλουθη πώληση της καναδικής ακίνητης περιουσίας της οδήγησαν στο κλείσιμο των δραστηριοτήτων της στον Καναδά, ξεκαθαρίζοντας τη δύσκολη κατάσταση στην οποία βρισκόταν.</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4190930a8f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Φιλανθρωπικό σκάνδαλο: (συνέχεια)</a:t>
            </a:r>
            <a:endParaRPr b="1" dirty="0"/>
          </a:p>
        </p:txBody>
      </p:sp>
      <p:sp>
        <p:nvSpPr>
          <p:cNvPr id="181" name="Google Shape;181;g24190930a8f_0_0"/>
          <p:cNvSpPr/>
          <p:nvPr/>
        </p:nvSpPr>
        <p:spPr>
          <a:xfrm>
            <a:off x="504825" y="2129159"/>
            <a:ext cx="2571900" cy="713700"/>
          </a:xfrm>
          <a:prstGeom prst="homePlate">
            <a:avLst>
              <a:gd name="adj" fmla="val 50000"/>
            </a:avLst>
          </a:prstGeom>
          <a:gradFill>
            <a:gsLst>
              <a:gs pos="0">
                <a:srgbClr val="A3CAEA"/>
              </a:gs>
              <a:gs pos="35000">
                <a:srgbClr val="BDD9F1"/>
              </a:gs>
              <a:gs pos="100000">
                <a:srgbClr val="E5F0FA"/>
              </a:gs>
            </a:gsLst>
            <a:lin ang="16200038" scaled="0"/>
          </a:gradFill>
          <a:ln w="9525" cap="flat" cmpd="sng">
            <a:solidFill>
              <a:srgbClr val="137297"/>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Πιθανή παραβίαση της εργατικής νομοθεσίας</a:t>
            </a:r>
            <a:endParaRPr sz="1800" b="0" i="0" u="none" strike="noStrike" cap="none">
              <a:solidFill>
                <a:srgbClr val="000000"/>
              </a:solidFill>
              <a:latin typeface="Arial"/>
              <a:ea typeface="Arial"/>
              <a:cs typeface="Arial"/>
              <a:sym typeface="Arial"/>
            </a:endParaRPr>
          </a:p>
        </p:txBody>
      </p:sp>
      <p:sp>
        <p:nvSpPr>
          <p:cNvPr id="182" name="Google Shape;182;g24190930a8f_0_0"/>
          <p:cNvSpPr txBox="1"/>
          <p:nvPr/>
        </p:nvSpPr>
        <p:spPr>
          <a:xfrm>
            <a:off x="3409400" y="1416049"/>
            <a:ext cx="8211000" cy="2139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Ο εθνικός κατώτατος μισθός κυμαίνεται μεταξύ 11 και 15 δολαρίων την ώρα ανάλογα με τις επαρχίες. Η CSSG θα αποζημίωνε τους φοιτητές με 10 δολάρια ανά ώρα. Παρόλο που το πρόγραμμα όριζε ότι οι εθελοντές δεν πρέπει να θεωρούνται υποκατάστατο των αμειβόμενων υπαλλήλων, διαφορετικοί ρόλοι - γενικά αμειβόμενες θέσεις - καλύπτονταν από τους αμειβόμενους εθελοντές του προγράμματος (χαμηλότερο ποσοστό). Ως εκ τούτου, το πρόγραμμα θεωρήθηκε από ορισμένους ως, ενδεχομένως, ανοικτό στην εκμετάλλευση μιας ευάλωτης δημογραφικής ομάδας και σε παραβιάσεις της επαρχιακής εργατικής νομοθεσίας.</a:t>
            </a:r>
            <a:endParaRPr sz="1800" b="0" i="0" u="none" strike="noStrike" cap="none">
              <a:solidFill>
                <a:srgbClr val="000000"/>
              </a:solidFill>
              <a:latin typeface="Calibri"/>
              <a:ea typeface="Calibri"/>
              <a:cs typeface="Calibri"/>
              <a:sym typeface="Calibri"/>
            </a:endParaRPr>
          </a:p>
        </p:txBody>
      </p:sp>
      <p:sp>
        <p:nvSpPr>
          <p:cNvPr id="183" name="Google Shape;183;g24190930a8f_0_0"/>
          <p:cNvSpPr/>
          <p:nvPr/>
        </p:nvSpPr>
        <p:spPr>
          <a:xfrm>
            <a:off x="504825" y="4726575"/>
            <a:ext cx="2571900" cy="1346233"/>
          </a:xfrm>
          <a:prstGeom prst="homePlate">
            <a:avLst>
              <a:gd name="adj" fmla="val 50000"/>
            </a:avLst>
          </a:prstGeom>
          <a:gradFill>
            <a:gsLst>
              <a:gs pos="0">
                <a:srgbClr val="A3CAEA"/>
              </a:gs>
              <a:gs pos="35000">
                <a:srgbClr val="BDD9F1"/>
              </a:gs>
              <a:gs pos="100000">
                <a:srgbClr val="E5F0FA"/>
              </a:gs>
            </a:gsLst>
            <a:lin ang="16200038" scaled="0"/>
          </a:gradFill>
          <a:ln w="9525" cap="flat" cmpd="sng">
            <a:solidFill>
              <a:srgbClr val="137297"/>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Σύγκρουση συμφερόντων (αμειβόμενοι υπάλληλοι έναντι εθελοντών)</a:t>
            </a:r>
            <a:endParaRPr sz="1800" b="0" i="0" u="none" strike="noStrike" cap="none">
              <a:solidFill>
                <a:srgbClr val="000000"/>
              </a:solidFill>
              <a:latin typeface="Arial"/>
              <a:ea typeface="Arial"/>
              <a:cs typeface="Arial"/>
              <a:sym typeface="Arial"/>
            </a:endParaRPr>
          </a:p>
        </p:txBody>
      </p:sp>
      <p:sp>
        <p:nvSpPr>
          <p:cNvPr id="184" name="Google Shape;184;g24190930a8f_0_0"/>
          <p:cNvSpPr txBox="1"/>
          <p:nvPr/>
        </p:nvSpPr>
        <p:spPr>
          <a:xfrm>
            <a:off x="3409400" y="3972974"/>
            <a:ext cx="8298896" cy="288502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85725" marR="200549" lvl="0" indent="0" algn="l" rtl="0">
              <a:lnSpc>
                <a:spcPct val="90000"/>
              </a:lnSpc>
              <a:spcBef>
                <a:spcPts val="0"/>
              </a:spcBef>
              <a:spcAft>
                <a:spcPts val="0"/>
              </a:spcAft>
              <a:buClr>
                <a:srgbClr val="000000"/>
              </a:buClr>
              <a:buSzPts val="1800"/>
              <a:buFont typeface="Arial"/>
              <a:buNone/>
            </a:pPr>
            <a:endParaRPr sz="1400" b="0" i="0" u="none" strike="noStrike" cap="none" dirty="0">
              <a:solidFill>
                <a:srgbClr val="000000"/>
              </a:solidFill>
              <a:latin typeface="Calibri"/>
              <a:ea typeface="Calibri"/>
              <a:cs typeface="Calibri"/>
              <a:sym typeface="Calibri"/>
            </a:endParaRPr>
          </a:p>
          <a:p>
            <a:pPr marL="85725" marR="200549" lvl="0" indent="0" algn="just" rtl="0">
              <a:lnSpc>
                <a:spcPct val="90000"/>
              </a:lnSpc>
              <a:spcBef>
                <a:spcPts val="0"/>
              </a:spcBef>
              <a:spcAft>
                <a:spcPts val="0"/>
              </a:spcAft>
              <a:buClr>
                <a:srgbClr val="000000"/>
              </a:buClr>
              <a:buSzPts val="1800"/>
              <a:buFont typeface="Arial"/>
              <a:buNone/>
            </a:pPr>
            <a:r>
              <a:rPr lang="en-GB" sz="1800" b="0" i="0" u="none" strike="noStrike" cap="none" dirty="0">
                <a:solidFill>
                  <a:srgbClr val="000000"/>
                </a:solidFill>
                <a:latin typeface="Calibri"/>
                <a:ea typeface="Calibri"/>
                <a:cs typeface="Calibri"/>
                <a:sym typeface="Calibri"/>
              </a:rPr>
              <a:t>Η </a:t>
            </a:r>
            <a:r>
              <a:rPr lang="en-GB" sz="1800" b="0" i="0" u="none" strike="noStrike" cap="none" dirty="0" err="1">
                <a:solidFill>
                  <a:srgbClr val="000000"/>
                </a:solidFill>
                <a:latin typeface="Calibri"/>
                <a:ea typeface="Calibri"/>
                <a:cs typeface="Calibri"/>
                <a:sym typeface="Calibri"/>
              </a:rPr>
              <a:t>οικονομική</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δυσ</a:t>
            </a:r>
            <a:r>
              <a:rPr lang="en-GB" sz="1800" b="0" i="0" u="none" strike="noStrike" cap="none" dirty="0">
                <a:solidFill>
                  <a:srgbClr val="000000"/>
                </a:solidFill>
                <a:latin typeface="Calibri"/>
                <a:ea typeface="Calibri"/>
                <a:cs typeface="Calibri"/>
                <a:sym typeface="Calibri"/>
              </a:rPr>
              <a:t>πραγία της WE Charity οδήγησε σε συνεχείς απολύσεις πριν από την ανάθεση της διαχείρισης του προγράμματος CSSG. </a:t>
            </a:r>
            <a:r>
              <a:rPr lang="en-GB" sz="1800" b="0" i="0" u="none" strike="noStrike" cap="none" dirty="0" err="1">
                <a:solidFill>
                  <a:srgbClr val="000000"/>
                </a:solidFill>
                <a:latin typeface="Calibri"/>
                <a:ea typeface="Calibri"/>
                <a:cs typeface="Calibri"/>
                <a:sym typeface="Calibri"/>
              </a:rPr>
              <a:t>Αυτό</a:t>
            </a:r>
            <a:r>
              <a:rPr lang="en-GB" sz="1800" b="0" i="0" u="none" strike="noStrike" cap="none" dirty="0">
                <a:solidFill>
                  <a:srgbClr val="000000"/>
                </a:solidFill>
                <a:latin typeface="Calibri"/>
                <a:ea typeface="Calibri"/>
                <a:cs typeface="Calibri"/>
                <a:sym typeface="Calibri"/>
              </a:rPr>
              <a:t> επ</a:t>
            </a:r>
            <a:r>
              <a:rPr lang="en-GB" sz="1800" b="0" i="0" u="none" strike="noStrike" cap="none" dirty="0" err="1">
                <a:solidFill>
                  <a:srgbClr val="000000"/>
                </a:solidFill>
                <a:latin typeface="Calibri"/>
                <a:ea typeface="Calibri"/>
                <a:cs typeface="Calibri"/>
                <a:sym typeface="Calibri"/>
              </a:rPr>
              <a:t>έτρεψε</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στην</a:t>
            </a:r>
            <a:r>
              <a:rPr lang="en-GB" sz="1800" b="0" i="0" u="none" strike="noStrike" cap="none" dirty="0">
                <a:solidFill>
                  <a:srgbClr val="000000"/>
                </a:solidFill>
                <a:latin typeface="Calibri"/>
                <a:ea typeface="Calibri"/>
                <a:cs typeface="Calibri"/>
                <a:sym typeface="Calibri"/>
              </a:rPr>
              <a:t> WE Charity να </a:t>
            </a:r>
            <a:r>
              <a:rPr lang="en-GB" sz="1800" b="0" i="0" u="none" strike="noStrike" cap="none" dirty="0" err="1">
                <a:solidFill>
                  <a:srgbClr val="000000"/>
                </a:solidFill>
                <a:latin typeface="Calibri"/>
                <a:ea typeface="Calibri"/>
                <a:cs typeface="Calibri"/>
                <a:sym typeface="Calibri"/>
              </a:rPr>
              <a:t>έχει</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φοιτητές</a:t>
            </a:r>
            <a:r>
              <a:rPr lang="en-GB" sz="1800" b="0" i="0" u="none" strike="noStrike" cap="none" dirty="0">
                <a:solidFill>
                  <a:srgbClr val="000000"/>
                </a:solidFill>
                <a:latin typeface="Calibri"/>
                <a:ea typeface="Calibri"/>
                <a:cs typeface="Calibri"/>
                <a:sym typeface="Calibri"/>
              </a:rPr>
              <a:t> π</a:t>
            </a:r>
            <a:r>
              <a:rPr lang="en-GB" sz="1800" b="0" i="0" u="none" strike="noStrike" cap="none" dirty="0" err="1">
                <a:solidFill>
                  <a:srgbClr val="000000"/>
                </a:solidFill>
                <a:latin typeface="Calibri"/>
                <a:ea typeface="Calibri"/>
                <a:cs typeface="Calibri"/>
                <a:sym typeface="Calibri"/>
              </a:rPr>
              <a:t>ου</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διεξάγουν</a:t>
            </a:r>
            <a:r>
              <a:rPr lang="en-GB" sz="1800" b="0" i="0" u="none" strike="noStrike" cap="none" dirty="0">
                <a:solidFill>
                  <a:srgbClr val="000000"/>
                </a:solidFill>
                <a:latin typeface="Calibri"/>
                <a:ea typeface="Calibri"/>
                <a:cs typeface="Calibri"/>
                <a:sym typeface="Calibri"/>
              </a:rPr>
              <a:t> το έργο </a:t>
            </a:r>
            <a:r>
              <a:rPr lang="en-GB" sz="1800" b="0" i="0" u="none" strike="noStrike" cap="none" dirty="0" err="1">
                <a:solidFill>
                  <a:srgbClr val="000000"/>
                </a:solidFill>
                <a:latin typeface="Calibri"/>
                <a:ea typeface="Calibri"/>
                <a:cs typeface="Calibri"/>
                <a:sym typeface="Calibri"/>
              </a:rPr>
              <a:t>της</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φιλ</a:t>
            </a:r>
            <a:r>
              <a:rPr lang="en-GB" sz="1800" b="0" i="0" u="none" strike="noStrike" cap="none" dirty="0">
                <a:solidFill>
                  <a:srgbClr val="000000"/>
                </a:solidFill>
                <a:latin typeface="Calibri"/>
                <a:ea typeface="Calibri"/>
                <a:cs typeface="Calibri"/>
                <a:sym typeface="Calibri"/>
              </a:rPr>
              <a:t>ανθρωπικής οργάνωσης με μειωμένο μισθό - με τη μορφή εθελοντισμού - το οποίο προηγουμένως διεκπεραιωνόταν από αμειβόμενους υπαλλήλους. </a:t>
            </a:r>
            <a:r>
              <a:rPr lang="en-GB" sz="1800" b="0" i="0" u="none" strike="noStrike" cap="none" dirty="0" err="1">
                <a:solidFill>
                  <a:srgbClr val="000000"/>
                </a:solidFill>
                <a:latin typeface="Calibri"/>
                <a:ea typeface="Calibri"/>
                <a:cs typeface="Calibri"/>
                <a:sym typeface="Calibri"/>
              </a:rPr>
              <a:t>Αυτό</a:t>
            </a:r>
            <a:r>
              <a:rPr lang="en-GB" sz="1800" b="0" i="0" u="none" strike="noStrike" cap="none" dirty="0">
                <a:solidFill>
                  <a:srgbClr val="000000"/>
                </a:solidFill>
                <a:latin typeface="Calibri"/>
                <a:ea typeface="Calibri"/>
                <a:cs typeface="Calibri"/>
                <a:sym typeface="Calibri"/>
              </a:rPr>
              <a:t> </a:t>
            </a:r>
            <a:r>
              <a:rPr lang="en-GB" sz="1800" b="0" i="0" u="none" strike="noStrike" cap="none" dirty="0" err="1">
                <a:solidFill>
                  <a:srgbClr val="000000"/>
                </a:solidFill>
                <a:latin typeface="Calibri"/>
                <a:ea typeface="Calibri"/>
                <a:cs typeface="Calibri"/>
                <a:sym typeface="Calibri"/>
              </a:rPr>
              <a:t>σήμ</a:t>
            </a:r>
            <a:r>
              <a:rPr lang="en-GB" sz="1800" b="0" i="0" u="none" strike="noStrike" cap="none" dirty="0">
                <a:solidFill>
                  <a:srgbClr val="000000"/>
                </a:solidFill>
                <a:latin typeface="Calibri"/>
                <a:ea typeface="Calibri"/>
                <a:cs typeface="Calibri"/>
                <a:sym typeface="Calibri"/>
              </a:rPr>
              <a:t>αινε ότι η WE Charity ήταν ταυτόχρονα δικαιούχος και διανομέας των χρημάτων του προγράμματος και αυτό θεωρήθηκε ως πιθανή σύγκρουση συμφερόντων. </a:t>
            </a:r>
            <a:r>
              <a:rPr lang="en-GB" sz="1800" b="0" i="0" u="none" strike="noStrike" cap="none" dirty="0" err="1">
                <a:solidFill>
                  <a:srgbClr val="000000"/>
                </a:solidFill>
                <a:latin typeface="Calibri"/>
                <a:ea typeface="Calibri"/>
                <a:cs typeface="Calibri"/>
                <a:sym typeface="Calibri"/>
              </a:rPr>
              <a:t>Είν</a:t>
            </a:r>
            <a:r>
              <a:rPr lang="en-GB" sz="1800" b="0" i="0" u="none" strike="noStrike" cap="none" dirty="0">
                <a:solidFill>
                  <a:srgbClr val="000000"/>
                </a:solidFill>
                <a:latin typeface="Calibri"/>
                <a:ea typeface="Calibri"/>
                <a:cs typeface="Calibri"/>
                <a:sym typeface="Calibri"/>
              </a:rPr>
              <a:t>αι σημαντικό ότι, δεδομένου ότι το πρόγραμμα CSSG αφορούσε την εθελοντική εργασία που αναλάμβαναν οι φοιτητές, ένα άλλο επίπεδο σύγκρουσης συμφερόντων για την WE Charity ήταν ότι οι ευκαιρίες που δημιουργούσε το CSSG απευθύνονταν στην ίδια την WE Charity που είναι μια εθελοντική οργάνωση.</a:t>
            </a:r>
            <a:endParaRPr sz="1800" b="0" i="0" u="none" strike="noStrike" cap="none" dirty="0">
              <a:solidFill>
                <a:srgbClr val="000000"/>
              </a:solidFill>
              <a:latin typeface="Calibri"/>
              <a:ea typeface="Calibri"/>
              <a:cs typeface="Calibri"/>
              <a:sym typeface="Calibri"/>
            </a:endParaRPr>
          </a:p>
        </p:txBody>
      </p:sp>
      <p:pic>
        <p:nvPicPr>
          <p:cNvPr id="185" name="Google Shape;185;g24190930a8f_0_0"/>
          <p:cNvPicPr preferRelativeResize="0"/>
          <p:nvPr/>
        </p:nvPicPr>
        <p:blipFill rotWithShape="1">
          <a:blip r:embed="rId3">
            <a:alphaModFix amt="4000"/>
          </a:blip>
          <a:srcRect l="4228" r="4236" b="23088"/>
          <a:stretch/>
        </p:blipFill>
        <p:spPr>
          <a:xfrm>
            <a:off x="70" y="1079449"/>
            <a:ext cx="12191999" cy="5778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WE </a:t>
            </a:r>
            <a:r>
              <a:rPr lang="en-US" b="1" dirty="0"/>
              <a:t>Charity - </a:t>
            </a:r>
            <a:r>
              <a:rPr lang="en-GB" b="1" dirty="0" err="1"/>
              <a:t>σκάνδ</a:t>
            </a:r>
            <a:r>
              <a:rPr lang="en-GB" b="1" dirty="0"/>
              <a:t>αλο: Θεμελιώδεις αρχές</a:t>
            </a:r>
            <a:endParaRPr b="1" dirty="0"/>
          </a:p>
        </p:txBody>
      </p:sp>
      <p:sp>
        <p:nvSpPr>
          <p:cNvPr id="191" name="Google Shape;191;p32"/>
          <p:cNvSpPr/>
          <p:nvPr/>
        </p:nvSpPr>
        <p:spPr>
          <a:xfrm>
            <a:off x="399370" y="1312694"/>
            <a:ext cx="100965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dirty="0">
                <a:latin typeface="Calibri"/>
                <a:ea typeface="Calibri"/>
                <a:cs typeface="Calibri"/>
                <a:sym typeface="Calibri"/>
              </a:rPr>
              <a:t>Προσπαθήστε </a:t>
            </a:r>
            <a:r>
              <a:rPr lang="en-GB" sz="2400" b="0" i="0" u="none" strike="noStrike" cap="none" dirty="0">
                <a:solidFill>
                  <a:srgbClr val="000000"/>
                </a:solidFill>
                <a:latin typeface="Calibri"/>
                <a:ea typeface="Calibri"/>
                <a:cs typeface="Calibri"/>
                <a:sym typeface="Calibri"/>
              </a:rPr>
              <a:t>να </a:t>
            </a:r>
            <a:r>
              <a:rPr lang="en-GB" sz="2400" b="0" i="0" u="none" strike="noStrike" cap="none" dirty="0" err="1">
                <a:solidFill>
                  <a:srgbClr val="000000"/>
                </a:solidFill>
                <a:latin typeface="Calibri"/>
                <a:ea typeface="Calibri"/>
                <a:cs typeface="Calibri"/>
                <a:sym typeface="Calibri"/>
              </a:rPr>
              <a:t>συνδέσετε</a:t>
            </a:r>
            <a:r>
              <a:rPr lang="en-GB" sz="2400" b="0" i="0" u="none" strike="noStrike" cap="none" dirty="0">
                <a:solidFill>
                  <a:srgbClr val="000000"/>
                </a:solidFill>
                <a:latin typeface="Calibri"/>
                <a:ea typeface="Calibri"/>
                <a:cs typeface="Calibri"/>
                <a:sym typeface="Calibri"/>
              </a:rPr>
              <a:t> τ</a:t>
            </a:r>
            <a:r>
              <a:rPr lang="el-GR" sz="2400" b="0" i="0" u="none" strike="noStrike" cap="none" dirty="0">
                <a:solidFill>
                  <a:srgbClr val="000000"/>
                </a:solidFill>
                <a:latin typeface="Calibri"/>
                <a:ea typeface="Calibri"/>
                <a:cs typeface="Calibri"/>
                <a:sym typeface="Calibri"/>
              </a:rPr>
              <a:t>α</a:t>
            </a:r>
            <a:r>
              <a:rPr lang="en-GB" sz="2400" b="0" i="0" u="none" strike="noStrike" cap="none" dirty="0">
                <a:solidFill>
                  <a:srgbClr val="000000"/>
                </a:solidFill>
                <a:latin typeface="Calibri"/>
                <a:ea typeface="Calibri"/>
                <a:cs typeface="Calibri"/>
                <a:sym typeface="Calibri"/>
              </a:rPr>
              <a:t> παραπ</a:t>
            </a:r>
            <a:r>
              <a:rPr lang="en-GB" sz="2400" b="0" i="0" u="none" strike="noStrike" cap="none" dirty="0" err="1">
                <a:solidFill>
                  <a:srgbClr val="000000"/>
                </a:solidFill>
                <a:latin typeface="Calibri"/>
                <a:ea typeface="Calibri"/>
                <a:cs typeface="Calibri"/>
                <a:sym typeface="Calibri"/>
              </a:rPr>
              <a:t>άνω</a:t>
            </a:r>
            <a:r>
              <a:rPr lang="en-GB" sz="2400" b="0" i="0" u="none" strike="noStrike" cap="none" dirty="0">
                <a:solidFill>
                  <a:srgbClr val="000000"/>
                </a:solidFill>
                <a:latin typeface="Calibri"/>
                <a:ea typeface="Calibri"/>
                <a:cs typeface="Calibri"/>
                <a:sym typeface="Calibri"/>
              </a:rPr>
              <a:t> </a:t>
            </a:r>
            <a:r>
              <a:rPr lang="en-GB" sz="2400" b="0" i="0" u="none" strike="noStrike" cap="none" dirty="0" err="1">
                <a:solidFill>
                  <a:srgbClr val="000000"/>
                </a:solidFill>
                <a:latin typeface="Calibri"/>
                <a:ea typeface="Calibri"/>
                <a:cs typeface="Calibri"/>
                <a:sym typeface="Calibri"/>
              </a:rPr>
              <a:t>σημεί</a:t>
            </a:r>
            <a:r>
              <a:rPr lang="el-GR" sz="2400" b="0" i="0" u="none" strike="noStrike" cap="none" dirty="0">
                <a:solidFill>
                  <a:srgbClr val="000000"/>
                </a:solidFill>
                <a:latin typeface="Calibri"/>
                <a:ea typeface="Calibri"/>
                <a:cs typeface="Calibri"/>
                <a:sym typeface="Calibri"/>
              </a:rPr>
              <a:t>α </a:t>
            </a:r>
            <a:r>
              <a:rPr lang="en-GB" sz="2400" b="0" i="0" u="none" strike="noStrike" cap="none" dirty="0">
                <a:solidFill>
                  <a:srgbClr val="000000"/>
                </a:solidFill>
                <a:latin typeface="Calibri"/>
                <a:ea typeface="Calibri"/>
                <a:cs typeface="Calibri"/>
                <a:sym typeface="Calibri"/>
              </a:rPr>
              <a:t>με τις </a:t>
            </a:r>
            <a:r>
              <a:rPr lang="en-GB" sz="2400" b="0" i="0" u="none" strike="noStrike" cap="none" dirty="0" err="1">
                <a:solidFill>
                  <a:srgbClr val="000000"/>
                </a:solidFill>
                <a:latin typeface="Calibri"/>
                <a:ea typeface="Calibri"/>
                <a:cs typeface="Calibri"/>
                <a:sym typeface="Calibri"/>
              </a:rPr>
              <a:t>θεμελιώδεις</a:t>
            </a:r>
            <a:r>
              <a:rPr lang="en-GB" sz="2400" b="0" i="0" u="none" strike="noStrike" cap="none" dirty="0">
                <a:solidFill>
                  <a:srgbClr val="000000"/>
                </a:solidFill>
                <a:latin typeface="Calibri"/>
                <a:ea typeface="Calibri"/>
                <a:cs typeface="Calibri"/>
                <a:sym typeface="Calibri"/>
              </a:rPr>
              <a:t> α</a:t>
            </a:r>
            <a:r>
              <a:rPr lang="en-GB" sz="2400" b="0" i="0" u="none" strike="noStrike" cap="none" dirty="0" err="1">
                <a:solidFill>
                  <a:srgbClr val="000000"/>
                </a:solidFill>
                <a:latin typeface="Calibri"/>
                <a:ea typeface="Calibri"/>
                <a:cs typeface="Calibri"/>
                <a:sym typeface="Calibri"/>
              </a:rPr>
              <a:t>ρχές</a:t>
            </a:r>
            <a:r>
              <a:rPr lang="el-GR" sz="2400" b="0" i="0" u="none" strike="noStrike" cap="none" dirty="0">
                <a:solidFill>
                  <a:srgbClr val="000000"/>
                </a:solidFill>
                <a:latin typeface="Calibri"/>
                <a:ea typeface="Calibri"/>
                <a:cs typeface="Calibri"/>
                <a:sym typeface="Calibri"/>
              </a:rPr>
              <a:t>.</a:t>
            </a:r>
            <a:endParaRPr sz="2400" b="0" i="0" u="none" strike="noStrike" cap="none" dirty="0">
              <a:solidFill>
                <a:srgbClr val="000000"/>
              </a:solidFill>
              <a:latin typeface="Calibri"/>
              <a:ea typeface="Calibri"/>
              <a:cs typeface="Calibri"/>
              <a:sym typeface="Calibri"/>
            </a:endParaRPr>
          </a:p>
        </p:txBody>
      </p:sp>
      <p:sp>
        <p:nvSpPr>
          <p:cNvPr id="192" name="Google Shape;192;p32"/>
          <p:cNvSpPr/>
          <p:nvPr/>
        </p:nvSpPr>
        <p:spPr>
          <a:xfrm>
            <a:off x="399370" y="2329901"/>
            <a:ext cx="11213400" cy="2123618"/>
          </a:xfrm>
          <a:prstGeom prst="rect">
            <a:avLst/>
          </a:prstGeom>
          <a:noFill/>
          <a:ln>
            <a:noFill/>
          </a:ln>
        </p:spPr>
        <p:txBody>
          <a:bodyPr spcFirstLastPara="1" wrap="square" lIns="91425" tIns="45700" rIns="91425" bIns="45700" anchor="t" anchorCtr="0">
            <a:spAutoFit/>
          </a:bodyPr>
          <a:lstStyle/>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Ανεξαρτησία</a:t>
            </a:r>
            <a:endParaRPr sz="2200" b="0" i="0" u="none" strike="noStrike" cap="none" dirty="0">
              <a:solidFill>
                <a:srgbClr val="000000"/>
              </a:solidFill>
              <a:latin typeface="Calibri"/>
              <a:ea typeface="Calibri"/>
              <a:cs typeface="Calibri"/>
              <a:sym typeface="Calibri"/>
            </a:endParaRPr>
          </a:p>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Δικαιοσύνη</a:t>
            </a:r>
            <a:endParaRPr sz="1400" b="0" i="0" u="none" strike="noStrike" cap="none" dirty="0">
              <a:solidFill>
                <a:srgbClr val="000000"/>
              </a:solidFill>
              <a:latin typeface="Arial"/>
              <a:ea typeface="Arial"/>
              <a:cs typeface="Arial"/>
              <a:sym typeface="Arial"/>
            </a:endParaRPr>
          </a:p>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Ακεραιότητα</a:t>
            </a:r>
            <a:endParaRPr sz="2200" b="0" i="0" u="none" strike="noStrike" cap="none" dirty="0">
              <a:solidFill>
                <a:srgbClr val="000000"/>
              </a:solidFill>
              <a:latin typeface="Calibri"/>
              <a:ea typeface="Calibri"/>
              <a:cs typeface="Calibri"/>
              <a:sym typeface="Calibri"/>
            </a:endParaRPr>
          </a:p>
          <a:p>
            <a:pPr marL="542925" marR="0" lvl="0" indent="-542925" algn="just" rtl="0">
              <a:lnSpc>
                <a:spcPct val="150000"/>
              </a:lnSpc>
              <a:spcBef>
                <a:spcPts val="0"/>
              </a:spcBef>
              <a:spcAft>
                <a:spcPts val="0"/>
              </a:spcAft>
              <a:buClr>
                <a:srgbClr val="000000"/>
              </a:buClr>
              <a:buSzPts val="2200"/>
              <a:buFont typeface="Wingdings" panose="05000000000000000000" pitchFamily="2" charset="2"/>
              <a:buChar char="§"/>
            </a:pPr>
            <a:r>
              <a:rPr lang="en-GB" sz="2200" b="0" i="0" u="none" strike="noStrike" cap="none" dirty="0">
                <a:solidFill>
                  <a:srgbClr val="000000"/>
                </a:solidFill>
                <a:latin typeface="Calibri"/>
                <a:ea typeface="Calibri"/>
                <a:cs typeface="Calibri"/>
                <a:sym typeface="Calibri"/>
              </a:rPr>
              <a:t>Διαφάνεια και λογοδοσία</a:t>
            </a:r>
            <a:endParaRPr sz="2200" b="0" i="0" u="none" strike="noStrike" cap="none" dirty="0">
              <a:solidFill>
                <a:srgbClr val="000000"/>
              </a:solidFill>
              <a:latin typeface="Calibri"/>
              <a:ea typeface="Calibri"/>
              <a:cs typeface="Calibri"/>
              <a:sym typeface="Calibri"/>
            </a:endParaRPr>
          </a:p>
        </p:txBody>
      </p:sp>
      <p:pic>
        <p:nvPicPr>
          <p:cNvPr id="193" name="Google Shape;193;p32"/>
          <p:cNvPicPr preferRelativeResize="0"/>
          <p:nvPr/>
        </p:nvPicPr>
        <p:blipFill rotWithShape="1">
          <a:blip r:embed="rId3">
            <a:alphaModFix amt="8000"/>
          </a:blip>
          <a:srcRect/>
          <a:stretch/>
        </p:blipFill>
        <p:spPr>
          <a:xfrm>
            <a:off x="6399351" y="1065343"/>
            <a:ext cx="5792650" cy="5792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 calcmode="lin" valueType="num">
                                      <p:cBhvr additive="base">
                                        <p:cTn id="11" dur="500"/>
                                        <p:tgtEl>
                                          <p:spTgt spid="1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92">
                                            <p:txEl>
                                              <p:pRg st="1" end="1"/>
                                            </p:txEl>
                                          </p:spTgt>
                                        </p:tgtEl>
                                        <p:attrNameLst>
                                          <p:attrName>style.visibility</p:attrName>
                                        </p:attrNameLst>
                                      </p:cBhvr>
                                      <p:to>
                                        <p:strVal val="visible"/>
                                      </p:to>
                                    </p:set>
                                    <p:anim calcmode="lin" valueType="num">
                                      <p:cBhvr additive="base">
                                        <p:cTn id="16" dur="500"/>
                                        <p:tgtEl>
                                          <p:spTgt spid="1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2">
                                            <p:txEl>
                                              <p:pRg st="2" end="2"/>
                                            </p:txEl>
                                          </p:spTgt>
                                        </p:tgtEl>
                                        <p:attrNameLst>
                                          <p:attrName>style.visibility</p:attrName>
                                        </p:attrNameLst>
                                      </p:cBhvr>
                                      <p:to>
                                        <p:strVal val="visible"/>
                                      </p:to>
                                    </p:set>
                                    <p:anim calcmode="lin" valueType="num">
                                      <p:cBhvr additive="base">
                                        <p:cTn id="21" dur="500"/>
                                        <p:tgtEl>
                                          <p:spTgt spid="1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2">
                                            <p:txEl>
                                              <p:pRg st="3" end="3"/>
                                            </p:txEl>
                                          </p:spTgt>
                                        </p:tgtEl>
                                        <p:attrNameLst>
                                          <p:attrName>style.visibility</p:attrName>
                                        </p:attrNameLst>
                                      </p:cBhvr>
                                      <p:to>
                                        <p:strVal val="visible"/>
                                      </p:to>
                                    </p:set>
                                    <p:anim calcmode="lin" valueType="num">
                                      <p:cBhvr additive="base">
                                        <p:cTn id="26" dur="500"/>
                                        <p:tgtEl>
                                          <p:spTgt spid="19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body" idx="2"/>
          </p:nvPr>
        </p:nvSpPr>
        <p:spPr>
          <a:xfrm>
            <a:off x="399370" y="1441813"/>
            <a:ext cx="11393260" cy="4603389"/>
          </a:xfrm>
          <a:prstGeom prst="rect">
            <a:avLst/>
          </a:prstGeom>
          <a:noFill/>
          <a:ln>
            <a:noFill/>
          </a:ln>
        </p:spPr>
        <p:txBody>
          <a:bodyPr spcFirstLastPara="1" wrap="square" lIns="0" tIns="0" rIns="0" bIns="0" anchor="t" anchorCtr="0">
            <a:noAutofit/>
          </a:bodyPr>
          <a:lstStyle/>
          <a:p>
            <a:pPr marL="85725" lvl="0" indent="0" algn="just" rtl="0">
              <a:lnSpc>
                <a:spcPct val="150000"/>
              </a:lnSpc>
              <a:spcBef>
                <a:spcPts val="1000"/>
              </a:spcBef>
              <a:spcAft>
                <a:spcPts val="0"/>
              </a:spcAft>
              <a:buSzPts val="1800"/>
              <a:buNone/>
            </a:pPr>
            <a:r>
              <a:rPr lang="en-GB" sz="2200" dirty="0"/>
              <a:t>Κατάλογος μέτρων:</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Εγγραφή</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Διαπιστεύσεις και πιστοποιήσεις</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Ετήσιες εκθέσεις και οικονομικές εκθέσεις</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Διαδικασίες αυτορρύθμισης</a:t>
            </a:r>
            <a:endParaRPr sz="2200" dirty="0"/>
          </a:p>
          <a:p>
            <a:pPr marL="571500" lvl="0" indent="-368300" algn="just" rtl="0">
              <a:lnSpc>
                <a:spcPct val="150000"/>
              </a:lnSpc>
              <a:spcBef>
                <a:spcPts val="1000"/>
              </a:spcBef>
              <a:spcAft>
                <a:spcPts val="0"/>
              </a:spcAft>
              <a:buSzPts val="2200"/>
              <a:buFont typeface="Wingdings" panose="05000000000000000000" pitchFamily="2" charset="2"/>
              <a:buChar char="§"/>
            </a:pPr>
            <a:r>
              <a:rPr lang="en-GB" sz="2200" dirty="0"/>
              <a:t>Δέουσα επιμέλεια</a:t>
            </a:r>
            <a:endParaRPr sz="2200" dirty="0"/>
          </a:p>
        </p:txBody>
      </p:sp>
      <p:sp>
        <p:nvSpPr>
          <p:cNvPr id="199" name="Google Shape;199;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Μέτρα για την τήρηση των θεμελιωδών αρχών</a:t>
            </a:r>
            <a:endParaRPr b="1" dirty="0"/>
          </a:p>
        </p:txBody>
      </p:sp>
      <p:pic>
        <p:nvPicPr>
          <p:cNvPr id="200" name="Google Shape;200;p6"/>
          <p:cNvPicPr preferRelativeResize="0"/>
          <p:nvPr/>
        </p:nvPicPr>
        <p:blipFill rotWithShape="1">
          <a:blip r:embed="rId3">
            <a:alphaModFix/>
          </a:blip>
          <a:srcRect r="5843" b="7095"/>
          <a:stretch/>
        </p:blipFill>
        <p:spPr>
          <a:xfrm>
            <a:off x="6288833" y="3387012"/>
            <a:ext cx="5903167" cy="34709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body" idx="2"/>
          </p:nvPr>
        </p:nvSpPr>
        <p:spPr>
          <a:xfrm>
            <a:off x="399370" y="1483360"/>
            <a:ext cx="10973480" cy="5114293"/>
          </a:xfrm>
          <a:prstGeom prst="rect">
            <a:avLst/>
          </a:prstGeom>
          <a:noFill/>
          <a:ln>
            <a:noFill/>
          </a:ln>
        </p:spPr>
        <p:txBody>
          <a:bodyPr spcFirstLastPara="1" wrap="square" lIns="0" tIns="0" rIns="0" bIns="0" anchor="t" anchorCtr="0">
            <a:noAutofit/>
          </a:bodyPr>
          <a:lstStyle/>
          <a:p>
            <a:pPr marL="638175" lvl="0" indent="-457200" algn="l" rtl="0">
              <a:lnSpc>
                <a:spcPct val="100000"/>
              </a:lnSpc>
              <a:spcBef>
                <a:spcPts val="1800"/>
              </a:spcBef>
              <a:spcAft>
                <a:spcPts val="0"/>
              </a:spcAft>
              <a:buSzPts val="2400"/>
              <a:buFont typeface="Wingdings" panose="05000000000000000000" pitchFamily="2" charset="2"/>
              <a:buChar char="§"/>
            </a:pPr>
            <a:r>
              <a:rPr lang="en-GB" sz="2400" dirty="0" err="1"/>
              <a:t>Σενάριο</a:t>
            </a:r>
            <a:r>
              <a:rPr lang="en-GB" sz="2400" dirty="0"/>
              <a:t>:</a:t>
            </a:r>
            <a:r>
              <a:rPr lang="el-GR" sz="2400" dirty="0"/>
              <a:t> εμπλέκονται</a:t>
            </a:r>
            <a:r>
              <a:rPr lang="en-GB" sz="2400" dirty="0"/>
              <a:t> </a:t>
            </a:r>
            <a:r>
              <a:rPr lang="en-GB" sz="2400" b="1" dirty="0" err="1"/>
              <a:t>τέσσερις</a:t>
            </a:r>
            <a:r>
              <a:rPr lang="en-GB" sz="2400" b="1" dirty="0"/>
              <a:t> </a:t>
            </a:r>
            <a:r>
              <a:rPr lang="en-GB" sz="2400" b="1"/>
              <a:t>συμμετέχοντες</a:t>
            </a:r>
            <a:endParaRPr sz="2400" dirty="0"/>
          </a:p>
          <a:p>
            <a:pPr marL="638175" lvl="0" indent="-457200" algn="l" rtl="0">
              <a:lnSpc>
                <a:spcPct val="100000"/>
              </a:lnSpc>
              <a:spcBef>
                <a:spcPts val="1800"/>
              </a:spcBef>
              <a:spcAft>
                <a:spcPts val="0"/>
              </a:spcAft>
              <a:buSzPts val="2400"/>
              <a:buFont typeface="Wingdings" panose="05000000000000000000" pitchFamily="2" charset="2"/>
              <a:buChar char="§"/>
            </a:pPr>
            <a:r>
              <a:rPr lang="en-GB" sz="2400" b="1" dirty="0"/>
              <a:t>Ανοιχτός διάλογος </a:t>
            </a:r>
            <a:r>
              <a:rPr lang="en-GB" sz="2400" dirty="0"/>
              <a:t>για τις υπόλοιπες ομάδες</a:t>
            </a:r>
            <a:endParaRPr sz="2400" dirty="0"/>
          </a:p>
          <a:p>
            <a:pPr marL="638175" lvl="0" indent="-457200" algn="l" rtl="0">
              <a:lnSpc>
                <a:spcPct val="100000"/>
              </a:lnSpc>
              <a:spcBef>
                <a:spcPts val="1800"/>
              </a:spcBef>
              <a:spcAft>
                <a:spcPts val="0"/>
              </a:spcAft>
              <a:buSzPts val="2400"/>
              <a:buFont typeface="Wingdings" panose="05000000000000000000" pitchFamily="2" charset="2"/>
              <a:buChar char="§"/>
            </a:pPr>
            <a:r>
              <a:rPr lang="en-GB" sz="2400" dirty="0"/>
              <a:t>Ερωτήσεις και σχόλια</a:t>
            </a:r>
            <a:endParaRPr sz="2400" dirty="0"/>
          </a:p>
          <a:p>
            <a:pPr marL="0" lvl="0" indent="0" algn="just" rtl="0">
              <a:lnSpc>
                <a:spcPct val="90000"/>
              </a:lnSpc>
              <a:spcBef>
                <a:spcPts val="0"/>
              </a:spcBef>
              <a:spcAft>
                <a:spcPts val="0"/>
              </a:spcAft>
              <a:buClr>
                <a:srgbClr val="000000"/>
              </a:buClr>
              <a:buSzPts val="1800"/>
              <a:buNone/>
            </a:pPr>
            <a:endParaRPr sz="2400" dirty="0">
              <a:solidFill>
                <a:srgbClr val="000000"/>
              </a:solidFill>
            </a:endParaRPr>
          </a:p>
        </p:txBody>
      </p:sp>
      <p:sp>
        <p:nvSpPr>
          <p:cNvPr id="206" name="Google Shape;206;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Φύλλο εργασίας 2: Παιχνίδι ρόλων</a:t>
            </a:r>
            <a:endParaRPr b="1" dirty="0"/>
          </a:p>
        </p:txBody>
      </p:sp>
      <p:pic>
        <p:nvPicPr>
          <p:cNvPr id="207" name="Google Shape;207;p7"/>
          <p:cNvPicPr preferRelativeResize="0"/>
          <p:nvPr/>
        </p:nvPicPr>
        <p:blipFill rotWithShape="1">
          <a:blip r:embed="rId3">
            <a:alphaModFix/>
          </a:blip>
          <a:srcRect/>
          <a:stretch/>
        </p:blipFill>
        <p:spPr>
          <a:xfrm>
            <a:off x="7582650" y="3785856"/>
            <a:ext cx="4609341" cy="30721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399370" y="1358537"/>
            <a:ext cx="10592480" cy="5187240"/>
          </a:xfrm>
          <a:prstGeom prst="rect">
            <a:avLst/>
          </a:prstGeom>
          <a:noFill/>
          <a:ln>
            <a:noFill/>
          </a:ln>
        </p:spPr>
        <p:txBody>
          <a:bodyPr spcFirstLastPara="1" wrap="square" lIns="0" tIns="0" rIns="0" bIns="0" anchor="t" anchorCtr="0">
            <a:noAutofit/>
          </a:bodyPr>
          <a:lstStyle/>
          <a:p>
            <a:pPr marL="85725" lvl="0" indent="0" algn="just" rtl="0">
              <a:lnSpc>
                <a:spcPct val="90000"/>
              </a:lnSpc>
              <a:spcBef>
                <a:spcPts val="1000"/>
              </a:spcBef>
              <a:spcAft>
                <a:spcPts val="0"/>
              </a:spcAft>
              <a:buSzPts val="1800"/>
              <a:buNone/>
            </a:pPr>
            <a:r>
              <a:rPr lang="en-GB" sz="2800" b="1" dirty="0"/>
              <a:t>Θα προτιμούσατε;</a:t>
            </a:r>
          </a:p>
          <a:p>
            <a:pPr marL="85725" lvl="0" indent="0" algn="just" rtl="0">
              <a:lnSpc>
                <a:spcPct val="90000"/>
              </a:lnSpc>
              <a:spcBef>
                <a:spcPts val="1000"/>
              </a:spcBef>
              <a:spcAft>
                <a:spcPts val="0"/>
              </a:spcAft>
              <a:buSzPts val="1800"/>
              <a:buNone/>
            </a:pPr>
            <a:endParaRPr lang="en-GB" sz="2800" dirty="0"/>
          </a:p>
          <a:p>
            <a:pPr marL="685800" lvl="0" indent="-457200">
              <a:buFont typeface="Wingdings" panose="05000000000000000000" pitchFamily="2" charset="2"/>
              <a:buChar char="§"/>
            </a:pPr>
            <a:r>
              <a:rPr lang="en-GB" sz="2800" dirty="0"/>
              <a:t>Θα προτιμούσατε να έχετε μόνο καλοκαίρι ή χειμώνα για το υπόλοιπο της ζωής σας;</a:t>
            </a:r>
          </a:p>
          <a:p>
            <a:pPr marL="685800" lvl="0" indent="-457200">
              <a:buFont typeface="Wingdings" panose="05000000000000000000" pitchFamily="2" charset="2"/>
              <a:buChar char="§"/>
            </a:pPr>
            <a:r>
              <a:rPr lang="en-GB" sz="2800" dirty="0"/>
              <a:t>Θα προτιμούσατε να πάτε μια πεζοπορία ή να δείτε μια ταινία;</a:t>
            </a:r>
          </a:p>
          <a:p>
            <a:pPr marL="685800" lvl="0" indent="-457200">
              <a:buFont typeface="Wingdings" panose="05000000000000000000" pitchFamily="2" charset="2"/>
              <a:buChar char="§"/>
            </a:pPr>
            <a:r>
              <a:rPr lang="en-GB" sz="2800" dirty="0"/>
              <a:t>Θα προτιμούσατε να μην ξαναχρησιμοποιήσετε ιστότοπους και εφαρμογές κοινωνικής δικτύωσης ή να μην ξαναδείτε ποτέ άλλη ταινία ή τηλεοπτική εκπομπή;</a:t>
            </a:r>
          </a:p>
          <a:p>
            <a:pPr marL="685800" indent="-457200">
              <a:buFont typeface="Wingdings" panose="05000000000000000000" pitchFamily="2" charset="2"/>
              <a:buChar char="§"/>
            </a:pPr>
            <a:r>
              <a:rPr lang="en-GB" sz="2800" dirty="0"/>
              <a:t>Θα προτιμούσατε να έχετε μια φρικτή βραχυπρόθεσμη μνήμη ή μια φρικτή μακροπρόθεσμη μνήμη;</a:t>
            </a:r>
            <a:endParaRPr sz="2800" dirty="0"/>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a:t>Δραστηριότητα εξοικείωσης </a:t>
            </a:r>
            <a:endParaRPr b="1" dirty="0"/>
          </a:p>
        </p:txBody>
      </p:sp>
    </p:spTree>
    <p:extLst>
      <p:ext uri="{BB962C8B-B14F-4D97-AF65-F5344CB8AC3E}">
        <p14:creationId xmlns:p14="http://schemas.microsoft.com/office/powerpoint/2010/main" val="5870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399370" y="1358537"/>
            <a:ext cx="11008242" cy="5187240"/>
          </a:xfrm>
          <a:prstGeom prst="rect">
            <a:avLst/>
          </a:prstGeom>
          <a:noFill/>
          <a:ln>
            <a:noFill/>
          </a:ln>
        </p:spPr>
        <p:txBody>
          <a:bodyPr spcFirstLastPara="1" wrap="square" lIns="0" tIns="0" rIns="0" bIns="0" anchor="t" anchorCtr="0">
            <a:noAutofit/>
          </a:bodyPr>
          <a:lstStyle/>
          <a:p>
            <a:pPr marL="85725" lvl="0" indent="0" algn="just" rtl="0">
              <a:lnSpc>
                <a:spcPct val="90000"/>
              </a:lnSpc>
              <a:spcBef>
                <a:spcPts val="1000"/>
              </a:spcBef>
              <a:spcAft>
                <a:spcPts val="0"/>
              </a:spcAft>
              <a:buSzPts val="1800"/>
              <a:buNone/>
            </a:pPr>
            <a:r>
              <a:rPr lang="en-GB" sz="2200" dirty="0"/>
              <a:t>Η </a:t>
            </a:r>
            <a:r>
              <a:rPr lang="el-GR" sz="2200" dirty="0" err="1"/>
              <a:t>υποε</a:t>
            </a:r>
            <a:r>
              <a:rPr lang="en-GB" sz="2200" dirty="0" err="1"/>
              <a:t>νότητ</a:t>
            </a:r>
            <a:r>
              <a:rPr lang="en-GB" sz="2200" dirty="0"/>
              <a:t>α 3 έχει ως στόχο να </a:t>
            </a:r>
            <a:r>
              <a:rPr lang="el-GR" sz="2200" dirty="0"/>
              <a:t>ενισχύσει τις </a:t>
            </a:r>
            <a:r>
              <a:rPr lang="en-GB" sz="2200" dirty="0" err="1"/>
              <a:t>γνώσεις</a:t>
            </a:r>
            <a:r>
              <a:rPr lang="en-GB" sz="2200" dirty="0"/>
              <a:t> των εκπαιδευομένων γύρω από τις θεμελιώδεις αρχές τ</a:t>
            </a:r>
            <a:r>
              <a:rPr lang="el-GR" sz="2200" dirty="0"/>
              <a:t>ων </a:t>
            </a:r>
            <a:r>
              <a:rPr lang="el-GR" sz="2200" dirty="0" err="1"/>
              <a:t>ΟΚτΠ</a:t>
            </a:r>
            <a:r>
              <a:rPr lang="en-GB" sz="2200" dirty="0"/>
              <a:t>.</a:t>
            </a:r>
            <a:endParaRPr sz="2200" dirty="0"/>
          </a:p>
          <a:p>
            <a:pPr marL="85725" lvl="0" indent="0" algn="just" rtl="0">
              <a:lnSpc>
                <a:spcPct val="90000"/>
              </a:lnSpc>
              <a:spcBef>
                <a:spcPts val="1000"/>
              </a:spcBef>
              <a:spcAft>
                <a:spcPts val="0"/>
              </a:spcAft>
              <a:buSzPts val="1800"/>
              <a:buNone/>
            </a:pPr>
            <a:r>
              <a:rPr lang="en-GB" sz="2200" dirty="0"/>
              <a:t>Με </a:t>
            </a:r>
            <a:r>
              <a:rPr lang="en-GB" sz="2200" dirty="0" err="1"/>
              <a:t>την</a:t>
            </a:r>
            <a:r>
              <a:rPr lang="en-GB" sz="2200" dirty="0"/>
              <a:t> </a:t>
            </a:r>
            <a:r>
              <a:rPr lang="en-GB" sz="2200" dirty="0" err="1"/>
              <a:t>ολοκλήρωση</a:t>
            </a:r>
            <a:r>
              <a:rPr lang="en-GB" sz="2200" dirty="0"/>
              <a:t> α</a:t>
            </a:r>
            <a:r>
              <a:rPr lang="en-GB" sz="2200" dirty="0" err="1"/>
              <a:t>υτής</a:t>
            </a:r>
            <a:r>
              <a:rPr lang="en-GB" sz="2200" dirty="0"/>
              <a:t> </a:t>
            </a:r>
            <a:r>
              <a:rPr lang="en-GB" sz="2200" dirty="0" err="1"/>
              <a:t>της</a:t>
            </a:r>
            <a:r>
              <a:rPr lang="en-GB" sz="2200" dirty="0"/>
              <a:t> </a:t>
            </a:r>
            <a:r>
              <a:rPr lang="el-GR" sz="2200" dirty="0" err="1"/>
              <a:t>υποε</a:t>
            </a:r>
            <a:r>
              <a:rPr lang="en-GB" sz="2200" dirty="0" err="1"/>
              <a:t>νότητ</a:t>
            </a:r>
            <a:r>
              <a:rPr lang="en-GB" sz="2200" dirty="0"/>
              <a:t>ας, οι συμμετέχοντες θα πρέπει να είναι σε θέση να:</a:t>
            </a:r>
            <a:endParaRPr sz="2200" dirty="0"/>
          </a:p>
          <a:p>
            <a:pPr marL="514350" lvl="0" indent="-311150" algn="just" rtl="0">
              <a:lnSpc>
                <a:spcPct val="90000"/>
              </a:lnSpc>
              <a:spcBef>
                <a:spcPts val="1000"/>
              </a:spcBef>
              <a:spcAft>
                <a:spcPts val="0"/>
              </a:spcAft>
              <a:buSzPts val="2200"/>
              <a:buFont typeface="Arial"/>
              <a:buChar char="•"/>
            </a:pPr>
            <a:r>
              <a:rPr lang="en-GB" sz="2200" dirty="0" err="1"/>
              <a:t>Περιγρά</a:t>
            </a:r>
            <a:r>
              <a:rPr lang="el-GR" sz="2200" dirty="0" err="1"/>
              <a:t>φουν</a:t>
            </a:r>
            <a:r>
              <a:rPr lang="en-GB" sz="2200" dirty="0"/>
              <a:t> </a:t>
            </a:r>
            <a:r>
              <a:rPr lang="en-GB" sz="2200" dirty="0" err="1"/>
              <a:t>τις</a:t>
            </a:r>
            <a:r>
              <a:rPr lang="en-GB" sz="2200" dirty="0"/>
              <a:t> </a:t>
            </a:r>
            <a:r>
              <a:rPr lang="en-GB" sz="2200" dirty="0" err="1"/>
              <a:t>ελάχιστες</a:t>
            </a:r>
            <a:r>
              <a:rPr lang="en-GB" sz="2200" dirty="0"/>
              <a:t> </a:t>
            </a:r>
            <a:r>
              <a:rPr lang="en-GB" sz="2200" dirty="0" err="1"/>
              <a:t>θεμελιώδεις</a:t>
            </a:r>
            <a:r>
              <a:rPr lang="en-GB" sz="2200" dirty="0"/>
              <a:t> α</a:t>
            </a:r>
            <a:r>
              <a:rPr lang="en-GB" sz="2200" dirty="0" err="1"/>
              <a:t>ρχές</a:t>
            </a:r>
            <a:r>
              <a:rPr lang="en-GB" sz="2200" dirty="0"/>
              <a:t> π</a:t>
            </a:r>
            <a:r>
              <a:rPr lang="en-GB" sz="2200" dirty="0" err="1"/>
              <a:t>ου</a:t>
            </a:r>
            <a:r>
              <a:rPr lang="en-GB" sz="2200" dirty="0"/>
              <a:t> θα π</a:t>
            </a:r>
            <a:r>
              <a:rPr lang="en-GB" sz="2200" dirty="0" err="1"/>
              <a:t>ρέ</a:t>
            </a:r>
            <a:r>
              <a:rPr lang="en-GB" sz="2200" dirty="0"/>
              <a:t>πει να εφαρμόζουν οι μη κερδοσκοπικοί οργανισμοί τους.</a:t>
            </a:r>
            <a:endParaRPr sz="2200" dirty="0"/>
          </a:p>
          <a:p>
            <a:pPr marL="514350" lvl="0" indent="-311150" algn="just" rtl="0">
              <a:lnSpc>
                <a:spcPct val="90000"/>
              </a:lnSpc>
              <a:spcBef>
                <a:spcPts val="1000"/>
              </a:spcBef>
              <a:spcAft>
                <a:spcPts val="0"/>
              </a:spcAft>
              <a:buSzPts val="2200"/>
              <a:buFont typeface="Arial"/>
              <a:buChar char="•"/>
            </a:pPr>
            <a:r>
              <a:rPr lang="el-GR" sz="2200" dirty="0"/>
              <a:t>Προσδιορίζουν μεθόδους </a:t>
            </a:r>
            <a:r>
              <a:rPr lang="en-GB" sz="2200" dirty="0" err="1"/>
              <a:t>τήρησης</a:t>
            </a:r>
            <a:r>
              <a:rPr lang="en-GB" sz="2200" dirty="0"/>
              <a:t> </a:t>
            </a:r>
            <a:r>
              <a:rPr lang="en-GB" sz="2200" dirty="0" err="1"/>
              <a:t>των</a:t>
            </a:r>
            <a:r>
              <a:rPr lang="en-GB" sz="2200" dirty="0"/>
              <a:t> </a:t>
            </a:r>
            <a:r>
              <a:rPr lang="en-GB" sz="2200" dirty="0" err="1"/>
              <a:t>θεμελιωδών</a:t>
            </a:r>
            <a:r>
              <a:rPr lang="en-GB" sz="2200" dirty="0"/>
              <a:t> α</a:t>
            </a:r>
            <a:r>
              <a:rPr lang="en-GB" sz="2200" dirty="0" err="1"/>
              <a:t>ρχών</a:t>
            </a:r>
            <a:r>
              <a:rPr lang="en-GB" sz="2200" dirty="0"/>
              <a:t>.</a:t>
            </a:r>
            <a:endParaRPr sz="2200" dirty="0"/>
          </a:p>
          <a:p>
            <a:pPr marL="457200" lvl="0" indent="0" algn="l" rtl="0">
              <a:lnSpc>
                <a:spcPct val="150000"/>
              </a:lnSpc>
              <a:spcBef>
                <a:spcPts val="0"/>
              </a:spcBef>
              <a:spcAft>
                <a:spcPts val="0"/>
              </a:spcAft>
              <a:buSzPts val="1800"/>
              <a:buNone/>
            </a:pPr>
            <a:endParaRPr dirty="0"/>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err="1"/>
              <a:t>Υποε</a:t>
            </a:r>
            <a:r>
              <a:rPr lang="en-GB" b="1" dirty="0" err="1"/>
              <a:t>νότητ</a:t>
            </a:r>
            <a:r>
              <a:rPr lang="en-GB" b="1" dirty="0"/>
              <a:t>α 3 - Μαθησιακοί στόχοι</a:t>
            </a:r>
            <a:endParaRPr b="1" dirty="0"/>
          </a:p>
        </p:txBody>
      </p:sp>
      <p:grpSp>
        <p:nvGrpSpPr>
          <p:cNvPr id="64" name="Google Shape;64;p2"/>
          <p:cNvGrpSpPr/>
          <p:nvPr/>
        </p:nvGrpSpPr>
        <p:grpSpPr>
          <a:xfrm>
            <a:off x="9708100" y="3807351"/>
            <a:ext cx="2398263" cy="2584931"/>
            <a:chOff x="16745404" y="2287703"/>
            <a:chExt cx="5880975" cy="9651367"/>
          </a:xfrm>
        </p:grpSpPr>
        <p:sp>
          <p:nvSpPr>
            <p:cNvPr id="65" name="Google Shape;65;p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6" name="Google Shape;66;p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7" name="Google Shape;67;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8" name="Google Shape;68;p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9" name="Google Shape;69;p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1" name="Google Shape;71;p2"/>
          <p:cNvGrpSpPr/>
          <p:nvPr/>
        </p:nvGrpSpPr>
        <p:grpSpPr>
          <a:xfrm>
            <a:off x="0" y="4479114"/>
            <a:ext cx="10021832" cy="2378886"/>
            <a:chOff x="1589" y="3237478"/>
            <a:chExt cx="9448799" cy="3618670"/>
          </a:xfrm>
        </p:grpSpPr>
        <p:sp>
          <p:nvSpPr>
            <p:cNvPr id="72" name="Google Shape;72;p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73" name="Google Shape;73;p2"/>
            <p:cNvGrpSpPr/>
            <p:nvPr/>
          </p:nvGrpSpPr>
          <p:grpSpPr>
            <a:xfrm>
              <a:off x="974394" y="4615673"/>
              <a:ext cx="1692269" cy="965764"/>
              <a:chOff x="2856328" y="9274944"/>
              <a:chExt cx="2098302" cy="1197484"/>
            </a:xfrm>
          </p:grpSpPr>
          <p:sp>
            <p:nvSpPr>
              <p:cNvPr id="74" name="Google Shape;74;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6" name="Google Shape;76;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7" name="Google Shape;77;p2"/>
            <p:cNvGrpSpPr/>
            <p:nvPr/>
          </p:nvGrpSpPr>
          <p:grpSpPr>
            <a:xfrm rot="444908">
              <a:off x="3096305" y="3828603"/>
              <a:ext cx="1325083" cy="756214"/>
              <a:chOff x="2856328" y="9274944"/>
              <a:chExt cx="2098302" cy="1197484"/>
            </a:xfrm>
          </p:grpSpPr>
          <p:sp>
            <p:nvSpPr>
              <p:cNvPr id="78" name="Google Shape;78;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0" name="Google Shape;80;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1" name="Google Shape;81;p2"/>
            <p:cNvGrpSpPr/>
            <p:nvPr/>
          </p:nvGrpSpPr>
          <p:grpSpPr>
            <a:xfrm rot="925121">
              <a:off x="4989650" y="3470694"/>
              <a:ext cx="1049151" cy="598742"/>
              <a:chOff x="2856328" y="9274944"/>
              <a:chExt cx="2098302" cy="1197484"/>
            </a:xfrm>
          </p:grpSpPr>
          <p:sp>
            <p:nvSpPr>
              <p:cNvPr id="82" name="Google Shape;82;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4" name="Google Shape;84;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5" name="Google Shape;85;p2"/>
            <p:cNvGrpSpPr/>
            <p:nvPr/>
          </p:nvGrpSpPr>
          <p:grpSpPr>
            <a:xfrm rot="1658453">
              <a:off x="6718802" y="3394639"/>
              <a:ext cx="788178" cy="449807"/>
              <a:chOff x="2856328" y="9274944"/>
              <a:chExt cx="2098302" cy="1197484"/>
            </a:xfrm>
          </p:grpSpPr>
          <p:sp>
            <p:nvSpPr>
              <p:cNvPr id="86" name="Google Shape;86;p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7" name="Google Shape;87;p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8" name="Google Shape;88;p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3"/>
          <p:cNvPicPr preferRelativeResize="0"/>
          <p:nvPr/>
        </p:nvPicPr>
        <p:blipFill rotWithShape="1">
          <a:blip r:embed="rId3">
            <a:alphaModFix/>
          </a:blip>
          <a:srcRect r="10737" b="10592"/>
          <a:stretch/>
        </p:blipFill>
        <p:spPr>
          <a:xfrm>
            <a:off x="7934324" y="2708094"/>
            <a:ext cx="4038601" cy="4045132"/>
          </a:xfrm>
          <a:prstGeom prst="rect">
            <a:avLst/>
          </a:prstGeom>
          <a:noFill/>
          <a:ln>
            <a:noFill/>
          </a:ln>
        </p:spPr>
      </p:pic>
      <p:sp>
        <p:nvSpPr>
          <p:cNvPr id="94" name="Google Shape;94;p3"/>
          <p:cNvSpPr txBox="1">
            <a:spLocks noGrp="1"/>
          </p:cNvSpPr>
          <p:nvPr>
            <p:ph type="body" idx="1"/>
          </p:nvPr>
        </p:nvSpPr>
        <p:spPr>
          <a:xfrm>
            <a:off x="399370" y="1587137"/>
            <a:ext cx="11393260" cy="4785088"/>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Δείτε τα παρακάτω βίντεο:</a:t>
            </a:r>
            <a:endParaRPr sz="2400" dirty="0">
              <a:latin typeface="Calibri"/>
              <a:ea typeface="Calibri"/>
              <a:cs typeface="Calibri"/>
              <a:sym typeface="Calibri"/>
            </a:endParaRPr>
          </a:p>
          <a:p>
            <a:pPr marL="0" lvl="0" indent="0" algn="just" rtl="0">
              <a:lnSpc>
                <a:spcPct val="90000"/>
              </a:lnSpc>
              <a:spcBef>
                <a:spcPts val="0"/>
              </a:spcBef>
              <a:spcAft>
                <a:spcPts val="0"/>
              </a:spcAft>
              <a:buClr>
                <a:schemeClr val="accent1"/>
              </a:buClr>
              <a:buSzPts val="1800"/>
              <a:buNone/>
            </a:pPr>
            <a:endParaRPr sz="2400" dirty="0"/>
          </a:p>
          <a:p>
            <a:pPr marL="342900" lvl="0" indent="-342900" algn="just" rtl="0">
              <a:lnSpc>
                <a:spcPct val="90000"/>
              </a:lnSpc>
              <a:spcBef>
                <a:spcPts val="0"/>
              </a:spcBef>
              <a:spcAft>
                <a:spcPts val="0"/>
              </a:spcAft>
              <a:buClr>
                <a:schemeClr val="accent1"/>
              </a:buClr>
              <a:buSzPts val="2400"/>
              <a:buFont typeface="Arial"/>
              <a:buChar char="•"/>
            </a:pPr>
            <a:r>
              <a:rPr lang="en-GB" sz="2400" u="sng" dirty="0">
                <a:solidFill>
                  <a:schemeClr val="hlink"/>
                </a:solidFill>
                <a:hlinkClick r:id="rId4"/>
              </a:rPr>
              <a:t>Βασικές αρχές εταιρικής διακυβέρνησης: Διαφάνεια</a:t>
            </a:r>
            <a:endParaRPr sz="2400" dirty="0"/>
          </a:p>
          <a:p>
            <a:pPr marL="342900" lvl="0" indent="-342900" algn="just" rtl="0">
              <a:lnSpc>
                <a:spcPct val="90000"/>
              </a:lnSpc>
              <a:spcBef>
                <a:spcPts val="0"/>
              </a:spcBef>
              <a:spcAft>
                <a:spcPts val="0"/>
              </a:spcAft>
              <a:buClr>
                <a:schemeClr val="accent1"/>
              </a:buClr>
              <a:buSzPts val="2400"/>
              <a:buFont typeface="Arial"/>
              <a:buChar char="•"/>
            </a:pPr>
            <a:r>
              <a:rPr lang="el-GR" sz="2400" u="sng" dirty="0">
                <a:solidFill>
                  <a:schemeClr val="hlink"/>
                </a:solidFill>
                <a:hlinkClick r:id="rId5"/>
              </a:rPr>
              <a:t>Βασικές αρχές εταιρικής διακυβέρνησης.</a:t>
            </a:r>
            <a:endParaRPr sz="2400" dirty="0">
              <a:latin typeface="Calibri"/>
              <a:ea typeface="Calibri"/>
              <a:cs typeface="Calibri"/>
              <a:sym typeface="Calibri"/>
            </a:endParaRPr>
          </a:p>
          <a:p>
            <a:pPr marL="342900" lvl="0" indent="-342900" algn="just" rtl="0">
              <a:lnSpc>
                <a:spcPct val="90000"/>
              </a:lnSpc>
              <a:spcBef>
                <a:spcPts val="0"/>
              </a:spcBef>
              <a:spcAft>
                <a:spcPts val="0"/>
              </a:spcAft>
              <a:buClr>
                <a:schemeClr val="accent1"/>
              </a:buClr>
              <a:buSzPts val="2400"/>
              <a:buFont typeface="Arial"/>
              <a:buChar char="•"/>
            </a:pPr>
            <a:r>
              <a:rPr lang="en-GB" sz="2400" u="sng" dirty="0">
                <a:solidFill>
                  <a:schemeClr val="hlink"/>
                </a:solidFill>
                <a:hlinkClick r:id="rId6"/>
              </a:rPr>
              <a:t>Διαφάνεια, λογοδοσία και επικοινωνία: Το κλειδί για την εμπιστοσύνη των ενδιαφερομένων μερών</a:t>
            </a:r>
            <a:endParaRPr sz="2400" dirty="0"/>
          </a:p>
          <a:p>
            <a:pPr marL="0" lvl="0" indent="0" algn="just" rtl="0">
              <a:lnSpc>
                <a:spcPct val="90000"/>
              </a:lnSpc>
              <a:spcBef>
                <a:spcPts val="0"/>
              </a:spcBef>
              <a:spcAft>
                <a:spcPts val="0"/>
              </a:spcAft>
              <a:buClr>
                <a:schemeClr val="accent1"/>
              </a:buClr>
              <a:buSzPts val="1800"/>
              <a:buNone/>
            </a:pPr>
            <a:endParaRPr sz="2400" dirty="0">
              <a:latin typeface="Calibri"/>
              <a:ea typeface="Calibri"/>
              <a:cs typeface="Calibri"/>
              <a:sym typeface="Calibri"/>
            </a:endParaRPr>
          </a:p>
          <a:p>
            <a:pPr marL="0" lvl="0" indent="0" algn="just" rtl="0">
              <a:lnSpc>
                <a:spcPct val="90000"/>
              </a:lnSpc>
              <a:spcBef>
                <a:spcPts val="0"/>
              </a:spcBef>
              <a:spcAft>
                <a:spcPts val="0"/>
              </a:spcAft>
              <a:buClr>
                <a:schemeClr val="accent1"/>
              </a:buClr>
              <a:buSzPts val="1800"/>
              <a:buNone/>
            </a:pPr>
            <a:r>
              <a:rPr lang="en-GB" sz="2400" dirty="0">
                <a:latin typeface="Calibri"/>
                <a:ea typeface="Calibri"/>
                <a:cs typeface="Calibri"/>
                <a:sym typeface="Calibri"/>
              </a:rPr>
              <a:t>Σκεφτείτε τις έννοιες που παρουσιάζονται σε αυτό.</a:t>
            </a:r>
            <a:endParaRPr sz="2400" dirty="0">
              <a:latin typeface="Calibri"/>
              <a:ea typeface="Calibri"/>
              <a:cs typeface="Calibri"/>
              <a:sym typeface="Calibri"/>
            </a:endParaRPr>
          </a:p>
          <a:p>
            <a:pPr marL="0" lvl="0" indent="0" algn="just" rtl="0">
              <a:lnSpc>
                <a:spcPct val="90000"/>
              </a:lnSpc>
              <a:spcBef>
                <a:spcPts val="0"/>
              </a:spcBef>
              <a:spcAft>
                <a:spcPts val="0"/>
              </a:spcAft>
              <a:buClr>
                <a:schemeClr val="accent1"/>
              </a:buClr>
              <a:buSzPts val="1800"/>
              <a:buNone/>
            </a:pPr>
            <a:endParaRPr dirty="0">
              <a:solidFill>
                <a:srgbClr val="000000"/>
              </a:solidFill>
              <a:latin typeface="Calibri"/>
              <a:ea typeface="Calibri"/>
              <a:cs typeface="Calibri"/>
              <a:sym typeface="Calibri"/>
            </a:endParaRPr>
          </a:p>
        </p:txBody>
      </p:sp>
      <p:sp>
        <p:nvSpPr>
          <p:cNvPr id="95" name="Google Shape;95;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Θεμελιώδεις αρχές </a:t>
            </a:r>
            <a:r>
              <a:rPr lang="en-GB" b="1" dirty="0" err="1"/>
              <a:t>μι</a:t>
            </a:r>
            <a:r>
              <a:rPr lang="en-GB" b="1" dirty="0"/>
              <a:t>ας ΟΚ</a:t>
            </a:r>
            <a:r>
              <a:rPr lang="el-GR" b="1" dirty="0"/>
              <a:t>τ</a:t>
            </a:r>
            <a:r>
              <a:rPr lang="en-GB" b="1" dirty="0"/>
              <a:t>Π</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4"/>
          <p:cNvPicPr preferRelativeResize="0"/>
          <p:nvPr/>
        </p:nvPicPr>
        <p:blipFill rotWithShape="1">
          <a:blip r:embed="rId3">
            <a:alphaModFix amt="10000"/>
          </a:blip>
          <a:srcRect t="3503" b="19490"/>
          <a:stretch/>
        </p:blipFill>
        <p:spPr>
          <a:xfrm>
            <a:off x="0" y="0"/>
            <a:ext cx="12192000" cy="6858001"/>
          </a:xfrm>
          <a:prstGeom prst="rect">
            <a:avLst/>
          </a:prstGeom>
          <a:noFill/>
          <a:ln>
            <a:noFill/>
          </a:ln>
        </p:spPr>
      </p:pic>
      <p:sp>
        <p:nvSpPr>
          <p:cNvPr id="101" name="Google Shape;101;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Θεμελιώδεις αρχές: Διαφάνεια</a:t>
            </a:r>
            <a:endParaRPr b="1" dirty="0"/>
          </a:p>
        </p:txBody>
      </p:sp>
      <p:sp>
        <p:nvSpPr>
          <p:cNvPr id="102" name="Google Shape;102;p4"/>
          <p:cNvSpPr txBox="1"/>
          <p:nvPr/>
        </p:nvSpPr>
        <p:spPr>
          <a:xfrm>
            <a:off x="399375" y="2173050"/>
            <a:ext cx="10688100" cy="2954625"/>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err="1">
                <a:solidFill>
                  <a:schemeClr val="dk1"/>
                </a:solidFill>
                <a:latin typeface="Calibri"/>
                <a:ea typeface="Calibri"/>
                <a:cs typeface="Calibri"/>
                <a:sym typeface="Calibri"/>
              </a:rPr>
              <a:t>Οι</a:t>
            </a:r>
            <a:r>
              <a:rPr lang="en-GB" sz="2000" b="0" i="0" u="none" strike="noStrike" cap="none" dirty="0">
                <a:solidFill>
                  <a:schemeClr val="dk1"/>
                </a:solidFill>
                <a:latin typeface="Calibri"/>
                <a:ea typeface="Calibri"/>
                <a:cs typeface="Calibri"/>
                <a:sym typeface="Calibri"/>
              </a:rPr>
              <a:t>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θα πρέπει να αποκαλύπτουν πληροφορίες σχετικά με τη χρηματοδότηση που λαμβάνουν, τους δικαιούχους που προσεγγίζουν και τις δραστηριότητες που αναλαμβάνουν. </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Οι πληροφορίες θα πρέπει να είναι εύκολα προσβάσιμες και διαθέσιμες σε όλους τους ενδιαφερόμενους φορείς, συμπεριλαμβανομένων των δωρητών, των προμηθευτών, των εταίρων, των εργαζομένων, των εθελοντών στα έργα και της κυβέρνησης. </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Η επίτευξη υψηλών επιπέδων διαφάνειας θα αυξήσει την εμπιστοσύνη μεταξύ της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και των ενδιαφερομένων μερών και τελικά θα διευκολύνει την ανάπτυξη συνεργασιών και θα προσελκύσει </a:t>
            </a:r>
            <a:r>
              <a:rPr lang="el-GR" sz="2000" dirty="0">
                <a:solidFill>
                  <a:schemeClr val="dk1"/>
                </a:solidFill>
                <a:latin typeface="Calibri"/>
                <a:ea typeface="Calibri"/>
                <a:cs typeface="Calibri"/>
                <a:sym typeface="Calibri"/>
              </a:rPr>
              <a:t>χορηγούς</a:t>
            </a:r>
            <a:r>
              <a:rPr lang="en-GB" sz="2000" b="0" i="0" u="none" strike="noStrike" cap="none" dirty="0">
                <a:solidFill>
                  <a:schemeClr val="dk1"/>
                </a:solidFill>
                <a:latin typeface="Calibri"/>
                <a:ea typeface="Calibri"/>
                <a:cs typeface="Calibri"/>
                <a:sym typeface="Calibri"/>
              </a:rPr>
              <a:t>.</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6"/>
          <p:cNvPicPr preferRelativeResize="0"/>
          <p:nvPr/>
        </p:nvPicPr>
        <p:blipFill rotWithShape="1">
          <a:blip r:embed="rId3">
            <a:alphaModFix amt="10000"/>
          </a:blip>
          <a:srcRect t="9691" b="9683"/>
          <a:stretch/>
        </p:blipFill>
        <p:spPr>
          <a:xfrm>
            <a:off x="0" y="0"/>
            <a:ext cx="12192001" cy="6858000"/>
          </a:xfrm>
          <a:prstGeom prst="rect">
            <a:avLst/>
          </a:prstGeom>
          <a:noFill/>
          <a:ln>
            <a:noFill/>
          </a:ln>
        </p:spPr>
      </p:pic>
      <p:sp>
        <p:nvSpPr>
          <p:cNvPr id="108" name="Google Shape;108;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Θεμελιώδεις αρχές: Λογοδοσία</a:t>
            </a:r>
            <a:endParaRPr b="1" dirty="0"/>
          </a:p>
        </p:txBody>
      </p:sp>
      <p:sp>
        <p:nvSpPr>
          <p:cNvPr id="109" name="Google Shape;109;p26"/>
          <p:cNvSpPr txBox="1"/>
          <p:nvPr/>
        </p:nvSpPr>
        <p:spPr>
          <a:xfrm>
            <a:off x="399375" y="1672825"/>
            <a:ext cx="11039100" cy="3872825"/>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err="1">
                <a:solidFill>
                  <a:schemeClr val="dk1"/>
                </a:solidFill>
                <a:latin typeface="Calibri"/>
                <a:ea typeface="Calibri"/>
                <a:cs typeface="Calibri"/>
                <a:sym typeface="Calibri"/>
              </a:rPr>
              <a:t>Οι</a:t>
            </a:r>
            <a:r>
              <a:rPr lang="en-GB" sz="2000" b="0" i="0" u="none" strike="noStrike" cap="none" dirty="0">
                <a:solidFill>
                  <a:schemeClr val="dk1"/>
                </a:solidFill>
                <a:latin typeface="Calibri"/>
                <a:ea typeface="Calibri"/>
                <a:cs typeface="Calibri"/>
                <a:sym typeface="Calibri"/>
              </a:rPr>
              <a:t>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είναι υπόλογοι σε όλους τους διαφορετικούς ενδιαφερόμενους, από τους </a:t>
            </a:r>
            <a:r>
              <a:rPr lang="el-GR" sz="2000" b="0" i="0" u="none" strike="noStrike" cap="none" dirty="0">
                <a:solidFill>
                  <a:schemeClr val="dk1"/>
                </a:solidFill>
                <a:latin typeface="Calibri"/>
                <a:ea typeface="Calibri"/>
                <a:cs typeface="Calibri"/>
                <a:sym typeface="Calibri"/>
              </a:rPr>
              <a:t>χορηγούς </a:t>
            </a:r>
            <a:r>
              <a:rPr lang="en-GB" sz="2000" b="0" i="0" u="none" strike="noStrike" cap="none" dirty="0">
                <a:solidFill>
                  <a:schemeClr val="dk1"/>
                </a:solidFill>
                <a:latin typeface="Calibri"/>
                <a:ea typeface="Calibri"/>
                <a:cs typeface="Calibri"/>
                <a:sym typeface="Calibri"/>
              </a:rPr>
              <a:t>και τους χρηματοδότες έως τους εταίρους, τους ομολόγους και τις συναφείς οργανώσεις, τους υπαλλήλους τους, τους δικαιούχους και το κοινό-στόχο.</a:t>
            </a:r>
            <a:endParaRPr sz="2000" b="0" i="0" u="none" strike="noStrike" cap="none" dirty="0">
              <a:solidFill>
                <a:srgbClr val="000000"/>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Είναι υπόλογοι για κάθε έργο και κάθε ποσό χρηματοδότησης που λαμβάνουν και χρησιμοποιούν για τους σκοπούς των προγραμμάτων τους, σύμφωνα και με τους κανονισμούς που τηρούν.</a:t>
            </a:r>
            <a:endParaRPr sz="2000" b="0" i="0" u="none" strike="noStrike" cap="none" dirty="0">
              <a:solidFill>
                <a:srgbClr val="000000"/>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Θα πρέπει να εξηγήσουν σε όλους τους εμπλεκόμενους φορείς πώς χρησιμοποίησαν τους πόρους που απέκτησαν και ποια είναι τα αποτελέσματα των δράσεων. Η λογοδοσία καλύπτει διάφορα θέματα εντός μιας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συμπεριλαμβανομένης της οργανωτικής δομής διαχείρισης, των πολιτικών και διαδικασιών κ.λπ.</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7"/>
          <p:cNvPicPr preferRelativeResize="0"/>
          <p:nvPr/>
        </p:nvPicPr>
        <p:blipFill rotWithShape="1">
          <a:blip r:embed="rId3">
            <a:alphaModFix amt="10000"/>
          </a:blip>
          <a:srcRect t="39489" b="3983"/>
          <a:stretch/>
        </p:blipFill>
        <p:spPr>
          <a:xfrm>
            <a:off x="0" y="0"/>
            <a:ext cx="12192000" cy="6858000"/>
          </a:xfrm>
          <a:prstGeom prst="rect">
            <a:avLst/>
          </a:prstGeom>
          <a:noFill/>
          <a:ln>
            <a:noFill/>
          </a:ln>
        </p:spPr>
      </p:pic>
      <p:sp>
        <p:nvSpPr>
          <p:cNvPr id="115" name="Google Shape;115;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Θεμελιώδεις αρχές: Ακεραιότητα</a:t>
            </a:r>
            <a:endParaRPr b="1" dirty="0"/>
          </a:p>
        </p:txBody>
      </p:sp>
      <p:sp>
        <p:nvSpPr>
          <p:cNvPr id="116" name="Google Shape;116;p27"/>
          <p:cNvSpPr txBox="1"/>
          <p:nvPr/>
        </p:nvSpPr>
        <p:spPr>
          <a:xfrm>
            <a:off x="399375" y="1799600"/>
            <a:ext cx="10801800" cy="2508349"/>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err="1">
                <a:solidFill>
                  <a:schemeClr val="dk1"/>
                </a:solidFill>
                <a:latin typeface="Calibri"/>
                <a:ea typeface="Calibri"/>
                <a:cs typeface="Calibri"/>
                <a:sym typeface="Calibri"/>
              </a:rPr>
              <a:t>Οι</a:t>
            </a:r>
            <a:r>
              <a:rPr lang="en-GB" sz="2000" b="0" i="0" u="none" strike="noStrike" cap="none" dirty="0">
                <a:solidFill>
                  <a:schemeClr val="dk1"/>
                </a:solidFill>
                <a:latin typeface="Calibri"/>
                <a:ea typeface="Calibri"/>
                <a:cs typeface="Calibri"/>
                <a:sym typeface="Calibri"/>
              </a:rPr>
              <a:t>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θα πρέπει να τηρούν τα υψηλότερα ηθικά πρότυπα και να είναι ειλικρινείς σε όλες τις συναλλαγές τους- </a:t>
            </a:r>
            <a:r>
              <a:rPr lang="en-GB" sz="2000" b="0" i="1" u="none" strike="noStrike" cap="none" dirty="0">
                <a:solidFill>
                  <a:schemeClr val="dk1"/>
                </a:solidFill>
                <a:latin typeface="Calibri"/>
                <a:ea typeface="Calibri"/>
                <a:cs typeface="Calibri"/>
                <a:sym typeface="Calibri"/>
              </a:rPr>
              <a:t>να πράττουν το σωστό με ειλικρινή, δίκαιο και υπεύθυνο τρόπο.</a:t>
            </a:r>
            <a:endParaRPr sz="2000" b="0" i="0" u="none" strike="noStrike" cap="none" dirty="0">
              <a:solidFill>
                <a:srgbClr val="000000"/>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rgbClr val="000000"/>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Θα πρέπει να λειτουργούν ως μη κερδοσκοπικός οργανισμός και, σε περίπτωση τυχόν πλεονάσματος που προκύπτει από τις δραστηριότητές τους, θα πρέπει να το χρησιμοποιούν αποκλειστικά</a:t>
            </a:r>
            <a:r>
              <a:rPr lang="el-GR" sz="2000" b="0" i="0" u="none" strike="noStrike" cap="none" dirty="0">
                <a:solidFill>
                  <a:schemeClr val="dk1"/>
                </a:solidFill>
                <a:latin typeface="Calibri"/>
                <a:ea typeface="Calibri"/>
                <a:cs typeface="Calibri"/>
                <a:sym typeface="Calibri"/>
              </a:rPr>
              <a:t>,</a:t>
            </a:r>
            <a:r>
              <a:rPr lang="en-GB" sz="2000" b="0" i="0" u="none" strike="noStrike" cap="none" dirty="0">
                <a:solidFill>
                  <a:schemeClr val="dk1"/>
                </a:solidFill>
                <a:latin typeface="Calibri"/>
                <a:ea typeface="Calibri"/>
                <a:cs typeface="Calibri"/>
                <a:sym typeface="Calibri"/>
              </a:rPr>
              <a:t> για να βοηθήσουν τον οργανισμό να εκπληρώσει την αποστολή και τους στόχους του.</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8"/>
          <p:cNvPicPr preferRelativeResize="0"/>
          <p:nvPr/>
        </p:nvPicPr>
        <p:blipFill rotWithShape="1">
          <a:blip r:embed="rId3">
            <a:alphaModFix amt="10000"/>
          </a:blip>
          <a:srcRect/>
          <a:stretch/>
        </p:blipFill>
        <p:spPr>
          <a:xfrm>
            <a:off x="0" y="0"/>
            <a:ext cx="12192000" cy="6858000"/>
          </a:xfrm>
          <a:prstGeom prst="rect">
            <a:avLst/>
          </a:prstGeom>
          <a:noFill/>
          <a:ln>
            <a:noFill/>
          </a:ln>
        </p:spPr>
      </p:pic>
      <p:sp>
        <p:nvSpPr>
          <p:cNvPr id="122" name="Google Shape;122;p2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Θεμελιώδεις αρχές: Δικαιοσύνη</a:t>
            </a:r>
            <a:endParaRPr b="1" dirty="0"/>
          </a:p>
        </p:txBody>
      </p:sp>
      <p:sp>
        <p:nvSpPr>
          <p:cNvPr id="123" name="Google Shape;123;p28"/>
          <p:cNvSpPr txBox="1"/>
          <p:nvPr/>
        </p:nvSpPr>
        <p:spPr>
          <a:xfrm>
            <a:off x="399375" y="1736225"/>
            <a:ext cx="11086500" cy="3872825"/>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err="1">
                <a:solidFill>
                  <a:schemeClr val="dk1"/>
                </a:solidFill>
                <a:latin typeface="Calibri"/>
                <a:ea typeface="Calibri"/>
                <a:cs typeface="Calibri"/>
                <a:sym typeface="Calibri"/>
              </a:rPr>
              <a:t>Οι</a:t>
            </a:r>
            <a:r>
              <a:rPr lang="en-GB" sz="2000" b="0" i="0" u="none" strike="noStrike" cap="none" dirty="0">
                <a:solidFill>
                  <a:schemeClr val="dk1"/>
                </a:solidFill>
                <a:latin typeface="Calibri"/>
                <a:ea typeface="Calibri"/>
                <a:cs typeface="Calibri"/>
                <a:sym typeface="Calibri"/>
              </a:rPr>
              <a:t>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πρέπει να ενεργούν δίκαια, τόσο από την άποψη των επιχειρησιακών δράσεων όσο και από την άποψη των ανθρώπινων σχέσεων.</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Η δικαιοσύνη πρέπει να επιτυγχάνεται σε όλα τα επίπεδα και προς όλα τα μέρη - εργαζόμενους, εθελοντές,</a:t>
            </a:r>
            <a:r>
              <a:rPr lang="el-GR" sz="2000" b="0" i="0" u="none" strike="noStrike" cap="none" dirty="0">
                <a:solidFill>
                  <a:schemeClr val="dk1"/>
                </a:solidFill>
                <a:latin typeface="Calibri"/>
                <a:ea typeface="Calibri"/>
                <a:cs typeface="Calibri"/>
                <a:sym typeface="Calibri"/>
              </a:rPr>
              <a:t> χορηγούς</a:t>
            </a:r>
            <a:r>
              <a:rPr lang="en-GB" sz="2000" b="0" i="0" u="none" strike="noStrike" cap="none" dirty="0">
                <a:solidFill>
                  <a:schemeClr val="dk1"/>
                </a:solidFill>
                <a:latin typeface="Calibri"/>
                <a:ea typeface="Calibri"/>
                <a:cs typeface="Calibri"/>
                <a:sym typeface="Calibri"/>
              </a:rPr>
              <a:t>, προμηθευτές, εργολάβους κ.λπ. </a:t>
            </a:r>
            <a:endParaRPr sz="2000" b="0" i="0" u="none" strike="noStrike" cap="none" dirty="0">
              <a:solidFill>
                <a:schemeClr val="dk1"/>
              </a:solidFill>
              <a:latin typeface="Calibri"/>
              <a:ea typeface="Calibri"/>
              <a:cs typeface="Calibri"/>
              <a:sym typeface="Calibri"/>
            </a:endParaRPr>
          </a:p>
          <a:p>
            <a:pPr marL="800100" marR="0" lvl="0" indent="-342900" algn="l" rtl="0">
              <a:lnSpc>
                <a:spcPct val="90000"/>
              </a:lnSpc>
              <a:spcBef>
                <a:spcPts val="1000"/>
              </a:spcBef>
              <a:spcAft>
                <a:spcPts val="0"/>
              </a:spcAft>
              <a:buClr>
                <a:srgbClr val="000000"/>
              </a:buClr>
              <a:buSzPts val="2000"/>
              <a:buFont typeface="Wingdings" panose="05000000000000000000" pitchFamily="2" charset="2"/>
              <a:buChar char="§"/>
            </a:pPr>
            <a:endParaRPr sz="2000" b="0" i="0"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1000"/>
              </a:spcBef>
              <a:spcAft>
                <a:spcPts val="0"/>
              </a:spcAft>
              <a:buClr>
                <a:schemeClr val="dk1"/>
              </a:buClr>
              <a:buSzPts val="2000"/>
              <a:buFont typeface="Wingdings" panose="05000000000000000000" pitchFamily="2" charset="2"/>
              <a:buChar char="§"/>
            </a:pPr>
            <a:r>
              <a:rPr lang="en-GB" sz="2000" b="0" i="0" u="none" strike="noStrike" cap="none" dirty="0">
                <a:solidFill>
                  <a:schemeClr val="dk1"/>
                </a:solidFill>
                <a:latin typeface="Calibri"/>
                <a:ea typeface="Calibri"/>
                <a:cs typeface="Calibri"/>
                <a:sym typeface="Calibri"/>
              </a:rPr>
              <a:t>Παραδείγματα είναι η </a:t>
            </a:r>
            <a:r>
              <a:rPr lang="en-GB" sz="2000" b="0" i="1" u="none" strike="noStrike" cap="none" dirty="0">
                <a:solidFill>
                  <a:schemeClr val="dk1"/>
                </a:solidFill>
                <a:latin typeface="Calibri"/>
                <a:ea typeface="Calibri"/>
                <a:cs typeface="Calibri"/>
                <a:sym typeface="Calibri"/>
              </a:rPr>
              <a:t>δίκαιη πληρωμή και οι παροχές σε όλους τους εργαζόμενους, σύμφωνα με τους </a:t>
            </a:r>
            <a:r>
              <a:rPr lang="en-GB" sz="2000" b="0" i="0" u="none" strike="noStrike" cap="none" dirty="0">
                <a:solidFill>
                  <a:schemeClr val="dk1"/>
                </a:solidFill>
                <a:latin typeface="Calibri"/>
                <a:ea typeface="Calibri"/>
                <a:cs typeface="Calibri"/>
                <a:sym typeface="Calibri"/>
              </a:rPr>
              <a:t>σχετικούς εφαρμοστέους νόμους, η </a:t>
            </a:r>
            <a:r>
              <a:rPr lang="en-GB" sz="2000" b="0" i="1" u="none" strike="noStrike" cap="none" dirty="0">
                <a:solidFill>
                  <a:schemeClr val="dk1"/>
                </a:solidFill>
                <a:latin typeface="Calibri"/>
                <a:ea typeface="Calibri"/>
                <a:cs typeface="Calibri"/>
                <a:sym typeface="Calibri"/>
              </a:rPr>
              <a:t>δίκαιη μεταχείριση </a:t>
            </a:r>
            <a:r>
              <a:rPr lang="en-GB" sz="2000" b="0" i="0" u="none" strike="noStrike" cap="none" dirty="0">
                <a:solidFill>
                  <a:schemeClr val="dk1"/>
                </a:solidFill>
                <a:latin typeface="Calibri"/>
                <a:ea typeface="Calibri"/>
                <a:cs typeface="Calibri"/>
                <a:sym typeface="Calibri"/>
              </a:rPr>
              <a:t>όλων των δωρητών με την έγκαιρη παροχή όλων των σχετικών αποδεικτικών στοιχείων, η </a:t>
            </a:r>
            <a:r>
              <a:rPr lang="en-GB" sz="2000" b="0" i="1" u="none" strike="noStrike" cap="none" dirty="0">
                <a:solidFill>
                  <a:schemeClr val="dk1"/>
                </a:solidFill>
                <a:latin typeface="Calibri"/>
                <a:ea typeface="Calibri"/>
                <a:cs typeface="Calibri"/>
                <a:sym typeface="Calibri"/>
              </a:rPr>
              <a:t>δίκαιη επιλογή </a:t>
            </a:r>
            <a:r>
              <a:rPr lang="en-GB" sz="2000" b="0" i="0" u="none" strike="noStrike" cap="none" dirty="0">
                <a:solidFill>
                  <a:schemeClr val="dk1"/>
                </a:solidFill>
                <a:latin typeface="Calibri"/>
                <a:ea typeface="Calibri"/>
                <a:cs typeface="Calibri"/>
                <a:sym typeface="Calibri"/>
              </a:rPr>
              <a:t>προμηθευτών και εργολάβων βάσει προκαθορισμένων κριτηρίων και η </a:t>
            </a:r>
            <a:r>
              <a:rPr lang="en-GB" sz="2000" b="0" i="1" u="none" strike="noStrike" cap="none" dirty="0">
                <a:solidFill>
                  <a:schemeClr val="dk1"/>
                </a:solidFill>
                <a:latin typeface="Calibri"/>
                <a:ea typeface="Calibri"/>
                <a:cs typeface="Calibri"/>
                <a:sym typeface="Calibri"/>
              </a:rPr>
              <a:t>δίκαιη κατανομή </a:t>
            </a:r>
            <a:r>
              <a:rPr lang="en-GB" sz="2000" b="0" i="0" u="none" strike="noStrike" cap="none" dirty="0">
                <a:solidFill>
                  <a:schemeClr val="dk1"/>
                </a:solidFill>
                <a:latin typeface="Calibri"/>
                <a:ea typeface="Calibri"/>
                <a:cs typeface="Calibri"/>
                <a:sym typeface="Calibri"/>
              </a:rPr>
              <a:t>των κονδυλίων και των υπηρεσιών σε όλους τους δικαιούχους.</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9"/>
          <p:cNvPicPr preferRelativeResize="0"/>
          <p:nvPr/>
        </p:nvPicPr>
        <p:blipFill rotWithShape="1">
          <a:blip r:embed="rId3">
            <a:alphaModFix amt="10000"/>
          </a:blip>
          <a:srcRect b="15604"/>
          <a:stretch/>
        </p:blipFill>
        <p:spPr>
          <a:xfrm>
            <a:off x="0" y="0"/>
            <a:ext cx="12192000" cy="6857999"/>
          </a:xfrm>
          <a:prstGeom prst="rect">
            <a:avLst/>
          </a:prstGeom>
          <a:noFill/>
          <a:ln>
            <a:noFill/>
          </a:ln>
        </p:spPr>
      </p:pic>
      <p:sp>
        <p:nvSpPr>
          <p:cNvPr id="129" name="Google Shape;129;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Θεμελιώδεις αρχές: Ανεξαρτησία</a:t>
            </a:r>
            <a:endParaRPr b="1" dirty="0"/>
          </a:p>
        </p:txBody>
      </p:sp>
      <p:sp>
        <p:nvSpPr>
          <p:cNvPr id="130" name="Google Shape;130;p29"/>
          <p:cNvSpPr txBox="1"/>
          <p:nvPr/>
        </p:nvSpPr>
        <p:spPr>
          <a:xfrm>
            <a:off x="399375" y="1907200"/>
            <a:ext cx="10992300" cy="1569630"/>
          </a:xfrm>
          <a:prstGeom prst="rect">
            <a:avLst/>
          </a:prstGeom>
          <a:noFill/>
          <a:ln>
            <a:noFill/>
          </a:ln>
        </p:spPr>
        <p:txBody>
          <a:bodyPr spcFirstLastPara="1" wrap="square" lIns="91425" tIns="91425" rIns="91425" bIns="91425" anchor="t" anchorCtr="0">
            <a:spAutoFit/>
          </a:bodyPr>
          <a:lstStyle/>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err="1">
                <a:solidFill>
                  <a:schemeClr val="dk1"/>
                </a:solidFill>
                <a:latin typeface="Calibri"/>
                <a:ea typeface="Calibri"/>
                <a:cs typeface="Calibri"/>
                <a:sym typeface="Calibri"/>
              </a:rPr>
              <a:t>Οι</a:t>
            </a:r>
            <a:r>
              <a:rPr lang="en-GB" sz="2000" b="0" i="0" u="none" strike="noStrike" cap="none" dirty="0">
                <a:solidFill>
                  <a:schemeClr val="dk1"/>
                </a:solidFill>
                <a:latin typeface="Calibri"/>
                <a:ea typeface="Calibri"/>
                <a:cs typeface="Calibri"/>
                <a:sym typeface="Calibri"/>
              </a:rPr>
              <a:t>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πρέπει να διατηρούν την ανεξαρτησία τους, τόσο ηθικά όσο και οικονομικά. Σε καμία περίπτωση, μια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δεν πρέπει να εμπλέκεται </a:t>
            </a:r>
            <a:r>
              <a:rPr lang="en-GB" sz="2000" b="0" i="1" u="none" strike="noStrike" cap="none" dirty="0">
                <a:solidFill>
                  <a:schemeClr val="dk1"/>
                </a:solidFill>
                <a:latin typeface="Calibri"/>
                <a:ea typeface="Calibri"/>
                <a:cs typeface="Calibri"/>
                <a:sym typeface="Calibri"/>
              </a:rPr>
              <a:t>σε</a:t>
            </a:r>
            <a:r>
              <a:rPr lang="en-GB" sz="2000" b="0" i="0" u="none" strike="noStrike" cap="none" dirty="0">
                <a:solidFill>
                  <a:schemeClr val="dk1"/>
                </a:solidFill>
                <a:latin typeface="Calibri"/>
                <a:ea typeface="Calibri"/>
                <a:cs typeface="Calibri"/>
                <a:sym typeface="Calibri"/>
              </a:rPr>
              <a:t> δωροδοκίες, οικονομικές ατασθαλίες και παρανομίες. </a:t>
            </a:r>
            <a:endParaRPr sz="2000" b="0" i="1"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00"/>
              </a:buClr>
              <a:buSzPts val="2000"/>
              <a:buFont typeface="Wingdings" panose="05000000000000000000" pitchFamily="2" charset="2"/>
              <a:buChar char="§"/>
            </a:pPr>
            <a:endParaRPr sz="2000" b="0" i="1" u="none" strike="noStrike" cap="none" dirty="0">
              <a:solidFill>
                <a:schemeClr val="dk1"/>
              </a:solidFill>
              <a:latin typeface="Calibri"/>
              <a:ea typeface="Calibri"/>
              <a:cs typeface="Calibri"/>
              <a:sym typeface="Calibri"/>
            </a:endParaRPr>
          </a:p>
          <a:p>
            <a:pPr marL="457200" marR="0" lvl="0" indent="-355600" algn="l" rtl="0">
              <a:lnSpc>
                <a:spcPct val="90000"/>
              </a:lnSpc>
              <a:spcBef>
                <a:spcPts val="0"/>
              </a:spcBef>
              <a:spcAft>
                <a:spcPts val="0"/>
              </a:spcAft>
              <a:buClr>
                <a:schemeClr val="dk1"/>
              </a:buClr>
              <a:buSzPts val="2000"/>
              <a:buFont typeface="Wingdings" panose="05000000000000000000" pitchFamily="2" charset="2"/>
              <a:buChar char="§"/>
            </a:pPr>
            <a:r>
              <a:rPr lang="en-GB" sz="2000" b="0" i="0" u="none" strike="noStrike" cap="none" dirty="0" err="1">
                <a:solidFill>
                  <a:schemeClr val="dk1"/>
                </a:solidFill>
                <a:latin typeface="Calibri"/>
                <a:ea typeface="Calibri"/>
                <a:cs typeface="Calibri"/>
                <a:sym typeface="Calibri"/>
              </a:rPr>
              <a:t>Οι</a:t>
            </a:r>
            <a:r>
              <a:rPr lang="en-GB" sz="2000" b="0" i="0" u="none" strike="noStrike" cap="none" dirty="0">
                <a:solidFill>
                  <a:schemeClr val="dk1"/>
                </a:solidFill>
                <a:latin typeface="Calibri"/>
                <a:ea typeface="Calibri"/>
                <a:cs typeface="Calibri"/>
                <a:sym typeface="Calibri"/>
              </a:rPr>
              <a:t> ΟΚ</a:t>
            </a:r>
            <a:r>
              <a:rPr lang="el-GR" sz="2000" b="0" i="0" u="none" strike="noStrike" cap="none" dirty="0">
                <a:solidFill>
                  <a:schemeClr val="dk1"/>
                </a:solidFill>
                <a:latin typeface="Calibri"/>
                <a:ea typeface="Calibri"/>
                <a:cs typeface="Calibri"/>
                <a:sym typeface="Calibri"/>
              </a:rPr>
              <a:t>τ</a:t>
            </a:r>
            <a:r>
              <a:rPr lang="en-GB" sz="2000" b="0" i="0" u="none" strike="noStrike" cap="none" dirty="0">
                <a:solidFill>
                  <a:schemeClr val="dk1"/>
                </a:solidFill>
                <a:latin typeface="Calibri"/>
                <a:ea typeface="Calibri"/>
                <a:cs typeface="Calibri"/>
                <a:sym typeface="Calibri"/>
              </a:rPr>
              <a:t>Π πρέπει να ενεργούν προς το συμφέρον των ενδιαφερομένων μερών τους.</a:t>
            </a: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2508</Words>
  <Application>Microsoft Office PowerPoint</Application>
  <PresentationFormat>Widescreen</PresentationFormat>
  <Paragraphs>136</Paragraphs>
  <Slides>19</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Poppins</vt:lpstr>
      <vt:lpstr>Calibri</vt:lpstr>
      <vt:lpstr>Wingdings</vt:lpstr>
      <vt:lpstr>CARDET Course template</vt:lpstr>
      <vt:lpstr>1_CARDET Course template</vt:lpstr>
      <vt:lpstr>2_CARDET Course template</vt:lpstr>
      <vt:lpstr>Ενότητα 1 Βασικές αρχές των ΟΚτΠ</vt:lpstr>
      <vt:lpstr>Δραστηριότητα εξοικείωσης </vt:lpstr>
      <vt:lpstr>Υποενότητα 3 - Μαθησιακοί στόχοι</vt:lpstr>
      <vt:lpstr>Θεμελιώδεις αρχές μιας ΟΚτΠ</vt:lpstr>
      <vt:lpstr>Θεμελιώδεις αρχές: Διαφάνεια</vt:lpstr>
      <vt:lpstr>Θεμελιώδεις αρχές: Λογοδοσία</vt:lpstr>
      <vt:lpstr>Θεμελιώδεις αρχές: Ακεραιότητα</vt:lpstr>
      <vt:lpstr>Θεμελιώδεις αρχές: Δικαιοσύνη</vt:lpstr>
      <vt:lpstr>Θεμελιώδεις αρχές: Ανεξαρτησία</vt:lpstr>
      <vt:lpstr>WE Charity - σκάνδαλο</vt:lpstr>
      <vt:lpstr>Δραστηριότητα 1: WE Charity - σκάνδαλο</vt:lpstr>
      <vt:lpstr>WE Charity - σκάνδαλο: Σημεία-κλειδιά</vt:lpstr>
      <vt:lpstr>WE Charity - σκάνδαλο: Σημεία-κλειδιά</vt:lpstr>
      <vt:lpstr>WE Charity - σκάνδαλο: (συνέχεια)</vt:lpstr>
      <vt:lpstr>WE Φιλανθρωπικό σκάνδαλο: (συνέχεια)</vt:lpstr>
      <vt:lpstr>WE Charity - σκάνδαλο: Θεμελιώδεις αρχές</vt:lpstr>
      <vt:lpstr>Μέτρα για την τήρηση των θεμελιωδών αρχών</vt:lpstr>
      <vt:lpstr>Φύλλο εργασίας 2: Παιχνίδι ρόλων</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CSOs Fundamentals</dc:title>
  <dc:creator>2Fast4u</dc:creator>
  <cp:keywords>, docId:E07F749FE6B5FE3129AD6528B42D4818</cp:keywords>
  <cp:lastModifiedBy>Foteini Sokratous</cp:lastModifiedBy>
  <cp:revision>10</cp:revision>
  <dcterms:created xsi:type="dcterms:W3CDTF">2014-07-11T09:12:14Z</dcterms:created>
  <dcterms:modified xsi:type="dcterms:W3CDTF">2024-03-08T13:45:13Z</dcterms:modified>
</cp:coreProperties>
</file>