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6"/>
  </p:notesMasterIdLst>
  <p:sldIdLst>
    <p:sldId id="271" r:id="rId3"/>
    <p:sldId id="257" r:id="rId4"/>
    <p:sldId id="258" r:id="rId5"/>
    <p:sldId id="259" r:id="rId6"/>
    <p:sldId id="260" r:id="rId7"/>
    <p:sldId id="261" r:id="rId8"/>
    <p:sldId id="262" r:id="rId9"/>
    <p:sldId id="263" r:id="rId10"/>
    <p:sldId id="264" r:id="rId11"/>
    <p:sldId id="265" r:id="rId12"/>
    <p:sldId id="269" r:id="rId13"/>
    <p:sldId id="266" r:id="rId14"/>
    <p:sldId id="270" r:id="rId15"/>
  </p:sldIdLst>
  <p:sldSz cx="12192000" cy="6858000"/>
  <p:notesSz cx="6858000" cy="9144000"/>
  <p:embeddedFontLst>
    <p:embeddedFont>
      <p:font typeface="Noto Sans Symbols" panose="020B0604020202020204" charset="0"/>
      <p:regular r:id="rId17"/>
      <p:bold r:id="rId18"/>
    </p:embeddedFont>
    <p:embeddedFont>
      <p:font typeface="Poppins" panose="00000500000000000000" pitchFamily="2"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2X1atwFou9V1r/oMwLLatfv46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69" autoAdjust="0"/>
  </p:normalViewPr>
  <p:slideViewPr>
    <p:cSldViewPr snapToGrid="0">
      <p:cViewPr varScale="1">
        <p:scale>
          <a:sx n="75" d="100"/>
          <a:sy n="75" d="100"/>
        </p:scale>
        <p:origin x="19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dirty="0" err="1"/>
              <a:t>Βελτιωμένη</a:t>
            </a:r>
            <a:r>
              <a:rPr lang="en-GB" dirty="0"/>
              <a:t> </a:t>
            </a:r>
            <a:r>
              <a:rPr lang="en-GB" dirty="0" err="1"/>
              <a:t>λήψη</a:t>
            </a:r>
            <a:r>
              <a:rPr lang="en-GB" dirty="0"/>
              <a:t> απ</a:t>
            </a:r>
            <a:r>
              <a:rPr lang="en-GB" dirty="0" err="1"/>
              <a:t>οφάσεων</a:t>
            </a:r>
            <a:r>
              <a:rPr lang="en-GB" dirty="0"/>
              <a:t>: </a:t>
            </a:r>
            <a:r>
              <a:rPr lang="el-GR" dirty="0"/>
              <a:t>Το</a:t>
            </a:r>
            <a:r>
              <a:rPr lang="el-GR" baseline="0" dirty="0"/>
              <a:t> σύστημα ΠΑΜ</a:t>
            </a:r>
            <a:r>
              <a:rPr lang="en-GB" dirty="0"/>
              <a:t> πα</a:t>
            </a:r>
            <a:r>
              <a:rPr lang="en-GB" dirty="0" err="1"/>
              <a:t>ρέχει</a:t>
            </a:r>
            <a:r>
              <a:rPr lang="en-GB" dirty="0"/>
              <a:t> </a:t>
            </a:r>
            <a:r>
              <a:rPr lang="en-GB" dirty="0" err="1"/>
              <a:t>στους</a:t>
            </a:r>
            <a:r>
              <a:rPr lang="en-GB" dirty="0"/>
              <a:t> </a:t>
            </a:r>
            <a:r>
              <a:rPr lang="en-GB" dirty="0" err="1"/>
              <a:t>οργ</a:t>
            </a:r>
            <a:r>
              <a:rPr lang="en-GB" dirty="0"/>
              <a:t>ανισμούς αξιόπιστα και συναφή δεδομένα για την ενημέρωση των αποφάσεων και τη βελτίωση του σχεδιασμού και της υλοποίησης των προγραμμάτων.</a:t>
            </a:r>
            <a:endParaRPr dirty="0"/>
          </a:p>
          <a:p>
            <a:pPr marL="457200" marR="0" lvl="0" indent="-317500" algn="l" rtl="0">
              <a:lnSpc>
                <a:spcPct val="100000"/>
              </a:lnSpc>
              <a:spcBef>
                <a:spcPts val="0"/>
              </a:spcBef>
              <a:spcAft>
                <a:spcPts val="0"/>
              </a:spcAft>
              <a:buSzPts val="1400"/>
              <a:buChar char="●"/>
            </a:pPr>
            <a:r>
              <a:rPr lang="en-GB" dirty="0" err="1"/>
              <a:t>Αυξημένη</a:t>
            </a:r>
            <a:r>
              <a:rPr lang="en-GB" dirty="0"/>
              <a:t> </a:t>
            </a:r>
            <a:r>
              <a:rPr lang="en-GB" dirty="0" err="1"/>
              <a:t>λογοδοσί</a:t>
            </a:r>
            <a:r>
              <a:rPr lang="en-GB" dirty="0"/>
              <a:t>α: Αυτό μπορεί να αυξήσει την εμπιστοσύνη και την αξιοπιστία στο έργο του οργανισμού.</a:t>
            </a:r>
            <a:endParaRPr dirty="0"/>
          </a:p>
          <a:p>
            <a:pPr marL="457200" marR="0" lvl="0" indent="-317500" algn="l" rtl="0">
              <a:lnSpc>
                <a:spcPct val="100000"/>
              </a:lnSpc>
              <a:spcBef>
                <a:spcPts val="0"/>
              </a:spcBef>
              <a:spcAft>
                <a:spcPts val="0"/>
              </a:spcAft>
              <a:buSzPts val="1400"/>
              <a:buChar char="●"/>
            </a:pPr>
            <a:r>
              <a:rPr lang="en-GB" dirty="0" err="1"/>
              <a:t>Ενισχυμένη</a:t>
            </a:r>
            <a:r>
              <a:rPr lang="en-GB" dirty="0"/>
              <a:t> απ</a:t>
            </a:r>
            <a:r>
              <a:rPr lang="en-GB" dirty="0" err="1"/>
              <a:t>οτελεσμ</a:t>
            </a:r>
            <a:r>
              <a:rPr lang="en-GB" dirty="0"/>
              <a:t>ατικότητα του προγράμματος: </a:t>
            </a:r>
            <a:r>
              <a:rPr lang="el-GR" dirty="0"/>
              <a:t>το</a:t>
            </a:r>
            <a:r>
              <a:rPr lang="el-GR" baseline="0" dirty="0"/>
              <a:t> σύστημα ΠΑΜ βοηθά τους οργανισμούς να εντοπίσουν τι δουλεύει καλά και τι όχι </a:t>
            </a:r>
            <a:r>
              <a:rPr lang="en-GB" dirty="0"/>
              <a:t>και να κάνουν προσαρμογές για να βελτιώσουν την αποτελεσματικότητα του προγράμματος.</a:t>
            </a:r>
            <a:endParaRPr dirty="0"/>
          </a:p>
          <a:p>
            <a:pPr marL="457200" marR="0" lvl="0" indent="-317500" algn="l" rtl="0">
              <a:lnSpc>
                <a:spcPct val="100000"/>
              </a:lnSpc>
              <a:spcBef>
                <a:spcPts val="0"/>
              </a:spcBef>
              <a:spcAft>
                <a:spcPts val="0"/>
              </a:spcAft>
              <a:buSzPts val="1400"/>
              <a:buChar char="●"/>
            </a:pPr>
            <a:r>
              <a:rPr lang="en-GB" dirty="0" err="1"/>
              <a:t>Μεγ</a:t>
            </a:r>
            <a:r>
              <a:rPr lang="en-GB" dirty="0"/>
              <a:t>αλύτερη μάθηση και συνεχής βελτίωση: </a:t>
            </a:r>
            <a:r>
              <a:rPr lang="el-GR" dirty="0"/>
              <a:t>Το</a:t>
            </a:r>
            <a:r>
              <a:rPr lang="el-GR" baseline="0" dirty="0"/>
              <a:t> σύστημα ΠΑΜ</a:t>
            </a:r>
            <a:r>
              <a:rPr lang="en-GB" dirty="0"/>
              <a:t> παρέχει ευκαιρίες στους οργανισμούς να μαθαίνουν από τις εμπειρίες τους και να βελτιώνουν συνεχώς τα προγράμματα και τις υπηρεσίες τους.</a:t>
            </a:r>
            <a:endParaRPr dirty="0"/>
          </a:p>
          <a:p>
            <a:pPr marL="457200" marR="0" lvl="0" indent="-317500" algn="l" rtl="0">
              <a:lnSpc>
                <a:spcPct val="100000"/>
              </a:lnSpc>
              <a:spcBef>
                <a:spcPts val="0"/>
              </a:spcBef>
              <a:spcAft>
                <a:spcPts val="0"/>
              </a:spcAft>
              <a:buSzPts val="1400"/>
              <a:buChar char="●"/>
            </a:pPr>
            <a:r>
              <a:rPr lang="en-GB" dirty="0" err="1"/>
              <a:t>Πρ</a:t>
            </a:r>
            <a:r>
              <a:rPr lang="en-GB" dirty="0"/>
              <a:t>ακτική βασισμένη σε στοιχεία: </a:t>
            </a:r>
            <a:r>
              <a:rPr lang="el-GR" dirty="0"/>
              <a:t>Το</a:t>
            </a:r>
            <a:r>
              <a:rPr lang="el-GR" baseline="0" dirty="0"/>
              <a:t> σύστημα ΠΑΜ</a:t>
            </a:r>
            <a:r>
              <a:rPr lang="en-GB" dirty="0"/>
              <a:t> βοηθά τους οργανισμούς να συλλέγουν και να χρησιμοποιούν δεδομένα</a:t>
            </a:r>
            <a:r>
              <a:rPr lang="el-GR" dirty="0"/>
              <a:t>,</a:t>
            </a:r>
            <a:r>
              <a:rPr lang="en-GB" dirty="0"/>
              <a:t> για να υποστηρίζουν τη λήψη αποφάσεων και να αποδεικνύουν τον αντίκτυπο του έργου τους στους χρηματοδότες και τους ενδιαφερόμενους φορείς.</a:t>
            </a:r>
            <a:endParaRPr dirty="0"/>
          </a:p>
          <a:p>
            <a:pPr marL="457200" marR="0" lvl="0" indent="-317500" algn="l" rtl="0">
              <a:lnSpc>
                <a:spcPct val="100000"/>
              </a:lnSpc>
              <a:spcBef>
                <a:spcPts val="0"/>
              </a:spcBef>
              <a:spcAft>
                <a:spcPts val="0"/>
              </a:spcAft>
              <a:buSzPts val="1400"/>
              <a:buChar char="●"/>
            </a:pPr>
            <a:r>
              <a:rPr lang="en-GB" dirty="0" err="1"/>
              <a:t>Βελτίωση</a:t>
            </a:r>
            <a:r>
              <a:rPr lang="en-GB" dirty="0"/>
              <a:t> </a:t>
            </a:r>
            <a:r>
              <a:rPr lang="en-GB" dirty="0" err="1"/>
              <a:t>της</a:t>
            </a:r>
            <a:r>
              <a:rPr lang="en-GB" dirty="0"/>
              <a:t> επ</a:t>
            </a:r>
            <a:r>
              <a:rPr lang="en-GB" dirty="0" err="1"/>
              <a:t>ικοινωνί</a:t>
            </a:r>
            <a:r>
              <a:rPr lang="en-GB" dirty="0"/>
              <a:t>ας και του συντονισμού: </a:t>
            </a:r>
            <a:r>
              <a:rPr lang="el-GR" dirty="0"/>
              <a:t>Το</a:t>
            </a:r>
            <a:r>
              <a:rPr lang="el-GR" baseline="0" dirty="0"/>
              <a:t> σύστημα ΠΑΜ</a:t>
            </a:r>
            <a:r>
              <a:rPr lang="en-GB" dirty="0"/>
              <a:t> μπορεί να διευκολύνει την καλύτερη επικοινωνία και συντονισμό μεταξύ των διαφόρων ενδιαφερομένων, συμπεριλαμβανομένων των εταίρων, των χρηματοδοτών και των δικαιούχων.</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err="1"/>
              <a:t>Πηγή</a:t>
            </a:r>
            <a:r>
              <a:rPr lang="en-GB" dirty="0"/>
              <a:t> </a:t>
            </a:r>
            <a:r>
              <a:rPr lang="en-GB" dirty="0" err="1"/>
              <a:t>εικόν</a:t>
            </a:r>
            <a:r>
              <a:rPr lang="en-GB" dirty="0"/>
              <a:t>ας: https://www.freepik.com/free-vector/flat-university-concept_4517716.htm#query=Monitoring%20Evaluation%20amp%20Learning&amp;position=1&amp;from_view=search&amp;track=country_rows_v2</a:t>
            </a:r>
            <a:endParaRPr dirty="0"/>
          </a:p>
        </p:txBody>
      </p:sp>
      <p:sp>
        <p:nvSpPr>
          <p:cNvPr id="160" name="Google Shape;1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dirty="0" err="1"/>
              <a:t>Βελτιωμένη</a:t>
            </a:r>
            <a:r>
              <a:rPr lang="en-GB" dirty="0"/>
              <a:t> </a:t>
            </a:r>
            <a:r>
              <a:rPr lang="en-GB" dirty="0" err="1"/>
              <a:t>λήψη</a:t>
            </a:r>
            <a:r>
              <a:rPr lang="en-GB" dirty="0"/>
              <a:t> απ</a:t>
            </a:r>
            <a:r>
              <a:rPr lang="en-GB" dirty="0" err="1"/>
              <a:t>οφάσεων</a:t>
            </a:r>
            <a:r>
              <a:rPr lang="en-GB" dirty="0"/>
              <a:t>: </a:t>
            </a:r>
            <a:r>
              <a:rPr lang="el-GR" dirty="0"/>
              <a:t>το</a:t>
            </a:r>
            <a:r>
              <a:rPr lang="el-GR" baseline="0" dirty="0"/>
              <a:t> σύστημα ΠΑΜ</a:t>
            </a:r>
            <a:r>
              <a:rPr lang="en-GB" dirty="0"/>
              <a:t> πα</a:t>
            </a:r>
            <a:r>
              <a:rPr lang="en-GB" dirty="0" err="1"/>
              <a:t>ρέχει</a:t>
            </a:r>
            <a:r>
              <a:rPr lang="en-GB" dirty="0"/>
              <a:t> </a:t>
            </a:r>
            <a:r>
              <a:rPr lang="en-GB" dirty="0" err="1"/>
              <a:t>στους</a:t>
            </a:r>
            <a:r>
              <a:rPr lang="en-GB" dirty="0"/>
              <a:t> </a:t>
            </a:r>
            <a:r>
              <a:rPr lang="en-GB" dirty="0" err="1"/>
              <a:t>οργ</a:t>
            </a:r>
            <a:r>
              <a:rPr lang="en-GB" dirty="0"/>
              <a:t>ανισμούς αξιόπιστα και συναφή δεδομένα για την ενημέρωση των αποφάσεων και τη βελτίωση του σχεδιασμού και της υλοποίησης των προγραμμάτων.</a:t>
            </a:r>
            <a:endParaRPr dirty="0"/>
          </a:p>
          <a:p>
            <a:pPr marL="457200" marR="0" lvl="0" indent="-317500" algn="l" rtl="0">
              <a:lnSpc>
                <a:spcPct val="100000"/>
              </a:lnSpc>
              <a:spcBef>
                <a:spcPts val="0"/>
              </a:spcBef>
              <a:spcAft>
                <a:spcPts val="0"/>
              </a:spcAft>
              <a:buSzPts val="1400"/>
              <a:buChar char="●"/>
            </a:pPr>
            <a:r>
              <a:rPr lang="en-GB" dirty="0" err="1"/>
              <a:t>Αυξημένη</a:t>
            </a:r>
            <a:r>
              <a:rPr lang="en-GB" dirty="0"/>
              <a:t> </a:t>
            </a:r>
            <a:r>
              <a:rPr lang="en-GB" dirty="0" err="1"/>
              <a:t>λογοδοσί</a:t>
            </a:r>
            <a:r>
              <a:rPr lang="en-GB" dirty="0"/>
              <a:t>α: Αυτό μπορεί να αυξήσει την εμπιστοσύνη στο έργο του οργανισμού.</a:t>
            </a:r>
            <a:endParaRPr dirty="0"/>
          </a:p>
          <a:p>
            <a:pPr marL="457200" marR="0" lvl="0" indent="-317500" algn="l" rtl="0">
              <a:lnSpc>
                <a:spcPct val="100000"/>
              </a:lnSpc>
              <a:spcBef>
                <a:spcPts val="0"/>
              </a:spcBef>
              <a:spcAft>
                <a:spcPts val="0"/>
              </a:spcAft>
              <a:buSzPts val="1400"/>
              <a:buChar char="●"/>
            </a:pPr>
            <a:r>
              <a:rPr lang="en-GB" dirty="0" err="1"/>
              <a:t>Ενισχυμένη</a:t>
            </a:r>
            <a:r>
              <a:rPr lang="en-GB" dirty="0"/>
              <a:t> απ</a:t>
            </a:r>
            <a:r>
              <a:rPr lang="en-GB" dirty="0" err="1"/>
              <a:t>οτελεσμ</a:t>
            </a:r>
            <a:r>
              <a:rPr lang="en-GB" dirty="0"/>
              <a:t>ατικότητα του προγράμματος: </a:t>
            </a:r>
            <a:r>
              <a:rPr lang="el-GR" dirty="0"/>
              <a:t>το</a:t>
            </a:r>
            <a:r>
              <a:rPr lang="el-GR" baseline="0" dirty="0"/>
              <a:t> σύστημα ΠΑΜ βοηθά τους οργανισμούς να εντοπίσουν τι δουλεύει καλά και τι όχι </a:t>
            </a:r>
            <a:r>
              <a:rPr lang="en-GB" dirty="0"/>
              <a:t>και να κάνουν προσαρμογές για να βελτιώσουν την αποτελεσματικότητα του προγράμματος.</a:t>
            </a:r>
            <a:endParaRPr dirty="0"/>
          </a:p>
          <a:p>
            <a:pPr marL="457200" marR="0" lvl="0" indent="-317500" algn="l" rtl="0">
              <a:lnSpc>
                <a:spcPct val="100000"/>
              </a:lnSpc>
              <a:spcBef>
                <a:spcPts val="0"/>
              </a:spcBef>
              <a:spcAft>
                <a:spcPts val="0"/>
              </a:spcAft>
              <a:buSzPts val="1400"/>
              <a:buChar char="●"/>
            </a:pPr>
            <a:r>
              <a:rPr lang="en-GB" dirty="0" err="1"/>
              <a:t>Μεγ</a:t>
            </a:r>
            <a:r>
              <a:rPr lang="en-GB" dirty="0"/>
              <a:t>αλύτερη μάθηση και συνεχής βελτίωση: </a:t>
            </a:r>
            <a:r>
              <a:rPr lang="el-GR" dirty="0"/>
              <a:t>Το</a:t>
            </a:r>
            <a:r>
              <a:rPr lang="el-GR" baseline="0" dirty="0"/>
              <a:t> σύστημα ΠΑΜ </a:t>
            </a:r>
            <a:r>
              <a:rPr lang="en-GB" dirty="0"/>
              <a:t>πα</a:t>
            </a:r>
            <a:r>
              <a:rPr lang="en-GB" dirty="0" err="1"/>
              <a:t>ρέχει</a:t>
            </a:r>
            <a:r>
              <a:rPr lang="en-GB" dirty="0"/>
              <a:t> ευκαιρίες στους οργανισμούς να μαθαίνουν από τις εμπειρίες τους και να βελτιώνουν συνεχώς τα προγράμματα και τις υπηρεσίες τους.</a:t>
            </a:r>
            <a:endParaRPr dirty="0"/>
          </a:p>
          <a:p>
            <a:pPr marL="457200" marR="0" lvl="0" indent="-317500" algn="l" rtl="0">
              <a:lnSpc>
                <a:spcPct val="100000"/>
              </a:lnSpc>
              <a:spcBef>
                <a:spcPts val="0"/>
              </a:spcBef>
              <a:spcAft>
                <a:spcPts val="0"/>
              </a:spcAft>
              <a:buSzPts val="1400"/>
              <a:buChar char="●"/>
            </a:pPr>
            <a:r>
              <a:rPr lang="en-GB" dirty="0" err="1"/>
              <a:t>Πρ</a:t>
            </a:r>
            <a:r>
              <a:rPr lang="en-GB" dirty="0"/>
              <a:t>ακτική βασισμένη σε στοιχεία: </a:t>
            </a:r>
            <a:r>
              <a:rPr lang="el-GR" dirty="0"/>
              <a:t>Το</a:t>
            </a:r>
            <a:r>
              <a:rPr lang="el-GR" baseline="0" dirty="0"/>
              <a:t> σύστημα ΠΑΜ</a:t>
            </a:r>
            <a:r>
              <a:rPr lang="en-GB" dirty="0"/>
              <a:t> βοηθά τους οργανισμούς να συλλέγουν και να χρησιμοποιούν δεδομένα για να υποστηρίζουν τη λήψη αποφάσεων και να αποδεικνύουν τον αντίκτυπο του έργου τους στους χρηματοδότες και τους ενδιαφερόμενους φορείς.</a:t>
            </a:r>
            <a:endParaRPr dirty="0"/>
          </a:p>
          <a:p>
            <a:pPr marL="457200" marR="0" lvl="0" indent="-317500" algn="l" rtl="0">
              <a:lnSpc>
                <a:spcPct val="100000"/>
              </a:lnSpc>
              <a:spcBef>
                <a:spcPts val="0"/>
              </a:spcBef>
              <a:spcAft>
                <a:spcPts val="0"/>
              </a:spcAft>
              <a:buSzPts val="1400"/>
              <a:buChar char="●"/>
            </a:pPr>
            <a:r>
              <a:rPr lang="en-GB" dirty="0" err="1"/>
              <a:t>Βελτίωση</a:t>
            </a:r>
            <a:r>
              <a:rPr lang="en-GB" dirty="0"/>
              <a:t> </a:t>
            </a:r>
            <a:r>
              <a:rPr lang="en-GB" dirty="0" err="1"/>
              <a:t>της</a:t>
            </a:r>
            <a:r>
              <a:rPr lang="en-GB" dirty="0"/>
              <a:t> επ</a:t>
            </a:r>
            <a:r>
              <a:rPr lang="en-GB" dirty="0" err="1"/>
              <a:t>ικοινωνί</a:t>
            </a:r>
            <a:r>
              <a:rPr lang="en-GB" dirty="0"/>
              <a:t>ας και του συντονισμού: </a:t>
            </a:r>
            <a:r>
              <a:rPr lang="el-GR" dirty="0"/>
              <a:t>Το</a:t>
            </a:r>
            <a:r>
              <a:rPr lang="el-GR" baseline="0" dirty="0"/>
              <a:t> σύστημα ΠΑΜ</a:t>
            </a:r>
            <a:r>
              <a:rPr lang="en-GB" dirty="0"/>
              <a:t> μπορεί να διευκολύνει την καλύτερη επικοινωνία και συντονισμό μεταξύ των διαφόρων ενδιαφερομένων μερών, συμπεριλαμβανομένων των εταίρων, των χρηματοδοτών και των δικαιούχων.</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err="1"/>
              <a:t>Πηγή</a:t>
            </a:r>
            <a:r>
              <a:rPr lang="en-GB" dirty="0"/>
              <a:t> </a:t>
            </a:r>
            <a:r>
              <a:rPr lang="en-GB" dirty="0" err="1"/>
              <a:t>εικόν</a:t>
            </a:r>
            <a:r>
              <a:rPr lang="en-GB" dirty="0"/>
              <a:t>ας: https://www.freepik.com/free-vector/flat-university-concept_4517716.htm#query=Monitoring%20Evaluation%20amp%20Learning&amp;position=1&amp;from_view=search&amp;track=country_rows_v2</a:t>
            </a:r>
            <a:endParaRPr dirty="0"/>
          </a:p>
        </p:txBody>
      </p:sp>
      <p:sp>
        <p:nvSpPr>
          <p:cNvPr id="160" name="Google Shape;1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63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dirty="0" err="1"/>
              <a:t>Χρόνος</a:t>
            </a:r>
            <a:r>
              <a:rPr lang="en-GB" dirty="0"/>
              <a:t> και εμπ</a:t>
            </a:r>
            <a:r>
              <a:rPr lang="en-GB" dirty="0" err="1"/>
              <a:t>ειρογνωμοσύνη</a:t>
            </a:r>
            <a:r>
              <a:rPr lang="en-GB" dirty="0"/>
              <a:t> </a:t>
            </a:r>
            <a:r>
              <a:rPr lang="en-GB" dirty="0" err="1"/>
              <a:t>του</a:t>
            </a:r>
            <a:r>
              <a:rPr lang="en-GB" dirty="0"/>
              <a:t> π</a:t>
            </a:r>
            <a:r>
              <a:rPr lang="en-GB" dirty="0" err="1"/>
              <a:t>ροσω</a:t>
            </a:r>
            <a:r>
              <a:rPr lang="en-GB" dirty="0"/>
              <a:t>πικού: Το </a:t>
            </a:r>
            <a:r>
              <a:rPr lang="el-GR" dirty="0"/>
              <a:t>σύστημα</a:t>
            </a:r>
            <a:r>
              <a:rPr lang="el-GR" baseline="0" dirty="0"/>
              <a:t> ΠΑΜ</a:t>
            </a:r>
            <a:r>
              <a:rPr lang="en-GB" dirty="0"/>
              <a:t> απα</a:t>
            </a:r>
            <a:r>
              <a:rPr lang="en-GB" dirty="0" err="1"/>
              <a:t>ιτεί</a:t>
            </a:r>
            <a:r>
              <a:rPr lang="en-GB" dirty="0"/>
              <a:t> </a:t>
            </a:r>
            <a:r>
              <a:rPr lang="en-GB" dirty="0" err="1"/>
              <a:t>εξειδικευμένο</a:t>
            </a:r>
            <a:r>
              <a:rPr lang="en-GB" dirty="0"/>
              <a:t> π</a:t>
            </a:r>
            <a:r>
              <a:rPr lang="en-GB" dirty="0" err="1"/>
              <a:t>ροσω</a:t>
            </a:r>
            <a:r>
              <a:rPr lang="en-GB" dirty="0"/>
              <a:t>πικό για το</a:t>
            </a:r>
            <a:r>
              <a:rPr lang="el-GR" dirty="0"/>
              <a:t>ν</a:t>
            </a:r>
            <a:r>
              <a:rPr lang="en-GB" dirty="0"/>
              <a:t> σχεδιασμό, την εφαρμογή και την ανάλυση των δεδομένων, το οποίο μπορεί να είναι δαπανηρό τόσο σε χρόνο όσο και σε εμπειρογνωμοσύνη.</a:t>
            </a:r>
            <a:endParaRPr dirty="0"/>
          </a:p>
          <a:p>
            <a:pPr marL="457200" marR="0" lvl="0" indent="-317500" algn="l" rtl="0">
              <a:lnSpc>
                <a:spcPct val="100000"/>
              </a:lnSpc>
              <a:spcBef>
                <a:spcPts val="0"/>
              </a:spcBef>
              <a:spcAft>
                <a:spcPts val="0"/>
              </a:spcAft>
              <a:buSzPts val="1400"/>
              <a:buChar char="●"/>
            </a:pPr>
            <a:r>
              <a:rPr lang="en-GB" dirty="0" err="1"/>
              <a:t>Συλλογή</a:t>
            </a:r>
            <a:r>
              <a:rPr lang="en-GB" dirty="0"/>
              <a:t> και α</a:t>
            </a:r>
            <a:r>
              <a:rPr lang="en-GB" dirty="0" err="1"/>
              <a:t>νάλυση</a:t>
            </a:r>
            <a:r>
              <a:rPr lang="en-GB" dirty="0"/>
              <a:t> </a:t>
            </a:r>
            <a:r>
              <a:rPr lang="en-GB" dirty="0" err="1"/>
              <a:t>δεδομένων</a:t>
            </a:r>
            <a:r>
              <a:rPr lang="en-GB" dirty="0"/>
              <a:t>: Η </a:t>
            </a:r>
            <a:r>
              <a:rPr lang="en-GB" dirty="0" err="1"/>
              <a:t>συλλογή</a:t>
            </a:r>
            <a:r>
              <a:rPr lang="en-GB" dirty="0"/>
              <a:t> </a:t>
            </a:r>
            <a:r>
              <a:rPr lang="en-GB" dirty="0" err="1"/>
              <a:t>δεδομένων</a:t>
            </a:r>
            <a:r>
              <a:rPr lang="en-GB" dirty="0"/>
              <a:t> μπ</a:t>
            </a:r>
            <a:r>
              <a:rPr lang="en-GB" dirty="0" err="1"/>
              <a:t>ορεί</a:t>
            </a:r>
            <a:r>
              <a:rPr lang="en-GB" dirty="0"/>
              <a:t> να </a:t>
            </a:r>
            <a:r>
              <a:rPr lang="en-GB" dirty="0" err="1"/>
              <a:t>είν</a:t>
            </a:r>
            <a:r>
              <a:rPr lang="en-GB" dirty="0"/>
              <a:t>αι δαπανηρή από την άποψη του χρόνου του προσωπικού, του εξοπλισμού και του λογισμικού. Επιπ</a:t>
            </a:r>
            <a:r>
              <a:rPr lang="en-GB" dirty="0" err="1"/>
              <a:t>λέον</a:t>
            </a:r>
            <a:r>
              <a:rPr lang="en-GB" dirty="0"/>
              <a:t>, η α</a:t>
            </a:r>
            <a:r>
              <a:rPr lang="en-GB" dirty="0" err="1"/>
              <a:t>νάλυση</a:t>
            </a:r>
            <a:r>
              <a:rPr lang="en-GB" dirty="0"/>
              <a:t> </a:t>
            </a:r>
            <a:r>
              <a:rPr lang="en-GB" dirty="0" err="1"/>
              <a:t>των</a:t>
            </a:r>
            <a:r>
              <a:rPr lang="en-GB" dirty="0"/>
              <a:t> </a:t>
            </a:r>
            <a:r>
              <a:rPr lang="en-GB" dirty="0" err="1"/>
              <a:t>δεδομένων</a:t>
            </a:r>
            <a:r>
              <a:rPr lang="en-GB" dirty="0"/>
              <a:t> μπ</a:t>
            </a:r>
            <a:r>
              <a:rPr lang="en-GB" dirty="0" err="1"/>
              <a:t>ορεί</a:t>
            </a:r>
            <a:r>
              <a:rPr lang="en-GB" dirty="0"/>
              <a:t> να </a:t>
            </a:r>
            <a:r>
              <a:rPr lang="en-GB" dirty="0" err="1"/>
              <a:t>είν</a:t>
            </a:r>
            <a:r>
              <a:rPr lang="en-GB" dirty="0"/>
              <a:t>αι χρονοβόρα και να απαιτεί εξειδικευμένη τεχνογνωσία.</a:t>
            </a:r>
            <a:endParaRPr dirty="0"/>
          </a:p>
          <a:p>
            <a:pPr marL="457200" marR="0" lvl="0" indent="-317500" algn="l" rtl="0">
              <a:lnSpc>
                <a:spcPct val="100000"/>
              </a:lnSpc>
              <a:spcBef>
                <a:spcPts val="0"/>
              </a:spcBef>
              <a:spcAft>
                <a:spcPts val="0"/>
              </a:spcAft>
              <a:buSzPts val="1400"/>
              <a:buChar char="●"/>
            </a:pPr>
            <a:r>
              <a:rPr lang="en-GB" dirty="0" err="1"/>
              <a:t>Εκ</a:t>
            </a:r>
            <a:r>
              <a:rPr lang="en-GB" dirty="0"/>
              <a:t>παίδευση και ανάπτυξη ικανοτήτων: Οι οργανισμοί ενδέχεται να χρειαστεί να επενδύσουν στην κατάρτιση και την ανάπτυξη ικανοτήτων για το προσωπικό, ώστε να διασφαλίσουν ότι διαθέτουν τις απαραίτητες δεξιότητες και γνώσεις για την αποτελεσματική εφαρμογή τ</a:t>
            </a:r>
            <a:r>
              <a:rPr lang="el-GR" dirty="0"/>
              <a:t>ου</a:t>
            </a:r>
            <a:r>
              <a:rPr lang="el-GR" baseline="0" dirty="0"/>
              <a:t> συστήματος ΠΑΜ</a:t>
            </a:r>
            <a:r>
              <a:rPr lang="en-GB" dirty="0"/>
              <a:t>.</a:t>
            </a:r>
            <a:endParaRPr dirty="0"/>
          </a:p>
          <a:p>
            <a:pPr marL="457200" marR="0" lvl="0" indent="-317500" algn="l" rtl="0">
              <a:lnSpc>
                <a:spcPct val="100000"/>
              </a:lnSpc>
              <a:spcBef>
                <a:spcPts val="0"/>
              </a:spcBef>
              <a:spcAft>
                <a:spcPts val="0"/>
              </a:spcAft>
              <a:buSzPts val="1400"/>
              <a:buChar char="●"/>
            </a:pPr>
            <a:r>
              <a:rPr lang="en-GB" dirty="0"/>
              <a:t>Υπ</a:t>
            </a:r>
            <a:r>
              <a:rPr lang="en-GB" dirty="0" err="1"/>
              <a:t>οδομή</a:t>
            </a:r>
            <a:r>
              <a:rPr lang="en-GB" dirty="0"/>
              <a:t> π</a:t>
            </a:r>
            <a:r>
              <a:rPr lang="en-GB" dirty="0" err="1"/>
              <a:t>ληροφορικής</a:t>
            </a:r>
            <a:r>
              <a:rPr lang="en-GB" dirty="0"/>
              <a:t>: </a:t>
            </a:r>
            <a:r>
              <a:rPr lang="en-GB" dirty="0" err="1"/>
              <a:t>Οι</a:t>
            </a:r>
            <a:r>
              <a:rPr lang="en-GB" dirty="0"/>
              <a:t> </a:t>
            </a:r>
            <a:r>
              <a:rPr lang="en-GB" dirty="0" err="1"/>
              <a:t>οργ</a:t>
            </a:r>
            <a:r>
              <a:rPr lang="en-GB" dirty="0"/>
              <a:t>ανισμοί ενδέχεται να χρειαστεί να επενδύσουν σε υποδομές ΤΠ</a:t>
            </a:r>
            <a:r>
              <a:rPr lang="el-GR" dirty="0"/>
              <a:t>Ε</a:t>
            </a:r>
            <a:r>
              <a:rPr lang="en-GB" dirty="0"/>
              <a:t>, όπως διακομιστές και λογισμικό, για την υποστήριξη της συλλογής και ανάλυσης δεδομένων.</a:t>
            </a:r>
            <a:endParaRPr dirty="0"/>
          </a:p>
          <a:p>
            <a:pPr marL="457200" marR="0" lvl="0" indent="-317500" algn="l" rtl="0">
              <a:lnSpc>
                <a:spcPct val="100000"/>
              </a:lnSpc>
              <a:spcBef>
                <a:spcPts val="0"/>
              </a:spcBef>
              <a:spcAft>
                <a:spcPts val="0"/>
              </a:spcAft>
              <a:buSzPts val="1400"/>
              <a:buChar char="●"/>
            </a:pPr>
            <a:r>
              <a:rPr lang="en-GB" dirty="0"/>
              <a:t>Τα</a:t>
            </a:r>
            <a:r>
              <a:rPr lang="en-GB" dirty="0" err="1"/>
              <a:t>ξίδι</a:t>
            </a:r>
            <a:r>
              <a:rPr lang="en-GB" dirty="0"/>
              <a:t>: </a:t>
            </a:r>
            <a:r>
              <a:rPr lang="en-GB" dirty="0" err="1"/>
              <a:t>Αυτό</a:t>
            </a:r>
            <a:r>
              <a:rPr lang="en-GB" dirty="0"/>
              <a:t> μπ</a:t>
            </a:r>
            <a:r>
              <a:rPr lang="en-GB" dirty="0" err="1"/>
              <a:t>ορεί</a:t>
            </a:r>
            <a:r>
              <a:rPr lang="en-GB" dirty="0"/>
              <a:t> να α</a:t>
            </a:r>
            <a:r>
              <a:rPr lang="en-GB" dirty="0" err="1"/>
              <a:t>υξήσει</a:t>
            </a:r>
            <a:r>
              <a:rPr lang="en-GB" dirty="0"/>
              <a:t> το </a:t>
            </a:r>
            <a:r>
              <a:rPr lang="en-GB" dirty="0" err="1"/>
              <a:t>κόστος</a:t>
            </a:r>
            <a:r>
              <a:rPr lang="en-GB" dirty="0"/>
              <a:t>.</a:t>
            </a:r>
            <a:endParaRPr dirty="0"/>
          </a:p>
          <a:p>
            <a:pPr marL="457200" marR="0" lvl="0" indent="-317500" algn="l" rtl="0">
              <a:lnSpc>
                <a:spcPct val="100000"/>
              </a:lnSpc>
              <a:spcBef>
                <a:spcPts val="0"/>
              </a:spcBef>
              <a:spcAft>
                <a:spcPts val="0"/>
              </a:spcAft>
              <a:buSzPts val="1400"/>
              <a:buChar char="●"/>
            </a:pPr>
            <a:r>
              <a:rPr lang="en-GB" dirty="0"/>
              <a:t>Επ</a:t>
            </a:r>
            <a:r>
              <a:rPr lang="en-GB" dirty="0" err="1"/>
              <a:t>ικοινωνί</a:t>
            </a:r>
            <a:r>
              <a:rPr lang="en-GB" dirty="0"/>
              <a:t>α και διάδοση: Η επικοινωνία και η διάδοση των αποτελεσμάτων </a:t>
            </a:r>
            <a:r>
              <a:rPr lang="el-GR" dirty="0"/>
              <a:t>ΠΑΜ</a:t>
            </a:r>
            <a:r>
              <a:rPr lang="en-GB" dirty="0"/>
              <a:t> στα ενδιαφερόμενα μέρη μπορεί επίσης να είναι δαπανηρή, από άποψη χρόνου και πόρων του προσωπικού.</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dirty="0" err="1"/>
              <a:t>Συνολικά</a:t>
            </a:r>
            <a:r>
              <a:rPr lang="en-GB" dirty="0"/>
              <a:t>, η ΜΕΛ μπ</a:t>
            </a:r>
            <a:r>
              <a:rPr lang="en-GB" dirty="0" err="1"/>
              <a:t>ορεί</a:t>
            </a:r>
            <a:r>
              <a:rPr lang="en-GB" dirty="0"/>
              <a:t> να </a:t>
            </a:r>
            <a:r>
              <a:rPr lang="en-GB" dirty="0" err="1"/>
              <a:t>είν</a:t>
            </a:r>
            <a:r>
              <a:rPr lang="en-GB" dirty="0"/>
              <a:t>αι μια σημαντική επένδυση για τους οργανισμούς, αλλά είναι σημαντικό να ληφθούν υπόψη τα μακροπρόθεσμα οφέλη που μπορεί να επιφέρει όσον αφορά τη βελτίωση της λήψης αποφάσεων, της λογοδοσίας και της αποτελεσματικότητας του προγράμματος.</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dirty="0" err="1"/>
              <a:t>Πηγή</a:t>
            </a:r>
            <a:r>
              <a:rPr lang="en-GB" dirty="0"/>
              <a:t> </a:t>
            </a:r>
            <a:r>
              <a:rPr lang="en-GB" dirty="0" err="1"/>
              <a:t>εικόν</a:t>
            </a:r>
            <a:r>
              <a:rPr lang="en-GB" dirty="0"/>
              <a:t>ας: https://www.freepik.com/free-photo/business-team-meeting_13055232.htm#query=cost%20efficiency&amp;position=0&amp;from_view=search&amp;track=country_rows_v2</a:t>
            </a:r>
            <a:endParaRPr dirty="0"/>
          </a:p>
        </p:txBody>
      </p:sp>
      <p:sp>
        <p:nvSpPr>
          <p:cNvPr id="167" name="Google Shape;16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t>Πηγή εικόνας: </a:t>
            </a:r>
            <a:r>
              <a:rPr lang="en-GB"/>
              <a:t>https://www.freepik.com/free-vector/youth-empowerment-abstract-concept-illustration-children-young-people-take-charge-take-action-improve-life-quality-democracy-building-youth-activism-involvement_10783087.htm#query=community%20impact&amp;position=2&amp;from_view=keyword&amp;track=ais</a:t>
            </a: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παραθέματος: https://eu.cjonline.com/story/news/columns/2019/12/12/mike-hall-robert-heinlein-observations-worth-observing/2096057007/</a:t>
            </a:r>
            <a:endParaRPr/>
          </a:p>
        </p:txBody>
      </p:sp>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dirty="0" err="1"/>
              <a:t>Όλες</a:t>
            </a:r>
            <a:r>
              <a:rPr lang="en-GB" sz="1200" dirty="0"/>
              <a:t> </a:t>
            </a:r>
            <a:r>
              <a:rPr lang="en-GB" sz="1200" dirty="0" err="1"/>
              <a:t>οι</a:t>
            </a:r>
            <a:r>
              <a:rPr lang="en-GB" sz="1200" dirty="0"/>
              <a:t> ΟΚ</a:t>
            </a:r>
            <a:r>
              <a:rPr lang="el-GR" sz="1200" dirty="0"/>
              <a:t>τ</a:t>
            </a:r>
            <a:r>
              <a:rPr lang="en-GB" sz="1200" dirty="0"/>
              <a:t>Π </a:t>
            </a:r>
            <a:r>
              <a:rPr lang="en-GB" sz="1200" dirty="0" err="1"/>
              <a:t>μοιράζοντ</a:t>
            </a:r>
            <a:r>
              <a:rPr lang="en-GB" sz="1200" dirty="0"/>
              <a:t>αι ένα κοινό- δεν υπάρχει σημαντική κυβερνητικά ελεγχόμενη εκπροσώπηση ή συμμετοχή.</a:t>
            </a:r>
            <a:endParaRPr dirty="0"/>
          </a:p>
          <a:p>
            <a:pPr marL="0" lvl="0" indent="0" algn="l" rtl="0">
              <a:lnSpc>
                <a:spcPct val="100000"/>
              </a:lnSpc>
              <a:spcBef>
                <a:spcPts val="0"/>
              </a:spcBef>
              <a:spcAft>
                <a:spcPts val="0"/>
              </a:spcAft>
              <a:buSzPts val="1400"/>
              <a:buNone/>
            </a:pPr>
            <a:r>
              <a:rPr lang="en-GB" dirty="0" err="1"/>
              <a:t>Πηγή</a:t>
            </a:r>
            <a:r>
              <a:rPr lang="en-GB" dirty="0"/>
              <a:t> </a:t>
            </a:r>
            <a:r>
              <a:rPr lang="en-GB" dirty="0" err="1"/>
              <a:t>εικόν</a:t>
            </a:r>
            <a:r>
              <a:rPr lang="en-GB" dirty="0"/>
              <a:t>ας: https://mel.cgiar.org/index/home</a:t>
            </a:r>
            <a:endParaRPr dirty="0"/>
          </a:p>
          <a:p>
            <a:pPr marL="0" lvl="0" indent="0" algn="l" rtl="0">
              <a:lnSpc>
                <a:spcPct val="100000"/>
              </a:lnSpc>
              <a:spcBef>
                <a:spcPts val="0"/>
              </a:spcBef>
              <a:spcAft>
                <a:spcPts val="0"/>
              </a:spcAft>
              <a:buSzPts val="1400"/>
              <a:buNone/>
            </a:pPr>
            <a:endParaRPr dirty="0"/>
          </a:p>
        </p:txBody>
      </p:sp>
      <p:sp>
        <p:nvSpPr>
          <p:cNvPr id="100" name="Google Shape;1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https://www.google.com/search?q=Monitoring%2C+Evaluation+%26+Learning&amp;tbm=isch&amp;ved=2ahUKEwi2yMDBtsKAAxWfmCcCHTw1A14Q2-cCegQIABAA&amp;oq=Monitoring%2C+Evaluation+%26+Learning&amp;gs_lcp=CgNpbWcQAzIECAAQHjIGCAAQCBAeMgYIABAIEB4yBggAEAgQHjIGCAAQCBAeMgcIABAYEIAEMgcIABAYEIAEMgcIABAYEIAEOgUIABCABFDTqAtY06gLYO-uC2gBcAB4AIABlwGIAZADkgEDMC4zmAEAoAEBqgELZ3dzLXdpei1pbWfAAQE&amp;sclient=img&amp;ei=S6HMZPb2NZ-xnsEPvOqM8AU&amp;bih=678&amp;biw=994&amp;rlz=1C1GCEA_enCY1043CY1043&amp;hl=en#imgrc=lk9r8HemtM0_1M</a:t>
            </a:r>
            <a:endParaRPr/>
          </a:p>
        </p:txBody>
      </p:sp>
      <p:sp>
        <p:nvSpPr>
          <p:cNvPr id="107" name="Google Shape;1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Clr>
                <a:schemeClr val="dk1"/>
              </a:buClr>
              <a:buSzPts val="1800"/>
              <a:buFont typeface="Arial"/>
              <a:buNone/>
            </a:pPr>
            <a:endParaRPr sz="600"/>
          </a:p>
        </p:txBody>
      </p:sp>
      <p:sp>
        <p:nvSpPr>
          <p:cNvPr id="121" name="Google Shape;1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err="1"/>
              <a:t>Πηγή</a:t>
            </a:r>
            <a:r>
              <a:rPr lang="en-GB" dirty="0"/>
              <a:t> </a:t>
            </a:r>
            <a:r>
              <a:rPr lang="en-GB" dirty="0" err="1"/>
              <a:t>εικόν</a:t>
            </a:r>
            <a:r>
              <a:rPr lang="en-GB" dirty="0"/>
              <a:t>ας: https://www.google.com/search?q=organizational+collaboration&amp;tbm=isch&amp;chips=q:organizational+collaboration,g_1:business:BBYIFKYbW1c%3D&amp;rlz=1C1GCEA_enCY1043CY1043&amp;hl=en&amp;sa=X&amp;ved=2ahUKEwi226y_tsKAAxVWmycCHRu9DjcQ4lYoAHoECAEQLw&amp;biw=994&amp;bih=678#imgrc=V1sbphQIFgRP8M&amp;imgdii=hPQ5xD34ct3zFM</a:t>
            </a:r>
            <a:endParaRPr dirty="0"/>
          </a:p>
        </p:txBody>
      </p:sp>
      <p:sp>
        <p:nvSpPr>
          <p:cNvPr id="153" name="Google Shape;1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134207081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368491746"/>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2733237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616241661"/>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23805047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414447591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24490535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ePg6gq0vQQ"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13300" y="447930"/>
            <a:ext cx="7083965" cy="958839"/>
          </a:xfrm>
        </p:spPr>
        <p:txBody>
          <a:bodyPr>
            <a:normAutofit/>
          </a:bodyPr>
          <a:lstStyle/>
          <a:p>
            <a:r>
              <a:rPr lang="en-GB" sz="2400" b="0" dirty="0" err="1"/>
              <a:t>Ενότητ</a:t>
            </a:r>
            <a:r>
              <a:rPr lang="en-GB" sz="2400" b="0" dirty="0"/>
              <a:t>α 3</a:t>
            </a:r>
            <a:br>
              <a:rPr lang="en-GB" sz="3200" dirty="0"/>
            </a:br>
            <a:r>
              <a:rPr lang="en-GB" sz="3200" dirty="0"/>
              <a:t>Οργανωσιακή διαχείριση</a:t>
            </a:r>
            <a:endParaRPr lang="el-GR" sz="4800" dirty="0"/>
          </a:p>
        </p:txBody>
      </p:sp>
      <p:sp>
        <p:nvSpPr>
          <p:cNvPr id="2" name="Google Shape;56;p1">
            <a:extLst>
              <a:ext uri="{FF2B5EF4-FFF2-40B4-BE49-F238E27FC236}">
                <a16:creationId xmlns:a16="http://schemas.microsoft.com/office/drawing/2014/main" id="{121B42C0-5984-4347-C628-C7A0AB437A24}"/>
              </a:ext>
            </a:extLst>
          </p:cNvPr>
          <p:cNvSpPr/>
          <p:nvPr/>
        </p:nvSpPr>
        <p:spPr>
          <a:xfrm>
            <a:off x="4813300" y="1475363"/>
            <a:ext cx="7083965"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 name="Google Shape;58;p1">
            <a:extLst>
              <a:ext uri="{FF2B5EF4-FFF2-40B4-BE49-F238E27FC236}">
                <a16:creationId xmlns:a16="http://schemas.microsoft.com/office/drawing/2014/main" id="{D3D9F035-065E-9EFE-9FB8-26327EE448FE}"/>
              </a:ext>
            </a:extLst>
          </p:cNvPr>
          <p:cNvSpPr txBox="1">
            <a:spLocks/>
          </p:cNvSpPr>
          <p:nvPr/>
        </p:nvSpPr>
        <p:spPr>
          <a:xfrm>
            <a:off x="4918709" y="1676945"/>
            <a:ext cx="6873145"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a:ln>
                  <a:noFill/>
                </a:ln>
                <a:solidFill>
                  <a:srgbClr val="FFFFFF"/>
                </a:solidFill>
                <a:effectLst/>
                <a:uLnTx/>
                <a:uFillTx/>
                <a:latin typeface="Calibri"/>
                <a:ea typeface="Calibri"/>
                <a:cs typeface="Calibri"/>
                <a:sym typeface="Calibri"/>
              </a:rPr>
              <a:t>Υποε</a:t>
            </a:r>
            <a:r>
              <a:rPr kumimoji="0" lang="en-GB" sz="2200" b="1" i="0" u="none" strike="noStrike" kern="0" cap="none" spc="0" normalizeH="0" baseline="0" noProof="0">
                <a:ln>
                  <a:noFill/>
                </a:ln>
                <a:solidFill>
                  <a:srgbClr val="FFFFFF"/>
                </a:solidFill>
                <a:effectLst/>
                <a:uLnTx/>
                <a:uFillTx/>
                <a:latin typeface="Calibri"/>
                <a:ea typeface="Calibri"/>
                <a:cs typeface="Calibri"/>
                <a:sym typeface="Calibri"/>
              </a:rPr>
              <a:t>νότητα 4: Παρακολούθηση, αξιολόγηση και μάθηση</a:t>
            </a:r>
            <a:endPar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7313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body" idx="1"/>
          </p:nvPr>
        </p:nvSpPr>
        <p:spPr>
          <a:xfrm>
            <a:off x="399369" y="1593890"/>
            <a:ext cx="6933586" cy="4229861"/>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u="sng" dirty="0"/>
              <a:t>ΠΑΡΟΧΕΣ</a:t>
            </a:r>
            <a:endParaRPr b="1" u="sng" dirty="0"/>
          </a:p>
          <a:p>
            <a:pPr marL="571500" lvl="0" indent="-342900" algn="just" rtl="0">
              <a:lnSpc>
                <a:spcPct val="90000"/>
              </a:lnSpc>
              <a:spcBef>
                <a:spcPts val="1000"/>
              </a:spcBef>
              <a:spcAft>
                <a:spcPts val="0"/>
              </a:spcAft>
              <a:buSzPts val="1800"/>
              <a:buFont typeface="Arial"/>
              <a:buAutoNum type="arabicPeriod"/>
            </a:pPr>
            <a:r>
              <a:rPr lang="en-GB" dirty="0"/>
              <a:t>Βελτιωμένη λήψη αποφάσεων</a:t>
            </a:r>
            <a:endParaRPr dirty="0"/>
          </a:p>
          <a:p>
            <a:pPr marL="571500" lvl="0" indent="-342900" algn="just" rtl="0">
              <a:lnSpc>
                <a:spcPct val="90000"/>
              </a:lnSpc>
              <a:spcBef>
                <a:spcPts val="1000"/>
              </a:spcBef>
              <a:spcAft>
                <a:spcPts val="0"/>
              </a:spcAft>
              <a:buSzPts val="1800"/>
              <a:buFont typeface="Arial"/>
              <a:buAutoNum type="arabicPeriod"/>
            </a:pPr>
            <a:r>
              <a:rPr lang="en-GB" dirty="0"/>
              <a:t>Αυξημένη λογοδοσία</a:t>
            </a:r>
            <a:endParaRPr dirty="0"/>
          </a:p>
          <a:p>
            <a:pPr marL="571500" lvl="0" indent="-342900" algn="just" rtl="0">
              <a:lnSpc>
                <a:spcPct val="90000"/>
              </a:lnSpc>
              <a:spcBef>
                <a:spcPts val="1000"/>
              </a:spcBef>
              <a:spcAft>
                <a:spcPts val="0"/>
              </a:spcAft>
              <a:buSzPts val="1800"/>
              <a:buFont typeface="Arial"/>
              <a:buAutoNum type="arabicPeriod"/>
            </a:pPr>
            <a:r>
              <a:rPr lang="en-GB" dirty="0"/>
              <a:t>Ενισχυμένη αποτελεσματικότητα του προγράμματος</a:t>
            </a:r>
            <a:endParaRPr dirty="0"/>
          </a:p>
          <a:p>
            <a:pPr marL="571500" lvl="0" indent="-342900" algn="just" rtl="0">
              <a:lnSpc>
                <a:spcPct val="90000"/>
              </a:lnSpc>
              <a:spcBef>
                <a:spcPts val="1000"/>
              </a:spcBef>
              <a:spcAft>
                <a:spcPts val="0"/>
              </a:spcAft>
              <a:buSzPts val="1800"/>
              <a:buFont typeface="Arial"/>
              <a:buAutoNum type="arabicPeriod"/>
            </a:pPr>
            <a:r>
              <a:rPr lang="en-GB" dirty="0"/>
              <a:t>Μεγαλύτερη μάθηση και συνεχής βελτίωση</a:t>
            </a:r>
            <a:endParaRPr dirty="0"/>
          </a:p>
          <a:p>
            <a:pPr marL="571500" lvl="0" indent="-342900" algn="just" rtl="0">
              <a:lnSpc>
                <a:spcPct val="90000"/>
              </a:lnSpc>
              <a:spcBef>
                <a:spcPts val="1000"/>
              </a:spcBef>
              <a:spcAft>
                <a:spcPts val="0"/>
              </a:spcAft>
              <a:buSzPts val="1800"/>
              <a:buFont typeface="Arial"/>
              <a:buAutoNum type="arabicPeriod"/>
            </a:pPr>
            <a:r>
              <a:rPr lang="en-GB" dirty="0"/>
              <a:t>Πρακτική βασισμένη σε αποδείξεις</a:t>
            </a:r>
            <a:endParaRPr dirty="0"/>
          </a:p>
          <a:p>
            <a:pPr marL="571500" lvl="0" indent="-228600" algn="just" rtl="0">
              <a:lnSpc>
                <a:spcPct val="90000"/>
              </a:lnSpc>
              <a:spcBef>
                <a:spcPts val="1000"/>
              </a:spcBef>
              <a:spcAft>
                <a:spcPts val="0"/>
              </a:spcAft>
              <a:buSzPts val="1800"/>
              <a:buFont typeface="Arial"/>
              <a:buNone/>
            </a:pPr>
            <a:endParaRPr dirty="0"/>
          </a:p>
          <a:p>
            <a:pPr marL="228600" lvl="0" indent="0" algn="just" rtl="0">
              <a:lnSpc>
                <a:spcPct val="90000"/>
              </a:lnSpc>
              <a:spcBef>
                <a:spcPts val="1000"/>
              </a:spcBef>
              <a:spcAft>
                <a:spcPts val="0"/>
              </a:spcAft>
              <a:buSzPts val="1800"/>
              <a:buNone/>
            </a:pPr>
            <a:r>
              <a:rPr lang="en-GB" dirty="0"/>
              <a:t>Συνολικά, το MEL είναι ένα ισχυρό εργαλείο που μπορεί να βοηθήσει τους οργανισμούς να επιτύχουν τους στόχους τους, να βελτιώσουν την απόδοσή τους και να έχουν μεγαλύτερο αντίκτυπο.</a:t>
            </a:r>
            <a:endParaRPr dirty="0"/>
          </a:p>
          <a:p>
            <a:pPr marL="571500" lvl="0" indent="-228600" algn="just" rtl="0">
              <a:lnSpc>
                <a:spcPct val="90000"/>
              </a:lnSpc>
              <a:spcBef>
                <a:spcPts val="1000"/>
              </a:spcBef>
              <a:spcAft>
                <a:spcPts val="0"/>
              </a:spcAft>
              <a:buSzPts val="1800"/>
              <a:buFont typeface="Arial"/>
              <a:buNone/>
            </a:pPr>
            <a:endParaRPr dirty="0"/>
          </a:p>
        </p:txBody>
      </p:sp>
      <p:sp>
        <p:nvSpPr>
          <p:cNvPr id="163" name="Google Shape;163;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Παρακολούθηση, αξιολόγηση και μάθηση - Οφέλη</a:t>
            </a:r>
            <a:endParaRPr/>
          </a:p>
        </p:txBody>
      </p:sp>
      <p:pic>
        <p:nvPicPr>
          <p:cNvPr id="164" name="Google Shape;164;p20"/>
          <p:cNvPicPr preferRelativeResize="0"/>
          <p:nvPr/>
        </p:nvPicPr>
        <p:blipFill>
          <a:blip r:embed="rId3">
            <a:alphaModFix/>
          </a:blip>
          <a:stretch>
            <a:fillRect/>
          </a:stretch>
        </p:blipFill>
        <p:spPr>
          <a:xfrm>
            <a:off x="7473430" y="1151868"/>
            <a:ext cx="4554245" cy="4554245"/>
          </a:xfrm>
          <a:prstGeom prst="rect">
            <a:avLst/>
          </a:prstGeom>
          <a:noFill/>
          <a:ln>
            <a:noFill/>
          </a:ln>
        </p:spPr>
      </p:pic>
      <p:sp>
        <p:nvSpPr>
          <p:cNvPr id="2" name="Rectangle 1"/>
          <p:cNvSpPr/>
          <p:nvPr/>
        </p:nvSpPr>
        <p:spPr>
          <a:xfrm>
            <a:off x="592667" y="1593890"/>
            <a:ext cx="11199963" cy="42298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Calibri" panose="020F0502020204030204" pitchFamily="34" charset="0"/>
                <a:cs typeface="Calibri" panose="020F0502020204030204" pitchFamily="34" charset="0"/>
              </a:rPr>
              <a:t>Ποια είναι ορισμένα πιθανά οφέλη από τη χρήση ενός </a:t>
            </a:r>
          </a:p>
          <a:p>
            <a:pPr algn="ctr"/>
            <a:r>
              <a:rPr lang="el-GR" sz="2800" dirty="0">
                <a:latin typeface="Calibri" panose="020F0502020204030204" pitchFamily="34" charset="0"/>
                <a:cs typeface="Calibri" panose="020F0502020204030204" pitchFamily="34" charset="0"/>
              </a:rPr>
              <a:t>συ</a:t>
            </a:r>
            <a:r>
              <a:rPr lang="en-GB" sz="2800" dirty="0" err="1">
                <a:latin typeface="Calibri" panose="020F0502020204030204" pitchFamily="34" charset="0"/>
                <a:cs typeface="Calibri" panose="020F0502020204030204" pitchFamily="34" charset="0"/>
              </a:rPr>
              <a:t>στ</a:t>
            </a:r>
            <a:r>
              <a:rPr lang="el-GR" sz="2800" dirty="0" err="1">
                <a:latin typeface="Calibri" panose="020F0502020204030204" pitchFamily="34" charset="0"/>
                <a:cs typeface="Calibri" panose="020F0502020204030204" pitchFamily="34" charset="0"/>
              </a:rPr>
              <a:t>ήματος</a:t>
            </a:r>
            <a:r>
              <a:rPr lang="en-GB" sz="2800" dirty="0">
                <a:latin typeface="Calibri" panose="020F0502020204030204" pitchFamily="34" charset="0"/>
                <a:cs typeface="Calibri" panose="020F0502020204030204" pitchFamily="34" charset="0"/>
              </a:rPr>
              <a:t> παρακολούθησης, αξιολόγησης και </a:t>
            </a:r>
            <a:r>
              <a:rPr lang="el-GR" sz="2800" dirty="0">
                <a:latin typeface="Calibri" panose="020F0502020204030204" pitchFamily="34" charset="0"/>
                <a:cs typeface="Calibri" panose="020F0502020204030204" pitchFamily="34" charset="0"/>
              </a:rPr>
              <a:t>μάθησης</a:t>
            </a:r>
            <a:r>
              <a:rPr lang="en-GB" sz="2800" dirty="0">
                <a:latin typeface="Calibri" panose="020F0502020204030204" pitchFamily="34" charset="0"/>
                <a:cs typeface="Calibri" panose="020F0502020204030204"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body" idx="1"/>
          </p:nvPr>
        </p:nvSpPr>
        <p:spPr>
          <a:xfrm>
            <a:off x="399369" y="1593890"/>
            <a:ext cx="6933586" cy="4229861"/>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u="sng" dirty="0"/>
              <a:t>ΠΑΡΟΧΕΣ</a:t>
            </a:r>
            <a:endParaRPr b="1" u="sng" dirty="0"/>
          </a:p>
          <a:p>
            <a:pPr marL="571500" lvl="0" indent="-342900" algn="just" rtl="0">
              <a:lnSpc>
                <a:spcPct val="90000"/>
              </a:lnSpc>
              <a:spcBef>
                <a:spcPts val="1000"/>
              </a:spcBef>
              <a:spcAft>
                <a:spcPts val="0"/>
              </a:spcAft>
              <a:buSzPts val="1800"/>
              <a:buFont typeface="Arial"/>
              <a:buAutoNum type="arabicPeriod"/>
            </a:pPr>
            <a:r>
              <a:rPr lang="en-GB" dirty="0"/>
              <a:t>Βελτιωμένη λήψη αποφάσεων</a:t>
            </a:r>
            <a:endParaRPr dirty="0"/>
          </a:p>
          <a:p>
            <a:pPr marL="571500" lvl="0" indent="-342900" algn="just" rtl="0">
              <a:lnSpc>
                <a:spcPct val="90000"/>
              </a:lnSpc>
              <a:spcBef>
                <a:spcPts val="1000"/>
              </a:spcBef>
              <a:spcAft>
                <a:spcPts val="0"/>
              </a:spcAft>
              <a:buSzPts val="1800"/>
              <a:buFont typeface="Arial"/>
              <a:buAutoNum type="arabicPeriod"/>
            </a:pPr>
            <a:r>
              <a:rPr lang="en-GB" dirty="0"/>
              <a:t>Αυξημένη λογοδοσία</a:t>
            </a:r>
            <a:endParaRPr dirty="0"/>
          </a:p>
          <a:p>
            <a:pPr marL="571500" lvl="0" indent="-342900" algn="just" rtl="0">
              <a:lnSpc>
                <a:spcPct val="90000"/>
              </a:lnSpc>
              <a:spcBef>
                <a:spcPts val="1000"/>
              </a:spcBef>
              <a:spcAft>
                <a:spcPts val="0"/>
              </a:spcAft>
              <a:buSzPts val="1800"/>
              <a:buFont typeface="Arial"/>
              <a:buAutoNum type="arabicPeriod"/>
            </a:pPr>
            <a:r>
              <a:rPr lang="en-GB" dirty="0"/>
              <a:t>Ενισχυμένη αποτελεσματικότητα του προγράμματος</a:t>
            </a:r>
            <a:endParaRPr dirty="0"/>
          </a:p>
          <a:p>
            <a:pPr marL="571500" lvl="0" indent="-342900" algn="just" rtl="0">
              <a:lnSpc>
                <a:spcPct val="90000"/>
              </a:lnSpc>
              <a:spcBef>
                <a:spcPts val="1000"/>
              </a:spcBef>
              <a:spcAft>
                <a:spcPts val="0"/>
              </a:spcAft>
              <a:buSzPts val="1800"/>
              <a:buFont typeface="Arial"/>
              <a:buAutoNum type="arabicPeriod"/>
            </a:pPr>
            <a:r>
              <a:rPr lang="en-GB" dirty="0"/>
              <a:t>Μεγαλύτερη μάθηση και συνεχής βελτίωση</a:t>
            </a:r>
            <a:endParaRPr dirty="0"/>
          </a:p>
          <a:p>
            <a:pPr marL="571500" lvl="0" indent="-342900" algn="just" rtl="0">
              <a:lnSpc>
                <a:spcPct val="90000"/>
              </a:lnSpc>
              <a:spcBef>
                <a:spcPts val="1000"/>
              </a:spcBef>
              <a:spcAft>
                <a:spcPts val="0"/>
              </a:spcAft>
              <a:buSzPts val="1800"/>
              <a:buFont typeface="Arial"/>
              <a:buAutoNum type="arabicPeriod"/>
            </a:pPr>
            <a:r>
              <a:rPr lang="en-GB" dirty="0"/>
              <a:t>Πρακτική βασισμένη σε αποδείξεις</a:t>
            </a:r>
            <a:endParaRPr dirty="0"/>
          </a:p>
          <a:p>
            <a:pPr marL="571500" lvl="0" indent="-228600" algn="just" rtl="0">
              <a:lnSpc>
                <a:spcPct val="90000"/>
              </a:lnSpc>
              <a:spcBef>
                <a:spcPts val="1000"/>
              </a:spcBef>
              <a:spcAft>
                <a:spcPts val="0"/>
              </a:spcAft>
              <a:buSzPts val="1800"/>
              <a:buFont typeface="Arial"/>
              <a:buNone/>
            </a:pPr>
            <a:endParaRPr dirty="0"/>
          </a:p>
          <a:p>
            <a:pPr marL="228600" lvl="0" indent="0" algn="just" rtl="0">
              <a:lnSpc>
                <a:spcPct val="90000"/>
              </a:lnSpc>
              <a:spcBef>
                <a:spcPts val="1000"/>
              </a:spcBef>
              <a:spcAft>
                <a:spcPts val="0"/>
              </a:spcAft>
              <a:buSzPts val="1800"/>
              <a:buNone/>
            </a:pPr>
            <a:r>
              <a:rPr lang="en-GB" dirty="0"/>
              <a:t>Συνολικά, το </a:t>
            </a:r>
            <a:r>
              <a:rPr lang="el-GR" dirty="0"/>
              <a:t>σύστημα ΠΑΜ</a:t>
            </a:r>
            <a:r>
              <a:rPr lang="en-GB" dirty="0"/>
              <a:t> είναι ένα ισχυρό εργαλείο που μπορεί να βοηθήσει τους οργανισμούς να επιτύχουν τους στόχους τους, να βελτιώσουν την απόδοσή τους και να έχουν μεγαλύτερο αντίκτυπο.</a:t>
            </a:r>
            <a:endParaRPr dirty="0"/>
          </a:p>
          <a:p>
            <a:pPr marL="571500" lvl="0" indent="-228600" algn="just" rtl="0">
              <a:lnSpc>
                <a:spcPct val="90000"/>
              </a:lnSpc>
              <a:spcBef>
                <a:spcPts val="1000"/>
              </a:spcBef>
              <a:spcAft>
                <a:spcPts val="0"/>
              </a:spcAft>
              <a:buSzPts val="1800"/>
              <a:buFont typeface="Arial"/>
              <a:buNone/>
            </a:pPr>
            <a:endParaRPr dirty="0"/>
          </a:p>
        </p:txBody>
      </p:sp>
      <p:sp>
        <p:nvSpPr>
          <p:cNvPr id="163" name="Google Shape;163;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Παρα</a:t>
            </a:r>
            <a:r>
              <a:rPr lang="en-GB" b="1" dirty="0" err="1"/>
              <a:t>κολούθηση</a:t>
            </a:r>
            <a:r>
              <a:rPr lang="en-GB" b="1" dirty="0"/>
              <a:t>, α</a:t>
            </a:r>
            <a:r>
              <a:rPr lang="en-GB" b="1" dirty="0" err="1"/>
              <a:t>ξιολόγηση</a:t>
            </a:r>
            <a:r>
              <a:rPr lang="en-GB" b="1" dirty="0"/>
              <a:t> και </a:t>
            </a:r>
            <a:r>
              <a:rPr lang="en-GB" b="1" dirty="0" err="1"/>
              <a:t>μάθηση</a:t>
            </a:r>
            <a:r>
              <a:rPr lang="en-GB" b="1" dirty="0"/>
              <a:t> - </a:t>
            </a:r>
            <a:r>
              <a:rPr lang="en-GB" b="1" dirty="0" err="1"/>
              <a:t>Οφέλη</a:t>
            </a:r>
            <a:endParaRPr dirty="0"/>
          </a:p>
        </p:txBody>
      </p:sp>
      <p:pic>
        <p:nvPicPr>
          <p:cNvPr id="164" name="Google Shape;164;p20"/>
          <p:cNvPicPr preferRelativeResize="0"/>
          <p:nvPr/>
        </p:nvPicPr>
        <p:blipFill>
          <a:blip r:embed="rId3">
            <a:alphaModFix/>
          </a:blip>
          <a:stretch>
            <a:fillRect/>
          </a:stretch>
        </p:blipFill>
        <p:spPr>
          <a:xfrm>
            <a:off x="7473430" y="1151868"/>
            <a:ext cx="4554245" cy="4554245"/>
          </a:xfrm>
          <a:prstGeom prst="rect">
            <a:avLst/>
          </a:prstGeom>
          <a:noFill/>
          <a:ln>
            <a:noFill/>
          </a:ln>
        </p:spPr>
      </p:pic>
    </p:spTree>
    <p:extLst>
      <p:ext uri="{BB962C8B-B14F-4D97-AF65-F5344CB8AC3E}">
        <p14:creationId xmlns:p14="http://schemas.microsoft.com/office/powerpoint/2010/main" val="164836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body" idx="1"/>
          </p:nvPr>
        </p:nvSpPr>
        <p:spPr>
          <a:xfrm>
            <a:off x="399369" y="1593890"/>
            <a:ext cx="6933586" cy="4229861"/>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u="sng" dirty="0"/>
              <a:t>ΚΟΣΤΟΣ</a:t>
            </a:r>
            <a:endParaRPr b="1" u="sng" dirty="0"/>
          </a:p>
          <a:p>
            <a:pPr marL="571500" lvl="0" indent="-342900" algn="just" rtl="0">
              <a:lnSpc>
                <a:spcPct val="90000"/>
              </a:lnSpc>
              <a:spcBef>
                <a:spcPts val="1000"/>
              </a:spcBef>
              <a:spcAft>
                <a:spcPts val="0"/>
              </a:spcAft>
              <a:buSzPts val="1800"/>
              <a:buFont typeface="Arial"/>
              <a:buAutoNum type="arabicPeriod"/>
            </a:pPr>
            <a:r>
              <a:rPr lang="en-GB" dirty="0" err="1"/>
              <a:t>Χρόνος</a:t>
            </a:r>
            <a:r>
              <a:rPr lang="en-GB" dirty="0"/>
              <a:t> και εμπ</a:t>
            </a:r>
            <a:r>
              <a:rPr lang="en-GB" dirty="0" err="1"/>
              <a:t>ειρογνωμοσύνη</a:t>
            </a:r>
            <a:r>
              <a:rPr lang="en-GB" dirty="0"/>
              <a:t> </a:t>
            </a:r>
            <a:r>
              <a:rPr lang="en-GB" dirty="0" err="1"/>
              <a:t>του</a:t>
            </a:r>
            <a:r>
              <a:rPr lang="en-GB" dirty="0"/>
              <a:t> π</a:t>
            </a:r>
            <a:r>
              <a:rPr lang="en-GB" dirty="0" err="1"/>
              <a:t>ροσω</a:t>
            </a:r>
            <a:r>
              <a:rPr lang="en-GB" dirty="0"/>
              <a:t>πικού</a:t>
            </a:r>
            <a:endParaRPr dirty="0"/>
          </a:p>
          <a:p>
            <a:pPr marL="571500" lvl="0" indent="-342900" algn="just" rtl="0">
              <a:lnSpc>
                <a:spcPct val="90000"/>
              </a:lnSpc>
              <a:spcBef>
                <a:spcPts val="1000"/>
              </a:spcBef>
              <a:spcAft>
                <a:spcPts val="0"/>
              </a:spcAft>
              <a:buSzPts val="1800"/>
              <a:buFont typeface="Arial"/>
              <a:buAutoNum type="arabicPeriod"/>
            </a:pPr>
            <a:r>
              <a:rPr lang="en-GB" dirty="0" err="1"/>
              <a:t>Συλλογή</a:t>
            </a:r>
            <a:r>
              <a:rPr lang="en-GB" dirty="0"/>
              <a:t> και α</a:t>
            </a:r>
            <a:r>
              <a:rPr lang="en-GB" dirty="0" err="1"/>
              <a:t>νάλυση</a:t>
            </a:r>
            <a:r>
              <a:rPr lang="en-GB" dirty="0"/>
              <a:t> </a:t>
            </a:r>
            <a:r>
              <a:rPr lang="en-GB" dirty="0" err="1"/>
              <a:t>δεδομένων</a:t>
            </a:r>
            <a:endParaRPr dirty="0"/>
          </a:p>
          <a:p>
            <a:pPr marL="571500" lvl="0" indent="-342900" algn="just" rtl="0">
              <a:lnSpc>
                <a:spcPct val="90000"/>
              </a:lnSpc>
              <a:spcBef>
                <a:spcPts val="1000"/>
              </a:spcBef>
              <a:spcAft>
                <a:spcPts val="0"/>
              </a:spcAft>
              <a:buSzPts val="1800"/>
              <a:buFont typeface="Arial"/>
              <a:buAutoNum type="arabicPeriod"/>
            </a:pPr>
            <a:r>
              <a:rPr lang="en-GB" dirty="0"/>
              <a:t>Κα</a:t>
            </a:r>
            <a:r>
              <a:rPr lang="en-GB" dirty="0" err="1"/>
              <a:t>τάρτιση</a:t>
            </a:r>
            <a:r>
              <a:rPr lang="en-GB" dirty="0"/>
              <a:t> και α</a:t>
            </a:r>
            <a:r>
              <a:rPr lang="en-GB" dirty="0" err="1"/>
              <a:t>νά</a:t>
            </a:r>
            <a:r>
              <a:rPr lang="en-GB" dirty="0"/>
              <a:t>πτυξη ικανοτήτων</a:t>
            </a:r>
            <a:endParaRPr dirty="0"/>
          </a:p>
          <a:p>
            <a:pPr marL="571500" lvl="0" indent="-342900" algn="just" rtl="0">
              <a:lnSpc>
                <a:spcPct val="90000"/>
              </a:lnSpc>
              <a:spcBef>
                <a:spcPts val="1000"/>
              </a:spcBef>
              <a:spcAft>
                <a:spcPts val="0"/>
              </a:spcAft>
              <a:buSzPts val="1800"/>
              <a:buFont typeface="Arial"/>
              <a:buAutoNum type="arabicPeriod"/>
            </a:pPr>
            <a:r>
              <a:rPr lang="en-GB" dirty="0"/>
              <a:t>Υπ</a:t>
            </a:r>
            <a:r>
              <a:rPr lang="en-GB" dirty="0" err="1"/>
              <a:t>οδομή</a:t>
            </a:r>
            <a:r>
              <a:rPr lang="en-GB" dirty="0"/>
              <a:t> π</a:t>
            </a:r>
            <a:r>
              <a:rPr lang="en-GB" dirty="0" err="1"/>
              <a:t>ληροφορικής</a:t>
            </a:r>
            <a:endParaRPr dirty="0"/>
          </a:p>
          <a:p>
            <a:pPr marL="571500" lvl="0" indent="-342900" algn="just" rtl="0">
              <a:lnSpc>
                <a:spcPct val="90000"/>
              </a:lnSpc>
              <a:spcBef>
                <a:spcPts val="1000"/>
              </a:spcBef>
              <a:spcAft>
                <a:spcPts val="0"/>
              </a:spcAft>
              <a:buSzPts val="1800"/>
              <a:buFont typeface="Arial"/>
              <a:buAutoNum type="arabicPeriod"/>
            </a:pPr>
            <a:r>
              <a:rPr lang="en-GB" dirty="0"/>
              <a:t>Τα</a:t>
            </a:r>
            <a:r>
              <a:rPr lang="en-GB" dirty="0" err="1"/>
              <a:t>ξίδι</a:t>
            </a:r>
            <a:endParaRPr dirty="0"/>
          </a:p>
          <a:p>
            <a:pPr marL="571500" lvl="0" indent="-342900" algn="just" rtl="0">
              <a:lnSpc>
                <a:spcPct val="90000"/>
              </a:lnSpc>
              <a:spcBef>
                <a:spcPts val="1000"/>
              </a:spcBef>
              <a:spcAft>
                <a:spcPts val="0"/>
              </a:spcAft>
              <a:buSzPts val="1800"/>
              <a:buFont typeface="Arial"/>
              <a:buAutoNum type="arabicPeriod"/>
            </a:pPr>
            <a:r>
              <a:rPr lang="en-GB" dirty="0"/>
              <a:t>Επ</a:t>
            </a:r>
            <a:r>
              <a:rPr lang="en-GB" dirty="0" err="1"/>
              <a:t>ικοινωνί</a:t>
            </a:r>
            <a:r>
              <a:rPr lang="en-GB" dirty="0"/>
              <a:t>α και διάδοση</a:t>
            </a:r>
            <a:endParaRPr dirty="0"/>
          </a:p>
          <a:p>
            <a:pPr marL="228600" lvl="0" indent="0" algn="just" rtl="0">
              <a:lnSpc>
                <a:spcPct val="90000"/>
              </a:lnSpc>
              <a:spcBef>
                <a:spcPts val="1000"/>
              </a:spcBef>
              <a:spcAft>
                <a:spcPts val="0"/>
              </a:spcAft>
              <a:buSzPts val="1800"/>
              <a:buNone/>
            </a:pPr>
            <a:endParaRPr dirty="0"/>
          </a:p>
          <a:p>
            <a:pPr marL="228600" lvl="0" indent="0" algn="just" rtl="0">
              <a:lnSpc>
                <a:spcPct val="90000"/>
              </a:lnSpc>
              <a:spcBef>
                <a:spcPts val="1000"/>
              </a:spcBef>
              <a:spcAft>
                <a:spcPts val="0"/>
              </a:spcAft>
              <a:buSzPts val="1800"/>
              <a:buNone/>
            </a:pPr>
            <a:r>
              <a:rPr lang="en-GB" dirty="0" err="1"/>
              <a:t>Συνολικά</a:t>
            </a:r>
            <a:r>
              <a:rPr lang="en-GB" dirty="0"/>
              <a:t>, </a:t>
            </a:r>
            <a:r>
              <a:rPr lang="el-GR" dirty="0"/>
              <a:t>το σύστημα ΠΑΜ</a:t>
            </a:r>
            <a:r>
              <a:rPr lang="en-GB" dirty="0"/>
              <a:t> μπ</a:t>
            </a:r>
            <a:r>
              <a:rPr lang="en-GB" dirty="0" err="1"/>
              <a:t>ορεί</a:t>
            </a:r>
            <a:r>
              <a:rPr lang="en-GB" dirty="0"/>
              <a:t> να </a:t>
            </a:r>
            <a:r>
              <a:rPr lang="en-GB" dirty="0" err="1"/>
              <a:t>είν</a:t>
            </a:r>
            <a:r>
              <a:rPr lang="en-GB" dirty="0"/>
              <a:t>αι μια σημαντική επένδυση για τους οργανισμούς, αλλά είναι σημαντικό να ληφθούν υπόψη τα μακροπρόθεσμα οφέλη που μπορεί να επιφέρει όσον αφορά τη βελτίωση της λήψης αποφάσεων, της λογοδοσίας και της αποτελεσματικότητας του προγράμματος.</a:t>
            </a:r>
            <a:endParaRPr dirty="0"/>
          </a:p>
        </p:txBody>
      </p:sp>
      <p:sp>
        <p:nvSpPr>
          <p:cNvPr id="170" name="Google Shape;170;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Παρακολούθηση, αξιολόγηση και μάθηση - Κόστος</a:t>
            </a:r>
            <a:endParaRPr/>
          </a:p>
        </p:txBody>
      </p:sp>
      <p:pic>
        <p:nvPicPr>
          <p:cNvPr id="171" name="Google Shape;171;p27"/>
          <p:cNvPicPr preferRelativeResize="0"/>
          <p:nvPr/>
        </p:nvPicPr>
        <p:blipFill>
          <a:blip r:embed="rId3">
            <a:alphaModFix/>
          </a:blip>
          <a:stretch>
            <a:fillRect/>
          </a:stretch>
        </p:blipFill>
        <p:spPr>
          <a:xfrm>
            <a:off x="7653526" y="1348850"/>
            <a:ext cx="3781600" cy="4819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1"/>
          </p:nvPr>
        </p:nvSpPr>
        <p:spPr>
          <a:xfrm>
            <a:off x="130900" y="1172400"/>
            <a:ext cx="11069700" cy="5373300"/>
          </a:xfrm>
          <a:prstGeom prst="rect">
            <a:avLst/>
          </a:prstGeom>
          <a:noFill/>
          <a:ln>
            <a:noFill/>
          </a:ln>
        </p:spPr>
        <p:txBody>
          <a:bodyPr spcFirstLastPara="1" wrap="square" lIns="0" tIns="0" rIns="0" bIns="0" anchor="t" anchorCtr="0">
            <a:noAutofit/>
          </a:bodyPr>
          <a:lstStyle/>
          <a:p>
            <a:pPr marL="85725" marR="0" lvl="0" indent="0" algn="just" rtl="0">
              <a:lnSpc>
                <a:spcPct val="115000"/>
              </a:lnSpc>
              <a:spcBef>
                <a:spcPts val="1000"/>
              </a:spcBef>
              <a:spcAft>
                <a:spcPts val="0"/>
              </a:spcAft>
              <a:buClr>
                <a:srgbClr val="000000"/>
              </a:buClr>
              <a:buSzPts val="1800"/>
              <a:buFont typeface="Arial"/>
              <a:buNone/>
            </a:pPr>
            <a:r>
              <a:rPr lang="en-GB" dirty="0"/>
              <a:t>Αυτή η </a:t>
            </a:r>
            <a:r>
              <a:rPr lang="el-GR" dirty="0" err="1"/>
              <a:t>υπο</a:t>
            </a:r>
            <a:r>
              <a:rPr lang="en-GB" dirty="0" err="1"/>
              <a:t>ενότητ</a:t>
            </a:r>
            <a:r>
              <a:rPr lang="en-GB" dirty="0"/>
              <a:t>α έχει ως στόχο να εφοδιάσει τους συμμετέχοντες με τις βασικές δεξιότητες για την αποτελεσματική εφαρμογή σχεδίων παρακολούθησης, αξιολόγησης και μάθησης (</a:t>
            </a:r>
            <a:r>
              <a:rPr lang="el-GR" dirty="0"/>
              <a:t>ΠΑΜ</a:t>
            </a:r>
            <a:r>
              <a:rPr lang="en-GB" dirty="0"/>
              <a:t>) σε έναν οργανισμό. Στο τέλος </a:t>
            </a:r>
            <a:r>
              <a:rPr lang="en-GB" dirty="0" err="1"/>
              <a:t>της</a:t>
            </a:r>
            <a:r>
              <a:rPr lang="en-GB" dirty="0"/>
              <a:t> </a:t>
            </a:r>
            <a:r>
              <a:rPr lang="el-GR" dirty="0" err="1"/>
              <a:t>υπο</a:t>
            </a:r>
            <a:r>
              <a:rPr lang="en-GB" dirty="0" err="1"/>
              <a:t>ενότητ</a:t>
            </a:r>
            <a:r>
              <a:rPr lang="en-GB" dirty="0"/>
              <a:t>ας, οι συμμετέχοντες θα είναι σε θέση να αξιολογούν τη σημασία των σχεδίων </a:t>
            </a:r>
            <a:r>
              <a:rPr lang="el-GR" dirty="0"/>
              <a:t>ΠΑΜ</a:t>
            </a:r>
            <a:r>
              <a:rPr lang="en-GB" dirty="0"/>
              <a:t>, να αναλύουν τα οφέλη και το κόστος τους, να εφαρμόζουν τις γνώσεις τους σε πραγματικές μελέτες περιπτώσεων και να διακρίνουν τη σημασία κάθε φάσης στη διαδικασία </a:t>
            </a:r>
            <a:r>
              <a:rPr lang="el-GR" dirty="0"/>
              <a:t>ΠΑΜ.</a:t>
            </a:r>
            <a:endParaRPr dirty="0"/>
          </a:p>
          <a:p>
            <a:pPr marL="85725" marR="0" lvl="0" indent="0" algn="just" rtl="0">
              <a:lnSpc>
                <a:spcPct val="90000"/>
              </a:lnSpc>
              <a:spcBef>
                <a:spcPts val="1000"/>
              </a:spcBef>
              <a:spcAft>
                <a:spcPts val="0"/>
              </a:spcAft>
              <a:buClr>
                <a:srgbClr val="000000"/>
              </a:buClr>
              <a:buSzPts val="1800"/>
              <a:buFont typeface="Arial"/>
              <a:buNone/>
            </a:pPr>
            <a:endParaRPr dirty="0"/>
          </a:p>
          <a:p>
            <a:pPr marL="85725" marR="0" lvl="0" indent="0" algn="just" rtl="0">
              <a:lnSpc>
                <a:spcPct val="90000"/>
              </a:lnSpc>
              <a:spcBef>
                <a:spcPts val="1000"/>
              </a:spcBef>
              <a:spcAft>
                <a:spcPts val="0"/>
              </a:spcAft>
              <a:buClr>
                <a:srgbClr val="000000"/>
              </a:buClr>
              <a:buSzPts val="1800"/>
              <a:buFont typeface="Arial"/>
              <a:buNone/>
            </a:pPr>
            <a:r>
              <a:rPr lang="en-GB" dirty="0"/>
              <a:t>Με την ολοκλήρωση </a:t>
            </a:r>
            <a:r>
              <a:rPr lang="en-GB" dirty="0" err="1"/>
              <a:t>της</a:t>
            </a:r>
            <a:r>
              <a:rPr lang="en-GB" dirty="0"/>
              <a:t> </a:t>
            </a:r>
            <a:r>
              <a:rPr lang="el-GR" dirty="0" err="1"/>
              <a:t>υπο</a:t>
            </a:r>
            <a:r>
              <a:rPr lang="en-GB" dirty="0" err="1"/>
              <a:t>ενότητ</a:t>
            </a:r>
            <a:r>
              <a:rPr lang="en-GB" dirty="0"/>
              <a:t>ας</a:t>
            </a:r>
            <a:r>
              <a:rPr lang="el-GR" dirty="0"/>
              <a:t>,</a:t>
            </a:r>
            <a:r>
              <a:rPr lang="en-GB" dirty="0"/>
              <a:t> οι συμμετέχοντες θα είναι σε θέση να:</a:t>
            </a:r>
            <a:endParaRPr dirty="0"/>
          </a:p>
          <a:p>
            <a:pPr marL="457200" marR="0" lvl="0" indent="-355600" algn="just" rtl="0">
              <a:lnSpc>
                <a:spcPct val="115000"/>
              </a:lnSpc>
              <a:spcBef>
                <a:spcPts val="1000"/>
              </a:spcBef>
              <a:spcAft>
                <a:spcPts val="0"/>
              </a:spcAft>
              <a:buSzPts val="2000"/>
              <a:buChar char="●"/>
            </a:pPr>
            <a:r>
              <a:rPr lang="en-GB" dirty="0" err="1"/>
              <a:t>Αξιολογ</a:t>
            </a:r>
            <a:r>
              <a:rPr lang="el-GR" dirty="0" err="1"/>
              <a:t>ούν</a:t>
            </a:r>
            <a:r>
              <a:rPr lang="en-GB" dirty="0"/>
              <a:t> τη σημασία ενός σχεδίου παρακολούθησης, αξιολόγησης και μάθησης.</a:t>
            </a:r>
            <a:endParaRPr dirty="0"/>
          </a:p>
          <a:p>
            <a:pPr marL="457200" marR="0" lvl="0" indent="-355600" algn="just" rtl="0">
              <a:lnSpc>
                <a:spcPct val="115000"/>
              </a:lnSpc>
              <a:spcBef>
                <a:spcPts val="0"/>
              </a:spcBef>
              <a:spcAft>
                <a:spcPts val="0"/>
              </a:spcAft>
              <a:buSzPts val="2000"/>
              <a:buChar char="●"/>
            </a:pPr>
            <a:r>
              <a:rPr lang="en-GB" dirty="0" err="1"/>
              <a:t>Αν</a:t>
            </a:r>
            <a:r>
              <a:rPr lang="el-GR" dirty="0" err="1"/>
              <a:t>αλύουν</a:t>
            </a:r>
            <a:r>
              <a:rPr lang="el-GR" dirty="0"/>
              <a:t> τα πιθανά οφέλη και το κόστος </a:t>
            </a:r>
            <a:r>
              <a:rPr lang="en-GB" dirty="0" err="1"/>
              <a:t>του</a:t>
            </a:r>
            <a:r>
              <a:rPr lang="en-GB" dirty="0"/>
              <a:t> σχεδίου παρακολούθησης, αξιολόγησης και μάθησης.</a:t>
            </a:r>
            <a:endParaRPr dirty="0"/>
          </a:p>
          <a:p>
            <a:pPr marL="457200" marR="0" lvl="0" indent="-355600" algn="just" rtl="0">
              <a:lnSpc>
                <a:spcPct val="115000"/>
              </a:lnSpc>
              <a:spcBef>
                <a:spcPts val="0"/>
              </a:spcBef>
              <a:spcAft>
                <a:spcPts val="0"/>
              </a:spcAft>
              <a:buSzPts val="2000"/>
              <a:buChar char="●"/>
            </a:pPr>
            <a:r>
              <a:rPr lang="en-GB" dirty="0" err="1"/>
              <a:t>Εφ</a:t>
            </a:r>
            <a:r>
              <a:rPr lang="en-GB" dirty="0"/>
              <a:t>αρμό</a:t>
            </a:r>
            <a:r>
              <a:rPr lang="el-GR" dirty="0"/>
              <a:t>ζουν</a:t>
            </a:r>
            <a:r>
              <a:rPr lang="en-GB" dirty="0"/>
              <a:t> τις γνώσεις σε ένα σενάριο μελέτης περίπτωσης πραγματικής ζωής.</a:t>
            </a:r>
            <a:endParaRPr dirty="0"/>
          </a:p>
          <a:p>
            <a:pPr marL="457200" marR="0" lvl="0" indent="-355600" algn="just" rtl="0">
              <a:lnSpc>
                <a:spcPct val="115000"/>
              </a:lnSpc>
              <a:spcBef>
                <a:spcPts val="0"/>
              </a:spcBef>
              <a:spcAft>
                <a:spcPts val="0"/>
              </a:spcAft>
              <a:buSzPts val="2000"/>
              <a:buChar char="●"/>
            </a:pPr>
            <a:r>
              <a:rPr lang="en-GB" dirty="0" err="1"/>
              <a:t>Δι</a:t>
            </a:r>
            <a:r>
              <a:rPr lang="el-GR" dirty="0" err="1"/>
              <a:t>ακρίνουν</a:t>
            </a:r>
            <a:r>
              <a:rPr lang="en-GB" dirty="0"/>
              <a:t> μεταξύ της φάσης παρακολούθησης, αξιολόγησης και μάθησης και της σημασίας κάθε σταδίου.</a:t>
            </a:r>
            <a:endParaRPr dirty="0"/>
          </a:p>
          <a:p>
            <a:pPr marL="85725" marR="0" lvl="0" indent="0" algn="just" rtl="0">
              <a:lnSpc>
                <a:spcPct val="90000"/>
              </a:lnSpc>
              <a:spcBef>
                <a:spcPts val="1000"/>
              </a:spcBef>
              <a:spcAft>
                <a:spcPts val="0"/>
              </a:spcAft>
              <a:buClr>
                <a:srgbClr val="000000"/>
              </a:buClr>
              <a:buSzPts val="1800"/>
              <a:buFont typeface="Arial"/>
              <a:buNone/>
            </a:pPr>
            <a:endParaRPr sz="1600" dirty="0"/>
          </a:p>
          <a:p>
            <a:pPr marL="85725" lvl="0" indent="0" algn="just" rtl="0">
              <a:lnSpc>
                <a:spcPct val="90000"/>
              </a:lnSpc>
              <a:spcBef>
                <a:spcPts val="1000"/>
              </a:spcBef>
              <a:spcAft>
                <a:spcPts val="0"/>
              </a:spcAft>
              <a:buSzPts val="1800"/>
              <a:buNone/>
            </a:pPr>
            <a:endParaRPr sz="1600" dirty="0"/>
          </a:p>
          <a:p>
            <a:pPr marL="0" lvl="0" indent="0" algn="just" rtl="0">
              <a:lnSpc>
                <a:spcPct val="90000"/>
              </a:lnSpc>
              <a:spcBef>
                <a:spcPts val="1000"/>
              </a:spcBef>
              <a:spcAft>
                <a:spcPts val="0"/>
              </a:spcAft>
              <a:buNone/>
            </a:pPr>
            <a:endParaRPr sz="1600" dirty="0"/>
          </a:p>
        </p:txBody>
      </p:sp>
      <p:sp>
        <p:nvSpPr>
          <p:cNvPr id="59" name="Google Shape;59;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Επισκόπηση</a:t>
            </a:r>
            <a:endParaRPr b="1" dirty="0"/>
          </a:p>
        </p:txBody>
      </p:sp>
      <p:grpSp>
        <p:nvGrpSpPr>
          <p:cNvPr id="60" name="Google Shape;60;p2"/>
          <p:cNvGrpSpPr/>
          <p:nvPr/>
        </p:nvGrpSpPr>
        <p:grpSpPr>
          <a:xfrm>
            <a:off x="10203221" y="4637314"/>
            <a:ext cx="1988769" cy="2220696"/>
            <a:chOff x="16745404" y="2287703"/>
            <a:chExt cx="5880975" cy="9651367"/>
          </a:xfrm>
        </p:grpSpPr>
        <p:sp>
          <p:nvSpPr>
            <p:cNvPr id="61" name="Google Shape;61;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7" name="Google Shape;67;p2"/>
          <p:cNvGrpSpPr/>
          <p:nvPr/>
        </p:nvGrpSpPr>
        <p:grpSpPr>
          <a:xfrm>
            <a:off x="0" y="5017091"/>
            <a:ext cx="10003085" cy="2380198"/>
            <a:chOff x="1589" y="3237975"/>
            <a:chExt cx="9431534" cy="3620624"/>
          </a:xfrm>
        </p:grpSpPr>
        <p:sp>
          <p:nvSpPr>
            <p:cNvPr id="68" name="Google Shape;68;p2"/>
            <p:cNvSpPr/>
            <p:nvPr/>
          </p:nvSpPr>
          <p:spPr>
            <a:xfrm>
              <a:off x="1589" y="3359020"/>
              <a:ext cx="9431534" cy="3499579"/>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9" name="Google Shape;69;p2"/>
            <p:cNvGrpSpPr/>
            <p:nvPr/>
          </p:nvGrpSpPr>
          <p:grpSpPr>
            <a:xfrm>
              <a:off x="974410" y="4615726"/>
              <a:ext cx="1692281" cy="965770"/>
              <a:chOff x="2856328" y="9274944"/>
              <a:chExt cx="2098303" cy="1197483"/>
            </a:xfrm>
          </p:grpSpPr>
          <p:sp>
            <p:nvSpPr>
              <p:cNvPr id="70" name="Google Shape;70;p2"/>
              <p:cNvSpPr/>
              <p:nvPr/>
            </p:nvSpPr>
            <p:spPr>
              <a:xfrm>
                <a:off x="2856328" y="9274944"/>
                <a:ext cx="2098303" cy="1197483"/>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2" name="Google Shape;72;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3" name="Google Shape;73;p2"/>
            <p:cNvGrpSpPr/>
            <p:nvPr/>
          </p:nvGrpSpPr>
          <p:grpSpPr>
            <a:xfrm rot="444922">
              <a:off x="3096245" y="3828406"/>
              <a:ext cx="1325039" cy="756188"/>
              <a:chOff x="2856328" y="9274944"/>
              <a:chExt cx="2098303" cy="1197483"/>
            </a:xfrm>
          </p:grpSpPr>
          <p:sp>
            <p:nvSpPr>
              <p:cNvPr id="74" name="Google Shape;74;p2"/>
              <p:cNvSpPr/>
              <p:nvPr/>
            </p:nvSpPr>
            <p:spPr>
              <a:xfrm>
                <a:off x="2856328" y="9274944"/>
                <a:ext cx="2098303" cy="1197483"/>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924895">
              <a:off x="4989995" y="3470521"/>
              <a:ext cx="1049123" cy="598725"/>
              <a:chOff x="2856328" y="9274944"/>
              <a:chExt cx="2098303" cy="1197483"/>
            </a:xfrm>
          </p:grpSpPr>
          <p:sp>
            <p:nvSpPr>
              <p:cNvPr id="78" name="Google Shape;78;p2"/>
              <p:cNvSpPr/>
              <p:nvPr/>
            </p:nvSpPr>
            <p:spPr>
              <a:xfrm>
                <a:off x="2856328" y="9274944"/>
                <a:ext cx="2098303" cy="1197483"/>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1658566">
              <a:off x="6718554" y="3395168"/>
              <a:ext cx="788293" cy="449872"/>
              <a:chOff x="2856328" y="9274944"/>
              <a:chExt cx="2098303" cy="1197483"/>
            </a:xfrm>
          </p:grpSpPr>
          <p:sp>
            <p:nvSpPr>
              <p:cNvPr id="82" name="Google Shape;82;p2"/>
              <p:cNvSpPr/>
              <p:nvPr/>
            </p:nvSpPr>
            <p:spPr>
              <a:xfrm>
                <a:off x="2856328" y="9274944"/>
                <a:ext cx="2098303" cy="1197483"/>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Παρακολουθήστε </a:t>
            </a:r>
            <a:r>
              <a:rPr lang="en-GB" sz="2400" u="sng" dirty="0">
                <a:solidFill>
                  <a:schemeClr val="hlink"/>
                </a:solidFill>
                <a:latin typeface="Calibri"/>
                <a:ea typeface="Calibri"/>
                <a:cs typeface="Calibri"/>
                <a:sym typeface="Calibri"/>
                <a:hlinkClick r:id="rId3"/>
              </a:rPr>
              <a:t>αυτό το βίντεο </a:t>
            </a:r>
            <a:r>
              <a:rPr lang="en-GB" sz="2400" dirty="0">
                <a:latin typeface="Calibri"/>
                <a:ea typeface="Calibri"/>
                <a:cs typeface="Calibri"/>
                <a:sym typeface="Calibri"/>
              </a:rPr>
              <a:t>και συζητήστε τις παρακάτω ερωτήσεις:</a:t>
            </a:r>
            <a:endParaRPr sz="2400" dirty="0"/>
          </a:p>
          <a:p>
            <a:pPr marL="0" lvl="0" indent="0" algn="just" rtl="0">
              <a:lnSpc>
                <a:spcPct val="90000"/>
              </a:lnSpc>
              <a:spcBef>
                <a:spcPts val="0"/>
              </a:spcBef>
              <a:spcAft>
                <a:spcPts val="0"/>
              </a:spcAft>
              <a:buClr>
                <a:schemeClr val="accent1"/>
              </a:buClr>
              <a:buSzPts val="1800"/>
              <a:buNone/>
            </a:pPr>
            <a:endParaRPr sz="2400" dirty="0">
              <a:latin typeface="Calibri"/>
              <a:ea typeface="Calibri"/>
              <a:cs typeface="Calibri"/>
              <a:sym typeface="Calibri"/>
            </a:endParaRPr>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Ποιος είναι ο σκοπός της παρακολούθησης, αξιολόγησης και μάθησης;</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latin typeface="Calibri"/>
                <a:ea typeface="Calibri"/>
                <a:cs typeface="Calibri"/>
                <a:sym typeface="Calibri"/>
              </a:rPr>
              <a:t>Ποιες </a:t>
            </a:r>
            <a:r>
              <a:rPr lang="en-GB" sz="2400" dirty="0"/>
              <a:t>είναι οι αρμοδιότητες και οι ευθύνες του </a:t>
            </a:r>
            <a:r>
              <a:rPr lang="en-GB" sz="2400" dirty="0" err="1"/>
              <a:t>ΔΣ</a:t>
            </a:r>
            <a:r>
              <a:rPr lang="en-GB" sz="2400" dirty="0">
                <a:latin typeface="Calibri"/>
                <a:ea typeface="Calibri"/>
                <a:cs typeface="Calibri"/>
                <a:sym typeface="Calibri"/>
              </a:rPr>
              <a:t>;</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Ποιοι είναι οι άλλοι ζωτικοί ρόλοι για την ΟΚ</a:t>
            </a:r>
            <a:r>
              <a:rPr lang="el-GR" sz="2400" dirty="0"/>
              <a:t>τ</a:t>
            </a:r>
            <a:r>
              <a:rPr lang="en-GB" sz="2400" dirty="0"/>
              <a:t>Π</a:t>
            </a:r>
            <a:r>
              <a:rPr lang="en-GB" sz="2400" dirty="0">
                <a:latin typeface="Calibri"/>
                <a:ea typeface="Calibri"/>
                <a:cs typeface="Calibri"/>
                <a:sym typeface="Calibri"/>
              </a:rPr>
              <a:t>;</a:t>
            </a:r>
            <a:endParaRPr sz="2400" dirty="0"/>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pic>
        <p:nvPicPr>
          <p:cNvPr id="90" name="Google Shape;90;p3"/>
          <p:cNvPicPr preferRelativeResize="0"/>
          <p:nvPr/>
        </p:nvPicPr>
        <p:blipFill rotWithShape="1">
          <a:blip r:embed="rId4">
            <a:alphaModFix/>
          </a:blip>
          <a:srcRect r="10737" b="10592"/>
          <a:stretch/>
        </p:blipFill>
        <p:spPr>
          <a:xfrm>
            <a:off x="8806648" y="3071673"/>
            <a:ext cx="3216534" cy="3205185"/>
          </a:xfrm>
          <a:prstGeom prst="rect">
            <a:avLst/>
          </a:prstGeom>
          <a:noFill/>
          <a:ln>
            <a:noFill/>
          </a:ln>
        </p:spPr>
      </p:pic>
      <p:sp>
        <p:nvSpPr>
          <p:cNvPr id="91" name="Google Shape;91;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Καθορισμός της αποτελεσματικής διαχείρισης - ηγεσίας τ</a:t>
            </a:r>
            <a:r>
              <a:rPr lang="el-GR" b="1" dirty="0"/>
              <a:t>ης </a:t>
            </a:r>
            <a:r>
              <a:rPr lang="el-GR" b="1" dirty="0" err="1"/>
              <a:t>ΟΚτΠ</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399370" y="174449"/>
            <a:ext cx="11553144"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Καθορισμός της αποτελεσματικής διαχείρισης - ηγεσίας της ΟΚ</a:t>
            </a:r>
            <a:r>
              <a:rPr lang="el-GR" b="1" dirty="0"/>
              <a:t>τ</a:t>
            </a:r>
            <a:r>
              <a:rPr lang="en-GB" b="1" dirty="0"/>
              <a:t>Π (συνέχεια)</a:t>
            </a:r>
            <a:endParaRPr b="1" dirty="0"/>
          </a:p>
        </p:txBody>
      </p:sp>
      <p:sp>
        <p:nvSpPr>
          <p:cNvPr id="97" name="Google Shape;97;p4"/>
          <p:cNvSpPr txBox="1">
            <a:spLocks noGrp="1"/>
          </p:cNvSpPr>
          <p:nvPr>
            <p:ph type="body" idx="1"/>
          </p:nvPr>
        </p:nvSpPr>
        <p:spPr>
          <a:xfrm>
            <a:off x="1678600" y="2711081"/>
            <a:ext cx="8834700" cy="1031400"/>
          </a:xfrm>
          <a:prstGeom prst="rect">
            <a:avLst/>
          </a:prstGeom>
          <a:solidFill>
            <a:schemeClr val="accent3"/>
          </a:solidFill>
          <a:ln w="9525" cap="flat" cmpd="sng">
            <a:solidFill>
              <a:srgbClr val="137297"/>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0" tIns="0" rIns="0" bIns="0" anchor="t" anchorCtr="0">
            <a:noAutofit/>
          </a:bodyPr>
          <a:lstStyle/>
          <a:p>
            <a:pPr marL="85725" lvl="0" indent="0" algn="ctr" rtl="0">
              <a:lnSpc>
                <a:spcPct val="90000"/>
              </a:lnSpc>
              <a:spcBef>
                <a:spcPts val="1000"/>
              </a:spcBef>
              <a:spcAft>
                <a:spcPts val="0"/>
              </a:spcAft>
              <a:buSzPts val="1800"/>
              <a:buNone/>
            </a:pPr>
            <a:r>
              <a:rPr lang="el-GR" sz="2000" i="1" dirty="0">
                <a:solidFill>
                  <a:schemeClr val="bg1"/>
                </a:solidFill>
              </a:rPr>
              <a:t>«</a:t>
            </a:r>
            <a:r>
              <a:rPr lang="en-GB" sz="2000" i="1" dirty="0" err="1">
                <a:solidFill>
                  <a:schemeClr val="bg1"/>
                </a:solidFill>
              </a:rPr>
              <a:t>Αν</a:t>
            </a:r>
            <a:r>
              <a:rPr lang="en-GB" sz="2000" i="1" dirty="0">
                <a:solidFill>
                  <a:schemeClr val="bg1"/>
                </a:solidFill>
              </a:rPr>
              <a:t> δεν μπορεί να εκφραστεί με αριθμούς, δεν είναι επιστήμη. </a:t>
            </a:r>
            <a:r>
              <a:rPr lang="en-GB" sz="2000" i="1" dirty="0" err="1">
                <a:solidFill>
                  <a:schemeClr val="bg1"/>
                </a:solidFill>
              </a:rPr>
              <a:t>Είν</a:t>
            </a:r>
            <a:r>
              <a:rPr lang="en-GB" sz="2000" i="1" dirty="0">
                <a:solidFill>
                  <a:schemeClr val="bg1"/>
                </a:solidFill>
              </a:rPr>
              <a:t>αι άποψη</a:t>
            </a:r>
            <a:r>
              <a:rPr lang="el-GR" sz="2000" i="1" dirty="0">
                <a:solidFill>
                  <a:schemeClr val="bg1"/>
                </a:solidFill>
              </a:rPr>
              <a:t>»</a:t>
            </a:r>
            <a:endParaRPr sz="2000" i="1" dirty="0">
              <a:solidFill>
                <a:schemeClr val="bg1"/>
              </a:solidFill>
            </a:endParaRPr>
          </a:p>
          <a:p>
            <a:pPr marL="85725" lvl="0" indent="0" algn="ctr" rtl="0">
              <a:lnSpc>
                <a:spcPct val="90000"/>
              </a:lnSpc>
              <a:spcBef>
                <a:spcPts val="1000"/>
              </a:spcBef>
              <a:spcAft>
                <a:spcPts val="0"/>
              </a:spcAft>
              <a:buSzPts val="1800"/>
              <a:buNone/>
            </a:pPr>
            <a:r>
              <a:rPr lang="en-GB" sz="2000" b="1" dirty="0" err="1">
                <a:solidFill>
                  <a:schemeClr val="bg1"/>
                </a:solidFill>
              </a:rPr>
              <a:t>Rober </a:t>
            </a:r>
            <a:r>
              <a:rPr lang="en-GB" sz="2000" b="1" dirty="0">
                <a:solidFill>
                  <a:schemeClr val="bg1"/>
                </a:solidFill>
              </a:rPr>
              <a:t>Heinlein</a:t>
            </a:r>
            <a:endParaRPr sz="20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6"/>
          <p:cNvSpPr txBox="1">
            <a:spLocks noGrp="1"/>
          </p:cNvSpPr>
          <p:nvPr>
            <p:ph type="body" idx="1"/>
          </p:nvPr>
        </p:nvSpPr>
        <p:spPr>
          <a:xfrm>
            <a:off x="140536" y="1881751"/>
            <a:ext cx="7377864" cy="3581791"/>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b="1" i="1" dirty="0"/>
              <a:t>Η παρακολούθηση, η αξιολόγηση και η μάθηση είναι ζωτικής σημασίας για την επιτυχία</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ctr" rtl="0">
              <a:lnSpc>
                <a:spcPct val="90000"/>
              </a:lnSpc>
              <a:spcBef>
                <a:spcPts val="1000"/>
              </a:spcBef>
              <a:spcAft>
                <a:spcPts val="0"/>
              </a:spcAft>
              <a:buClr>
                <a:srgbClr val="000000"/>
              </a:buClr>
              <a:buSzPts val="1800"/>
              <a:buFont typeface="Arial"/>
              <a:buNone/>
            </a:pPr>
            <a:r>
              <a:rPr lang="en-GB" b="1" dirty="0"/>
              <a:t>Παρακολούθηση </a:t>
            </a:r>
            <a:r>
              <a:rPr lang="en-GB" dirty="0"/>
              <a:t>είναι η συνεχής και συστηματική συλλογή και ανάλυση δεδομένων σχετικά με την πρόοδο του έργου ή των ΟΚ</a:t>
            </a:r>
            <a:r>
              <a:rPr lang="el-GR" dirty="0"/>
              <a:t>τ</a:t>
            </a:r>
            <a:r>
              <a:rPr lang="en-GB" dirty="0"/>
              <a:t>Π και τις αλλαγές στο πλαίσιό του</a:t>
            </a:r>
            <a:r>
              <a:rPr lang="el-GR" dirty="0"/>
              <a:t>ς</a:t>
            </a:r>
            <a:r>
              <a:rPr lang="en-GB" dirty="0"/>
              <a:t>.</a:t>
            </a:r>
            <a:endParaRPr dirty="0"/>
          </a:p>
          <a:p>
            <a:pPr marL="457200" marR="0" lvl="0" indent="-228600" algn="ctr" rtl="0">
              <a:lnSpc>
                <a:spcPct val="90000"/>
              </a:lnSpc>
              <a:spcBef>
                <a:spcPts val="1000"/>
              </a:spcBef>
              <a:spcAft>
                <a:spcPts val="0"/>
              </a:spcAft>
              <a:buClr>
                <a:srgbClr val="000000"/>
              </a:buClr>
              <a:buSzPts val="1800"/>
              <a:buFont typeface="Arial"/>
              <a:buNone/>
            </a:pPr>
            <a:endParaRPr dirty="0"/>
          </a:p>
          <a:p>
            <a:pPr marL="457200" marR="0" lvl="0" indent="-228600" algn="ctr" rtl="0">
              <a:lnSpc>
                <a:spcPct val="90000"/>
              </a:lnSpc>
              <a:spcBef>
                <a:spcPts val="1000"/>
              </a:spcBef>
              <a:spcAft>
                <a:spcPts val="0"/>
              </a:spcAft>
              <a:buClr>
                <a:srgbClr val="000000"/>
              </a:buClr>
              <a:buSzPts val="1800"/>
              <a:buFont typeface="Arial"/>
              <a:buNone/>
            </a:pPr>
            <a:r>
              <a:rPr lang="en-GB" b="1" dirty="0"/>
              <a:t>Η αξιολόγηση </a:t>
            </a:r>
            <a:r>
              <a:rPr lang="en-GB" dirty="0"/>
              <a:t>είναι η εστιασμένη στο</a:t>
            </a:r>
            <a:r>
              <a:rPr lang="el-GR" dirty="0"/>
              <a:t>ν</a:t>
            </a:r>
            <a:r>
              <a:rPr lang="en-GB" dirty="0"/>
              <a:t> χρήστη αξιολόγηση ενός εν εξελίξει ή ολοκληρωμένου σχεδιασμού, της εφαρμογής και των αποτελεσμάτων.</a:t>
            </a:r>
            <a:endParaRPr dirty="0"/>
          </a:p>
          <a:p>
            <a:pPr marL="457200" marR="0" lvl="0" indent="-228600" algn="ctr" rtl="0">
              <a:lnSpc>
                <a:spcPct val="90000"/>
              </a:lnSpc>
              <a:spcBef>
                <a:spcPts val="1000"/>
              </a:spcBef>
              <a:spcAft>
                <a:spcPts val="0"/>
              </a:spcAft>
              <a:buClr>
                <a:srgbClr val="000000"/>
              </a:buClr>
              <a:buSzPts val="1800"/>
              <a:buFont typeface="Arial"/>
              <a:buNone/>
            </a:pPr>
            <a:endParaRPr dirty="0"/>
          </a:p>
          <a:p>
            <a:pPr marL="457200" marR="0" lvl="0" indent="-228600" algn="ctr" rtl="0">
              <a:lnSpc>
                <a:spcPct val="90000"/>
              </a:lnSpc>
              <a:spcBef>
                <a:spcPts val="1000"/>
              </a:spcBef>
              <a:spcAft>
                <a:spcPts val="0"/>
              </a:spcAft>
              <a:buClr>
                <a:srgbClr val="000000"/>
              </a:buClr>
              <a:buSzPts val="1800"/>
              <a:buFont typeface="Arial"/>
              <a:buNone/>
            </a:pPr>
            <a:r>
              <a:rPr lang="en-GB" dirty="0"/>
              <a:t>Η μάθηση αφορά την ενσωμάτωση της διαδικασίας για εσωτερικό προβληματισμό με τη χρήση δεδομένων και τη δημιουργία ερωτημάτων για πιο έξυπνες αποφάσεις. </a:t>
            </a:r>
            <a:endParaRPr dirty="0"/>
          </a:p>
          <a:p>
            <a:pPr marL="457200" marR="0" lvl="0" indent="-228600" algn="ctr" rtl="0">
              <a:lnSpc>
                <a:spcPct val="90000"/>
              </a:lnSpc>
              <a:spcBef>
                <a:spcPts val="1000"/>
              </a:spcBef>
              <a:spcAft>
                <a:spcPts val="0"/>
              </a:spcAft>
              <a:buClr>
                <a:srgbClr val="000000"/>
              </a:buClr>
              <a:buSzPts val="1800"/>
              <a:buFont typeface="Arial"/>
              <a:buNone/>
            </a:pPr>
            <a:endParaRPr dirty="0"/>
          </a:p>
          <a:p>
            <a:pPr marL="638175" lvl="0" indent="-342900" algn="ctr" rtl="0">
              <a:lnSpc>
                <a:spcPct val="100000"/>
              </a:lnSpc>
              <a:spcBef>
                <a:spcPts val="0"/>
              </a:spcBef>
              <a:spcAft>
                <a:spcPts val="0"/>
              </a:spcAft>
              <a:buSzPts val="1800"/>
              <a:buFont typeface="Noto Sans Symbols"/>
              <a:buNone/>
            </a:pPr>
            <a:endParaRPr dirty="0"/>
          </a:p>
        </p:txBody>
      </p:sp>
      <p:sp>
        <p:nvSpPr>
          <p:cNvPr id="103" name="Google Shape;103;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Παρακολούθηση, αξιολόγηση και μάθηση</a:t>
            </a:r>
            <a:endParaRPr/>
          </a:p>
        </p:txBody>
      </p:sp>
      <p:pic>
        <p:nvPicPr>
          <p:cNvPr id="104" name="Google Shape;104;p26"/>
          <p:cNvPicPr preferRelativeResize="0"/>
          <p:nvPr/>
        </p:nvPicPr>
        <p:blipFill rotWithShape="1">
          <a:blip r:embed="rId3">
            <a:alphaModFix/>
          </a:blip>
          <a:srcRect/>
          <a:stretch/>
        </p:blipFill>
        <p:spPr>
          <a:xfrm>
            <a:off x="7739948" y="2672179"/>
            <a:ext cx="4317533" cy="20209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body" idx="1"/>
          </p:nvPr>
        </p:nvSpPr>
        <p:spPr>
          <a:xfrm>
            <a:off x="399370" y="1441490"/>
            <a:ext cx="8996557" cy="3652813"/>
          </a:xfrm>
          <a:prstGeom prst="rect">
            <a:avLst/>
          </a:prstGeom>
          <a:noFill/>
          <a:ln>
            <a:noFill/>
          </a:ln>
        </p:spPr>
        <p:txBody>
          <a:bodyPr spcFirstLastPara="1" wrap="square" lIns="0" tIns="0" rIns="0" bIns="0" anchor="t" anchorCtr="0">
            <a:noAutofit/>
          </a:bodyPr>
          <a:lstStyle/>
          <a:p>
            <a:pPr marL="57150" marR="0" lvl="0" indent="-114300" algn="just" rtl="0">
              <a:lnSpc>
                <a:spcPct val="150000"/>
              </a:lnSpc>
              <a:spcBef>
                <a:spcPts val="1000"/>
              </a:spcBef>
              <a:spcAft>
                <a:spcPts val="0"/>
              </a:spcAft>
              <a:buClr>
                <a:srgbClr val="000000"/>
              </a:buClr>
              <a:buSzPts val="1800"/>
              <a:buFont typeface="Noto Sans Symbols"/>
              <a:buChar char="▪"/>
            </a:pPr>
            <a:r>
              <a:rPr lang="en-GB" dirty="0"/>
              <a:t>Καθένα από τα </a:t>
            </a:r>
            <a:r>
              <a:rPr lang="el-GR" dirty="0"/>
              <a:t>στοιχεία</a:t>
            </a:r>
            <a:r>
              <a:rPr lang="en-GB" dirty="0"/>
              <a:t> (παρακολούθηση, αξιολόγηση και μάθηση) είναι τόσο ανεξάρτητο όσο και αλληλένδετο. </a:t>
            </a:r>
            <a:r>
              <a:rPr lang="en-GB" dirty="0" err="1"/>
              <a:t>Κάθε</a:t>
            </a:r>
            <a:r>
              <a:rPr lang="en-GB" dirty="0"/>
              <a:t> </a:t>
            </a:r>
            <a:r>
              <a:rPr lang="el-GR" dirty="0"/>
              <a:t>ένα έχει τον δικό του </a:t>
            </a:r>
            <a:r>
              <a:rPr lang="en-GB" dirty="0" err="1"/>
              <a:t>σκο</a:t>
            </a:r>
            <a:r>
              <a:rPr lang="en-GB" dirty="0"/>
              <a:t>πό, αλλά έχει μεγαλύτερα αποτελέσματα όταν ακολουθείται κάθε διαδικασία. </a:t>
            </a:r>
            <a:endParaRPr dirty="0"/>
          </a:p>
          <a:p>
            <a:pPr marL="0" marR="0" lvl="0" indent="0" algn="just" rtl="0">
              <a:lnSpc>
                <a:spcPct val="150000"/>
              </a:lnSpc>
              <a:spcBef>
                <a:spcPts val="1000"/>
              </a:spcBef>
              <a:spcAft>
                <a:spcPts val="0"/>
              </a:spcAft>
              <a:buClr>
                <a:srgbClr val="000000"/>
              </a:buClr>
              <a:buSzPts val="1800"/>
            </a:pPr>
            <a:r>
              <a:rPr lang="en-GB" b="1" dirty="0"/>
              <a:t>Για παράδειγμα: </a:t>
            </a:r>
            <a:r>
              <a:rPr lang="en-GB" dirty="0"/>
              <a:t>Η παρακολούθηση προωθεί τη μάθηση, διότι τα αποτελέσματα της παρακολούθησης βοηθούν τον οργανισμό να λάβει τις κατάλληλες διοικητικές αποφάσεις. </a:t>
            </a:r>
            <a:endParaRPr dirty="0"/>
          </a:p>
          <a:p>
            <a:pPr marL="57150" marR="0" lvl="0" indent="-114300" algn="just" rtl="0">
              <a:lnSpc>
                <a:spcPct val="150000"/>
              </a:lnSpc>
              <a:spcBef>
                <a:spcPts val="1000"/>
              </a:spcBef>
              <a:spcAft>
                <a:spcPts val="0"/>
              </a:spcAft>
              <a:buClr>
                <a:srgbClr val="000000"/>
              </a:buClr>
              <a:buSzPts val="1800"/>
              <a:buFont typeface="Noto Sans Symbols"/>
              <a:buChar char="▪"/>
            </a:pPr>
            <a:r>
              <a:rPr lang="en-GB" dirty="0"/>
              <a:t>Η αξιολόγηση προωθεί τη λογοδοσία, αποδεικνύοντας στους δωρητές, τους φορείς υλοποίησης και τις κοινότητες τις αλλαγές που δημιουργούνται μέσω της εφαρμογής. Η εμπλοκή των ενδιαφερομένων μερών στον αναστοχασμό ενισχύει τόσο τη λογοδοσία όσο και τη μάθηση.</a:t>
            </a:r>
            <a:endParaRPr dirty="0"/>
          </a:p>
          <a:p>
            <a:pPr marL="57150" marR="0" lvl="0" indent="-114300" algn="just" rtl="0">
              <a:lnSpc>
                <a:spcPct val="150000"/>
              </a:lnSpc>
              <a:spcBef>
                <a:spcPts val="1000"/>
              </a:spcBef>
              <a:spcAft>
                <a:spcPts val="0"/>
              </a:spcAft>
              <a:buClr>
                <a:srgbClr val="000000"/>
              </a:buClr>
              <a:buSzPts val="1800"/>
              <a:buFont typeface="Noto Sans Symbols"/>
              <a:buChar char="▪"/>
            </a:pPr>
            <a:r>
              <a:rPr lang="el-GR" dirty="0"/>
              <a:t>Η διαδικασία ΠΑΜ</a:t>
            </a:r>
            <a:r>
              <a:rPr lang="en-GB" dirty="0"/>
              <a:t> </a:t>
            </a:r>
            <a:r>
              <a:rPr lang="en-GB" dirty="0" err="1"/>
              <a:t>είν</a:t>
            </a:r>
            <a:r>
              <a:rPr lang="en-GB" dirty="0"/>
              <a:t>αι παρ</a:t>
            </a:r>
            <a:r>
              <a:rPr lang="el-GR" dirty="0"/>
              <a:t>ούσα</a:t>
            </a:r>
            <a:r>
              <a:rPr lang="en-GB" dirty="0"/>
              <a:t> σε κάθε βήμα του οργανισμού και οι συνάδελφοι πρέπει να παράγουν ποιοτικά δεδομένα για την ενημέρωση ορθολογικών αποφάσεων. </a:t>
            </a:r>
            <a:endParaRPr dirty="0"/>
          </a:p>
        </p:txBody>
      </p:sp>
      <p:sp>
        <p:nvSpPr>
          <p:cNvPr id="110" name="Google Shape;110;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Παρακολούθηση, αξιολόγηση και μάθηση</a:t>
            </a:r>
            <a:endParaRPr/>
          </a:p>
        </p:txBody>
      </p:sp>
      <p:pic>
        <p:nvPicPr>
          <p:cNvPr id="111" name="Google Shape;111;p6"/>
          <p:cNvPicPr preferRelativeResize="0"/>
          <p:nvPr/>
        </p:nvPicPr>
        <p:blipFill>
          <a:blip r:embed="rId3">
            <a:alphaModFix/>
          </a:blip>
          <a:stretch>
            <a:fillRect/>
          </a:stretch>
        </p:blipFill>
        <p:spPr>
          <a:xfrm>
            <a:off x="9825135" y="2631233"/>
            <a:ext cx="2173393" cy="32791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txBox="1">
            <a:spLocks noGrp="1"/>
          </p:cNvSpPr>
          <p:nvPr>
            <p:ph type="body" idx="1"/>
          </p:nvPr>
        </p:nvSpPr>
        <p:spPr>
          <a:xfrm>
            <a:off x="399369" y="1593890"/>
            <a:ext cx="11274767" cy="3581791"/>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sz="2800" b="1" dirty="0"/>
              <a:t>Υπ</a:t>
            </a:r>
            <a:r>
              <a:rPr lang="en-GB" sz="2800" b="1" dirty="0" err="1"/>
              <a:t>άρχουν</a:t>
            </a:r>
            <a:r>
              <a:rPr lang="en-GB" sz="2800" b="1" dirty="0"/>
              <a:t> π</a:t>
            </a:r>
            <a:r>
              <a:rPr lang="en-GB" sz="2800" b="1" dirty="0" err="1"/>
              <a:t>έντε</a:t>
            </a:r>
            <a:r>
              <a:rPr lang="en-GB" sz="2800" b="1" dirty="0"/>
              <a:t> </a:t>
            </a:r>
            <a:r>
              <a:rPr lang="en-GB" sz="2800" b="1" dirty="0" err="1"/>
              <a:t>φάσεις</a:t>
            </a:r>
            <a:r>
              <a:rPr lang="en-GB" sz="2800" b="1" dirty="0"/>
              <a:t> </a:t>
            </a:r>
            <a:r>
              <a:rPr lang="en-GB" sz="2800" b="1" dirty="0" err="1"/>
              <a:t>σε</a:t>
            </a:r>
            <a:r>
              <a:rPr lang="en-GB" sz="2800" b="1" dirty="0"/>
              <a:t> </a:t>
            </a:r>
            <a:r>
              <a:rPr lang="en-GB" sz="2800" b="1" dirty="0" err="1"/>
              <a:t>έν</a:t>
            </a:r>
            <a:r>
              <a:rPr lang="en-GB" sz="2800" b="1" dirty="0"/>
              <a:t>α σύστημα </a:t>
            </a:r>
            <a:r>
              <a:rPr lang="el-GR" sz="2800" b="1" dirty="0"/>
              <a:t>ΠΑΜ</a:t>
            </a:r>
            <a:endParaRPr dirty="0"/>
          </a:p>
          <a:p>
            <a:pPr marL="457200" marR="0" lvl="0" indent="-228600" algn="ctr" rtl="0">
              <a:lnSpc>
                <a:spcPct val="90000"/>
              </a:lnSpc>
              <a:spcBef>
                <a:spcPts val="1000"/>
              </a:spcBef>
              <a:spcAft>
                <a:spcPts val="0"/>
              </a:spcAft>
              <a:buClr>
                <a:srgbClr val="000000"/>
              </a:buClr>
              <a:buSzPts val="1800"/>
              <a:buFont typeface="Arial"/>
              <a:buNone/>
            </a:pPr>
            <a:r>
              <a:rPr lang="en-GB" dirty="0" err="1"/>
              <a:t>Οι</a:t>
            </a:r>
            <a:r>
              <a:rPr lang="en-GB" dirty="0"/>
              <a:t> </a:t>
            </a:r>
            <a:r>
              <a:rPr lang="en-GB" dirty="0" err="1"/>
              <a:t>φάσεις</a:t>
            </a:r>
            <a:r>
              <a:rPr lang="en-GB" dirty="0"/>
              <a:t> α</a:t>
            </a:r>
            <a:r>
              <a:rPr lang="en-GB" dirty="0" err="1"/>
              <a:t>υτές</a:t>
            </a:r>
            <a:r>
              <a:rPr lang="en-GB" dirty="0"/>
              <a:t> </a:t>
            </a:r>
            <a:r>
              <a:rPr lang="en-GB" dirty="0" err="1"/>
              <a:t>είν</a:t>
            </a:r>
            <a:r>
              <a:rPr lang="en-GB" dirty="0"/>
              <a:t>αι κυκλικές, πράγμα που σημαίνει ότι τα δεδομένα χρησιμοποιούνται για τη συνεχή βελτίωση του σχεδιασμού και της εφαρμογής. </a:t>
            </a:r>
            <a:endParaRPr dirty="0"/>
          </a:p>
        </p:txBody>
      </p:sp>
      <p:sp>
        <p:nvSpPr>
          <p:cNvPr id="117" name="Google Shape;117;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Παρακολούθηση, αξιολόγηση και μάθηση</a:t>
            </a:r>
            <a:endParaRPr/>
          </a:p>
        </p:txBody>
      </p:sp>
      <p:pic>
        <p:nvPicPr>
          <p:cNvPr id="118" name="Google Shape;118;p13"/>
          <p:cNvPicPr preferRelativeResize="0"/>
          <p:nvPr/>
        </p:nvPicPr>
        <p:blipFill rotWithShape="1">
          <a:blip r:embed="rId3">
            <a:alphaModFix/>
          </a:blip>
          <a:srcRect l="11103" t="28303" r="13443" b="6551"/>
          <a:stretch/>
        </p:blipFill>
        <p:spPr>
          <a:xfrm>
            <a:off x="3250707" y="3049479"/>
            <a:ext cx="5814874" cy="26189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body" idx="1"/>
          </p:nvPr>
        </p:nvSpPr>
        <p:spPr>
          <a:xfrm>
            <a:off x="399374" y="1593901"/>
            <a:ext cx="9997500" cy="50889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l" rtl="0">
              <a:lnSpc>
                <a:spcPct val="90000"/>
              </a:lnSpc>
              <a:spcBef>
                <a:spcPts val="1000"/>
              </a:spcBef>
              <a:spcAft>
                <a:spcPts val="0"/>
              </a:spcAft>
              <a:buClr>
                <a:srgbClr val="000000"/>
              </a:buClr>
              <a:buSzPts val="1800"/>
              <a:buFont typeface="Arial"/>
              <a:buNone/>
            </a:pPr>
            <a:endParaRPr dirty="0"/>
          </a:p>
        </p:txBody>
      </p:sp>
      <p:sp>
        <p:nvSpPr>
          <p:cNvPr id="124" name="Google Shape;124;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Παρακολούθηση, αξιολόγηση και μάθηση</a:t>
            </a:r>
            <a:endParaRPr/>
          </a:p>
        </p:txBody>
      </p:sp>
      <p:grpSp>
        <p:nvGrpSpPr>
          <p:cNvPr id="125" name="Google Shape;125;p14"/>
          <p:cNvGrpSpPr/>
          <p:nvPr/>
        </p:nvGrpSpPr>
        <p:grpSpPr>
          <a:xfrm>
            <a:off x="8339146" y="1757480"/>
            <a:ext cx="3683525" cy="3638345"/>
            <a:chOff x="6254516" y="1318143"/>
            <a:chExt cx="2762713" cy="2728827"/>
          </a:xfrm>
        </p:grpSpPr>
        <p:sp>
          <p:nvSpPr>
            <p:cNvPr id="126" name="Google Shape;126;p14"/>
            <p:cNvSpPr/>
            <p:nvPr/>
          </p:nvSpPr>
          <p:spPr>
            <a:xfrm rot="2700000">
              <a:off x="7239866" y="1053398"/>
              <a:ext cx="489601" cy="2989789"/>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p14"/>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307BF3"/>
                  </a:solidFill>
                  <a:latin typeface="Roboto"/>
                  <a:ea typeface="Roboto"/>
                  <a:cs typeface="Roboto"/>
                  <a:sym typeface="Roboto"/>
                </a:rPr>
                <a:t>5</a:t>
              </a:r>
              <a:endParaRPr sz="1200" b="1">
                <a:solidFill>
                  <a:srgbClr val="307BF3"/>
                </a:solidFill>
                <a:latin typeface="Roboto"/>
                <a:ea typeface="Roboto"/>
                <a:cs typeface="Roboto"/>
                <a:sym typeface="Roboto"/>
              </a:endParaRPr>
            </a:p>
          </p:txBody>
        </p:sp>
        <p:sp>
          <p:nvSpPr>
            <p:cNvPr id="128" name="Google Shape;128;p14"/>
            <p:cNvSpPr txBox="1"/>
            <p:nvPr/>
          </p:nvSpPr>
          <p:spPr>
            <a:xfrm rot="-2700000">
              <a:off x="6375763" y="2297099"/>
              <a:ext cx="2378424"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ΧΡΗΣΗ</a:t>
              </a:r>
              <a:endParaRPr sz="1500" b="1">
                <a:solidFill>
                  <a:srgbClr val="FFFFFF"/>
                </a:solidFill>
                <a:latin typeface="Roboto"/>
                <a:ea typeface="Roboto"/>
                <a:cs typeface="Roboto"/>
                <a:sym typeface="Roboto"/>
              </a:endParaRPr>
            </a:p>
          </p:txBody>
        </p:sp>
        <p:sp>
          <p:nvSpPr>
            <p:cNvPr id="129" name="Google Shape;129;p14"/>
            <p:cNvSpPr txBox="1"/>
            <p:nvPr/>
          </p:nvSpPr>
          <p:spPr>
            <a:xfrm rot="-2700000">
              <a:off x="6387055" y="2644616"/>
              <a:ext cx="2898148"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a:latin typeface="Calibri"/>
                  <a:ea typeface="Calibri"/>
                  <a:cs typeface="Calibri"/>
                  <a:sym typeface="Calibri"/>
                </a:rPr>
                <a:t>Χρήση δεδομένων για την υποβολή εκθέσεων προόδου προσαρμοστικής διαχείρισης και την ικανοποίηση των αναγκών πληροφόρησης των ενδιαφερομένων μερών</a:t>
              </a:r>
              <a:endParaRPr sz="600">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grpSp>
      <p:grpSp>
        <p:nvGrpSpPr>
          <p:cNvPr id="130" name="Google Shape;130;p14"/>
          <p:cNvGrpSpPr/>
          <p:nvPr/>
        </p:nvGrpSpPr>
        <p:grpSpPr>
          <a:xfrm>
            <a:off x="6348398" y="1757480"/>
            <a:ext cx="3684577" cy="3481697"/>
            <a:chOff x="4761418" y="1318143"/>
            <a:chExt cx="2763502" cy="2611338"/>
          </a:xfrm>
        </p:grpSpPr>
        <p:sp>
          <p:nvSpPr>
            <p:cNvPr id="131" name="Google Shape;131;p14"/>
            <p:cNvSpPr/>
            <p:nvPr/>
          </p:nvSpPr>
          <p:spPr>
            <a:xfrm rot="2700000">
              <a:off x="5746767" y="1053398"/>
              <a:ext cx="489601" cy="2989789"/>
            </a:xfrm>
            <a:prstGeom prst="roundRect">
              <a:avLst>
                <a:gd name="adj" fmla="val 50000"/>
              </a:avLst>
            </a:prstGeom>
            <a:solidFill>
              <a:srgbClr val="0E65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 name="Google Shape;132;p14"/>
            <p:cNvSpPr/>
            <p:nvPr/>
          </p:nvSpPr>
          <p:spPr>
            <a:xfrm>
              <a:off x="4950863"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0E65F0"/>
                  </a:solidFill>
                  <a:latin typeface="Roboto"/>
                  <a:ea typeface="Roboto"/>
                  <a:cs typeface="Roboto"/>
                  <a:sym typeface="Roboto"/>
                </a:rPr>
                <a:t>4</a:t>
              </a:r>
              <a:endParaRPr sz="1200" b="1">
                <a:solidFill>
                  <a:srgbClr val="0E65F0"/>
                </a:solidFill>
                <a:latin typeface="Roboto"/>
                <a:ea typeface="Roboto"/>
                <a:cs typeface="Roboto"/>
                <a:sym typeface="Roboto"/>
              </a:endParaRPr>
            </a:p>
          </p:txBody>
        </p:sp>
        <p:sp>
          <p:nvSpPr>
            <p:cNvPr id="133" name="Google Shape;133;p14"/>
            <p:cNvSpPr txBox="1"/>
            <p:nvPr/>
          </p:nvSpPr>
          <p:spPr>
            <a:xfrm rot="-2700000">
              <a:off x="4896424" y="2302799"/>
              <a:ext cx="2362302"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ΑΝΑΛΥΣΗ</a:t>
              </a:r>
              <a:endParaRPr sz="1500" b="1">
                <a:solidFill>
                  <a:srgbClr val="FFFFFF"/>
                </a:solidFill>
                <a:latin typeface="Roboto"/>
                <a:ea typeface="Roboto"/>
                <a:cs typeface="Roboto"/>
                <a:sym typeface="Roboto"/>
              </a:endParaRPr>
            </a:p>
          </p:txBody>
        </p:sp>
        <p:sp>
          <p:nvSpPr>
            <p:cNvPr id="134" name="Google Shape;134;p14"/>
            <p:cNvSpPr txBox="1"/>
            <p:nvPr/>
          </p:nvSpPr>
          <p:spPr>
            <a:xfrm rot="-2700000">
              <a:off x="5035615" y="2585477"/>
              <a:ext cx="2733109"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dirty="0" err="1">
                  <a:latin typeface="Calibri"/>
                  <a:ea typeface="Calibri"/>
                  <a:cs typeface="Calibri"/>
                  <a:sym typeface="Calibri"/>
                </a:rPr>
                <a:t>Ανάλυση</a:t>
              </a:r>
              <a:r>
                <a:rPr lang="en-GB" sz="1200" dirty="0">
                  <a:latin typeface="Calibri"/>
                  <a:ea typeface="Calibri"/>
                  <a:cs typeface="Calibri"/>
                  <a:sym typeface="Calibri"/>
                </a:rPr>
                <a:t> </a:t>
              </a:r>
              <a:r>
                <a:rPr lang="en-GB" sz="1200" dirty="0" err="1">
                  <a:latin typeface="Calibri"/>
                  <a:ea typeface="Calibri"/>
                  <a:cs typeface="Calibri"/>
                  <a:sym typeface="Calibri"/>
                </a:rPr>
                <a:t>δεδομένων</a:t>
              </a:r>
              <a:r>
                <a:rPr lang="en-GB" sz="1200" dirty="0">
                  <a:latin typeface="Calibri"/>
                  <a:ea typeface="Calibri"/>
                  <a:cs typeface="Calibri"/>
                  <a:sym typeface="Calibri"/>
                </a:rPr>
                <a:t> </a:t>
              </a:r>
              <a:r>
                <a:rPr lang="en-GB" sz="1200" dirty="0" err="1">
                  <a:latin typeface="Calibri"/>
                  <a:ea typeface="Calibri"/>
                  <a:cs typeface="Calibri"/>
                  <a:sym typeface="Calibri"/>
                </a:rPr>
                <a:t>σύμφων</a:t>
              </a:r>
              <a:r>
                <a:rPr lang="en-GB" sz="1200" dirty="0">
                  <a:latin typeface="Calibri"/>
                  <a:ea typeface="Calibri"/>
                  <a:cs typeface="Calibri"/>
                  <a:sym typeface="Calibri"/>
                </a:rPr>
                <a:t>α με τα αρχικά σχέδια </a:t>
              </a:r>
              <a:endParaRPr sz="1200" dirty="0">
                <a:latin typeface="Calibri"/>
                <a:ea typeface="Calibri"/>
                <a:cs typeface="Calibri"/>
                <a:sym typeface="Calibri"/>
              </a:endParaRPr>
            </a:p>
            <a:p>
              <a:pPr marL="0" lvl="0" indent="0" algn="l" rtl="0">
                <a:spcBef>
                  <a:spcPts val="0"/>
                </a:spcBef>
                <a:spcAft>
                  <a:spcPts val="2100"/>
                </a:spcAft>
                <a:buNone/>
              </a:pPr>
              <a:endParaRPr sz="1100" dirty="0">
                <a:latin typeface="Roboto"/>
                <a:ea typeface="Roboto"/>
                <a:cs typeface="Roboto"/>
                <a:sym typeface="Roboto"/>
              </a:endParaRPr>
            </a:p>
          </p:txBody>
        </p:sp>
      </p:grpSp>
      <p:grpSp>
        <p:nvGrpSpPr>
          <p:cNvPr id="135" name="Google Shape;135;p14"/>
          <p:cNvGrpSpPr/>
          <p:nvPr/>
        </p:nvGrpSpPr>
        <p:grpSpPr>
          <a:xfrm>
            <a:off x="4359559" y="1757480"/>
            <a:ext cx="3753611" cy="3628670"/>
            <a:chOff x="3269751" y="1318143"/>
            <a:chExt cx="2815279" cy="2721570"/>
          </a:xfrm>
        </p:grpSpPr>
        <p:sp>
          <p:nvSpPr>
            <p:cNvPr id="136" name="Google Shape;136;p14"/>
            <p:cNvSpPr/>
            <p:nvPr/>
          </p:nvSpPr>
          <p:spPr>
            <a:xfrm rot="2700000">
              <a:off x="4255100" y="1053398"/>
              <a:ext cx="489601" cy="2989789"/>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p14"/>
            <p:cNvSpPr/>
            <p:nvPr/>
          </p:nvSpPr>
          <p:spPr>
            <a:xfrm>
              <a:off x="345919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0D5DDF"/>
                  </a:solidFill>
                  <a:latin typeface="Roboto"/>
                  <a:ea typeface="Roboto"/>
                  <a:cs typeface="Roboto"/>
                  <a:sym typeface="Roboto"/>
                </a:rPr>
                <a:t>3</a:t>
              </a:r>
              <a:endParaRPr sz="1200" b="1">
                <a:solidFill>
                  <a:srgbClr val="0D5DDF"/>
                </a:solidFill>
                <a:latin typeface="Roboto"/>
                <a:ea typeface="Roboto"/>
                <a:cs typeface="Roboto"/>
                <a:sym typeface="Roboto"/>
              </a:endParaRPr>
            </a:p>
          </p:txBody>
        </p:sp>
        <p:sp>
          <p:nvSpPr>
            <p:cNvPr id="138" name="Google Shape;138;p14"/>
            <p:cNvSpPr txBox="1"/>
            <p:nvPr/>
          </p:nvSpPr>
          <p:spPr>
            <a:xfrm rot="-2700000">
              <a:off x="3404724" y="2302799"/>
              <a:ext cx="2362302"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ΣΥΛΛΟΓΗ</a:t>
              </a:r>
              <a:endParaRPr sz="1500" b="1">
                <a:solidFill>
                  <a:srgbClr val="FFFFFF"/>
                </a:solidFill>
                <a:latin typeface="Roboto"/>
                <a:ea typeface="Roboto"/>
                <a:cs typeface="Roboto"/>
                <a:sym typeface="Roboto"/>
              </a:endParaRPr>
            </a:p>
          </p:txBody>
        </p:sp>
        <p:sp>
          <p:nvSpPr>
            <p:cNvPr id="139" name="Google Shape;139;p14"/>
            <p:cNvSpPr txBox="1"/>
            <p:nvPr/>
          </p:nvSpPr>
          <p:spPr>
            <a:xfrm rot="-2700000">
              <a:off x="3400174" y="2614709"/>
              <a:ext cx="2962212"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a:latin typeface="Calibri"/>
                  <a:ea typeface="Calibri"/>
                  <a:cs typeface="Calibri"/>
                  <a:sym typeface="Calibri"/>
                </a:rPr>
                <a:t>Συλλογή δεδομένων που ανταποκρίνονται στις ανάγκες πληροφόρησής σας</a:t>
              </a:r>
              <a:endParaRPr sz="1200">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grpSp>
      <p:grpSp>
        <p:nvGrpSpPr>
          <p:cNvPr id="140" name="Google Shape;140;p14"/>
          <p:cNvGrpSpPr/>
          <p:nvPr/>
        </p:nvGrpSpPr>
        <p:grpSpPr>
          <a:xfrm>
            <a:off x="2368775" y="1757480"/>
            <a:ext cx="3797922" cy="3497947"/>
            <a:chOff x="1776626" y="1318143"/>
            <a:chExt cx="2848513" cy="2623525"/>
          </a:xfrm>
        </p:grpSpPr>
        <p:grpSp>
          <p:nvGrpSpPr>
            <p:cNvPr id="141" name="Google Shape;141;p14"/>
            <p:cNvGrpSpPr/>
            <p:nvPr/>
          </p:nvGrpSpPr>
          <p:grpSpPr>
            <a:xfrm>
              <a:off x="1776626" y="1318143"/>
              <a:ext cx="2848513" cy="2623525"/>
              <a:chOff x="1776626" y="1318143"/>
              <a:chExt cx="2848513" cy="2623525"/>
            </a:xfrm>
          </p:grpSpPr>
          <p:sp>
            <p:nvSpPr>
              <p:cNvPr id="142" name="Google Shape;142;p14"/>
              <p:cNvSpPr/>
              <p:nvPr/>
            </p:nvSpPr>
            <p:spPr>
              <a:xfrm rot="2700000">
                <a:off x="2761975" y="1053398"/>
                <a:ext cx="489601" cy="2989789"/>
              </a:xfrm>
              <a:prstGeom prst="roundRect">
                <a:avLst>
                  <a:gd name="adj" fmla="val 50000"/>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 name="Google Shape;143;p14"/>
              <p:cNvSpPr txBox="1"/>
              <p:nvPr/>
            </p:nvSpPr>
            <p:spPr>
              <a:xfrm rot="-2700000">
                <a:off x="1899549" y="2297849"/>
                <a:ext cx="2376303"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ΣΧΕΔΙΑΣΜΟΣ</a:t>
                </a:r>
                <a:endParaRPr sz="1500" b="1">
                  <a:solidFill>
                    <a:srgbClr val="FFFFFF"/>
                  </a:solidFill>
                  <a:latin typeface="Roboto"/>
                  <a:ea typeface="Roboto"/>
                  <a:cs typeface="Roboto"/>
                  <a:sym typeface="Roboto"/>
                </a:endParaRPr>
              </a:p>
            </p:txBody>
          </p:sp>
          <p:sp>
            <p:nvSpPr>
              <p:cNvPr id="144" name="Google Shape;144;p14"/>
              <p:cNvSpPr txBox="1"/>
              <p:nvPr/>
            </p:nvSpPr>
            <p:spPr>
              <a:xfrm rot="-2700000">
                <a:off x="2018503" y="2549064"/>
                <a:ext cx="2870571"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dirty="0" err="1">
                    <a:latin typeface="Calibri"/>
                    <a:ea typeface="Calibri"/>
                    <a:cs typeface="Calibri"/>
                    <a:sym typeface="Calibri"/>
                  </a:rPr>
                  <a:t>Αξιο</a:t>
                </a:r>
                <a:r>
                  <a:rPr lang="en-GB" sz="1200" dirty="0">
                    <a:latin typeface="Calibri"/>
                    <a:ea typeface="Calibri"/>
                    <a:cs typeface="Calibri"/>
                    <a:sym typeface="Calibri"/>
                  </a:rPr>
                  <a:t>ποίηση των διαφόρων εργαλείων σχεδιασμού που είναι απαραίτητα για ένα καλά λειτουργικό σύστημα </a:t>
                </a:r>
                <a:r>
                  <a:rPr lang="el-GR" sz="1200" dirty="0">
                    <a:latin typeface="Calibri"/>
                    <a:ea typeface="Calibri"/>
                    <a:cs typeface="Calibri"/>
                    <a:sym typeface="Calibri"/>
                  </a:rPr>
                  <a:t>ΠΑΜ</a:t>
                </a:r>
                <a:endParaRPr sz="1200" dirty="0">
                  <a:latin typeface="Calibri"/>
                  <a:ea typeface="Calibri"/>
                  <a:cs typeface="Calibri"/>
                  <a:sym typeface="Calibri"/>
                </a:endParaRPr>
              </a:p>
              <a:p>
                <a:pPr marL="0" lvl="0" indent="0" algn="l" rtl="0">
                  <a:spcBef>
                    <a:spcPts val="0"/>
                  </a:spcBef>
                  <a:spcAft>
                    <a:spcPts val="2100"/>
                  </a:spcAft>
                  <a:buNone/>
                </a:pPr>
                <a:endParaRPr sz="1100" dirty="0">
                  <a:latin typeface="Roboto"/>
                  <a:ea typeface="Roboto"/>
                  <a:cs typeface="Roboto"/>
                  <a:sym typeface="Roboto"/>
                </a:endParaRPr>
              </a:p>
            </p:txBody>
          </p:sp>
        </p:grpSp>
        <p:sp>
          <p:nvSpPr>
            <p:cNvPr id="145" name="Google Shape;145;p14"/>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0C58D3"/>
                  </a:solidFill>
                  <a:latin typeface="Roboto"/>
                  <a:ea typeface="Roboto"/>
                  <a:cs typeface="Roboto"/>
                  <a:sym typeface="Roboto"/>
                </a:rPr>
                <a:t>2</a:t>
              </a:r>
              <a:endParaRPr sz="1200" b="1">
                <a:solidFill>
                  <a:srgbClr val="0C58D3"/>
                </a:solidFill>
                <a:latin typeface="Roboto"/>
                <a:ea typeface="Roboto"/>
                <a:cs typeface="Roboto"/>
                <a:sym typeface="Roboto"/>
              </a:endParaRPr>
            </a:p>
          </p:txBody>
        </p:sp>
      </p:grpSp>
      <p:grpSp>
        <p:nvGrpSpPr>
          <p:cNvPr id="146" name="Google Shape;146;p14"/>
          <p:cNvGrpSpPr/>
          <p:nvPr/>
        </p:nvGrpSpPr>
        <p:grpSpPr>
          <a:xfrm>
            <a:off x="26953" y="2993615"/>
            <a:ext cx="4809748" cy="1781747"/>
            <a:chOff x="20215" y="2245268"/>
            <a:chExt cx="3607402" cy="1336344"/>
          </a:xfrm>
        </p:grpSpPr>
        <p:sp>
          <p:nvSpPr>
            <p:cNvPr id="147" name="Google Shape;147;p14"/>
            <p:cNvSpPr/>
            <p:nvPr/>
          </p:nvSpPr>
          <p:spPr>
            <a:xfrm rot="2700000">
              <a:off x="1270309" y="1053398"/>
              <a:ext cx="489601" cy="2989789"/>
            </a:xfrm>
            <a:prstGeom prst="roundRect">
              <a:avLst>
                <a:gd name="adj" fmla="val 50000"/>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 name="Google Shape;148;p14"/>
            <p:cNvSpPr/>
            <p:nvPr/>
          </p:nvSpPr>
          <p:spPr>
            <a:xfrm>
              <a:off x="472955"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49" name="Google Shape;149;p14"/>
            <p:cNvSpPr txBox="1"/>
            <p:nvPr/>
          </p:nvSpPr>
          <p:spPr>
            <a:xfrm rot="18900000">
              <a:off x="391418" y="2245268"/>
              <a:ext cx="2525026"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dirty="0">
                  <a:solidFill>
                    <a:srgbClr val="FFFFFF"/>
                  </a:solidFill>
                  <a:latin typeface="Roboto"/>
                  <a:ea typeface="Roboto"/>
                  <a:cs typeface="Roboto"/>
                  <a:sym typeface="Roboto"/>
                </a:rPr>
                <a:t>ΣΧΕΔΙΑΣΜ</a:t>
              </a:r>
              <a:r>
                <a:rPr lang="el-GR" sz="1500" b="1" dirty="0">
                  <a:solidFill>
                    <a:srgbClr val="FFFFFF"/>
                  </a:solidFill>
                  <a:latin typeface="Roboto"/>
                  <a:ea typeface="Roboto"/>
                  <a:cs typeface="Roboto"/>
                  <a:sym typeface="Roboto"/>
                </a:rPr>
                <a:t>Ο</a:t>
              </a:r>
              <a:r>
                <a:rPr lang="en-GB" sz="1500" b="1" dirty="0">
                  <a:solidFill>
                    <a:srgbClr val="FFFFFF"/>
                  </a:solidFill>
                  <a:latin typeface="Roboto"/>
                  <a:ea typeface="Roboto"/>
                  <a:cs typeface="Roboto"/>
                  <a:sym typeface="Roboto"/>
                </a:rPr>
                <a:t>Σ ΛΟΓΙΚ</a:t>
              </a:r>
              <a:r>
                <a:rPr lang="el-GR" sz="1500" b="1" dirty="0">
                  <a:solidFill>
                    <a:srgbClr val="FFFFFF"/>
                  </a:solidFill>
                  <a:latin typeface="Roboto"/>
                  <a:ea typeface="Roboto"/>
                  <a:cs typeface="Roboto"/>
                  <a:sym typeface="Roboto"/>
                </a:rPr>
                <a:t>Ω</a:t>
              </a:r>
              <a:r>
                <a:rPr lang="en-GB" sz="1500" b="1" dirty="0">
                  <a:solidFill>
                    <a:srgbClr val="FFFFFF"/>
                  </a:solidFill>
                  <a:latin typeface="Roboto"/>
                  <a:ea typeface="Roboto"/>
                  <a:cs typeface="Roboto"/>
                  <a:sym typeface="Roboto"/>
                </a:rPr>
                <a:t>Ν ΜΟΝΤ</a:t>
              </a:r>
              <a:r>
                <a:rPr lang="el-GR" sz="1500" b="1" dirty="0">
                  <a:solidFill>
                    <a:srgbClr val="FFFFFF"/>
                  </a:solidFill>
                  <a:latin typeface="Roboto"/>
                  <a:ea typeface="Roboto"/>
                  <a:cs typeface="Roboto"/>
                  <a:sym typeface="Roboto"/>
                </a:rPr>
                <a:t>Ε</a:t>
              </a:r>
              <a:r>
                <a:rPr lang="en-GB" sz="1500" b="1" dirty="0">
                  <a:solidFill>
                    <a:srgbClr val="FFFFFF"/>
                  </a:solidFill>
                  <a:latin typeface="Roboto"/>
                  <a:ea typeface="Roboto"/>
                  <a:cs typeface="Roboto"/>
                  <a:sym typeface="Roboto"/>
                </a:rPr>
                <a:t>ΛΩΝ</a:t>
              </a:r>
              <a:endParaRPr sz="1500" b="1" dirty="0">
                <a:solidFill>
                  <a:srgbClr val="FFFFFF"/>
                </a:solidFill>
                <a:latin typeface="Roboto"/>
                <a:ea typeface="Roboto"/>
                <a:cs typeface="Roboto"/>
                <a:sym typeface="Roboto"/>
              </a:endParaRPr>
            </a:p>
          </p:txBody>
        </p:sp>
        <p:sp>
          <p:nvSpPr>
            <p:cNvPr id="150" name="Google Shape;150;p14"/>
            <p:cNvSpPr txBox="1"/>
            <p:nvPr/>
          </p:nvSpPr>
          <p:spPr>
            <a:xfrm rot="18900000">
              <a:off x="320222" y="2537277"/>
              <a:ext cx="3307395"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dirty="0">
                  <a:latin typeface="Calibri"/>
                  <a:ea typeface="Calibri"/>
                  <a:cs typeface="Calibri"/>
                  <a:sym typeface="Calibri"/>
                </a:rPr>
                <a:t>Τα </a:t>
              </a:r>
              <a:r>
                <a:rPr lang="en-GB" sz="1200" dirty="0" err="1">
                  <a:latin typeface="Calibri"/>
                  <a:ea typeface="Calibri"/>
                  <a:cs typeface="Calibri"/>
                  <a:sym typeface="Calibri"/>
                </a:rPr>
                <a:t>θεμέλι</a:t>
              </a:r>
              <a:r>
                <a:rPr lang="en-GB" sz="1200" dirty="0">
                  <a:latin typeface="Calibri"/>
                  <a:ea typeface="Calibri"/>
                  <a:cs typeface="Calibri"/>
                  <a:sym typeface="Calibri"/>
                </a:rPr>
                <a:t>α του έργου και του συστήματος </a:t>
              </a:r>
              <a:r>
                <a:rPr lang="el-GR" sz="1200" dirty="0">
                  <a:latin typeface="Calibri"/>
                  <a:ea typeface="Calibri"/>
                  <a:cs typeface="Calibri"/>
                  <a:sym typeface="Calibri"/>
                </a:rPr>
                <a:t>ΠΑΜ </a:t>
              </a:r>
              <a:r>
                <a:rPr lang="en-GB" sz="1200" dirty="0">
                  <a:latin typeface="Calibri"/>
                  <a:ea typeface="Calibri"/>
                  <a:cs typeface="Calibri"/>
                  <a:sym typeface="Calibri"/>
                </a:rPr>
                <a:t>χα</a:t>
              </a:r>
              <a:r>
                <a:rPr lang="en-GB" sz="1200" dirty="0" err="1">
                  <a:latin typeface="Calibri"/>
                  <a:ea typeface="Calibri"/>
                  <a:cs typeface="Calibri"/>
                  <a:sym typeface="Calibri"/>
                </a:rPr>
                <a:t>ρτογρ</a:t>
              </a:r>
              <a:r>
                <a:rPr lang="en-GB" sz="1200" dirty="0">
                  <a:latin typeface="Calibri"/>
                  <a:ea typeface="Calibri"/>
                  <a:cs typeface="Calibri"/>
                  <a:sym typeface="Calibri"/>
                </a:rPr>
                <a:t>αφούν τη λογική του έργου και προσδιορίζουν τον τρόπο με τον οποίο θα γίνει η αλλαγή.</a:t>
              </a:r>
              <a:endParaRPr sz="1200" dirty="0">
                <a:latin typeface="Calibri"/>
                <a:ea typeface="Calibri"/>
                <a:cs typeface="Calibri"/>
                <a:sym typeface="Calibri"/>
              </a:endParaRPr>
            </a:p>
            <a:p>
              <a:pPr marL="0" lvl="0" indent="0" algn="l" rtl="0">
                <a:spcBef>
                  <a:spcPts val="0"/>
                </a:spcBef>
                <a:spcAft>
                  <a:spcPts val="2100"/>
                </a:spcAft>
                <a:buNone/>
              </a:pPr>
              <a:endParaRPr sz="1100" dirty="0">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5"/>
          <p:cNvSpPr txBox="1">
            <a:spLocks noGrp="1"/>
          </p:cNvSpPr>
          <p:nvPr>
            <p:ph type="body" idx="1"/>
          </p:nvPr>
        </p:nvSpPr>
        <p:spPr>
          <a:xfrm>
            <a:off x="399374" y="1593902"/>
            <a:ext cx="7951524" cy="5027400"/>
          </a:xfrm>
          <a:prstGeom prst="rect">
            <a:avLst/>
          </a:prstGeom>
          <a:noFill/>
          <a:ln>
            <a:noFill/>
          </a:ln>
        </p:spPr>
        <p:txBody>
          <a:bodyPr spcFirstLastPara="1" wrap="square" lIns="0" tIns="0" rIns="0" bIns="0" anchor="t" anchorCtr="0">
            <a:noAutofit/>
          </a:bodyPr>
          <a:lstStyle/>
          <a:p>
            <a:pPr marL="228600" marR="0" lvl="0" indent="0" algn="just" rtl="0">
              <a:lnSpc>
                <a:spcPct val="150000"/>
              </a:lnSpc>
              <a:spcBef>
                <a:spcPts val="1000"/>
              </a:spcBef>
              <a:spcAft>
                <a:spcPts val="0"/>
              </a:spcAft>
              <a:buClr>
                <a:srgbClr val="000000"/>
              </a:buClr>
              <a:buSzPts val="1800"/>
              <a:buNone/>
            </a:pPr>
            <a:r>
              <a:rPr lang="en-GB" dirty="0" err="1"/>
              <a:t>Όλ</a:t>
            </a:r>
            <a:r>
              <a:rPr lang="en-GB" dirty="0"/>
              <a:t>α τα μέλη της ομάδας έργου παίζουν ρόλο στη μεθοδολογία παρακολούθησης, αξιολόγησης και μάθησης. </a:t>
            </a:r>
            <a:r>
              <a:rPr lang="en-GB" dirty="0" err="1"/>
              <a:t>Είν</a:t>
            </a:r>
            <a:r>
              <a:rPr lang="en-GB" dirty="0"/>
              <a:t>αι ζωτικής σημασίας να ενσωματωθεί </a:t>
            </a:r>
            <a:r>
              <a:rPr lang="el-GR" dirty="0"/>
              <a:t>το σύστημα ΠΑΜ</a:t>
            </a:r>
            <a:r>
              <a:rPr lang="en-GB" dirty="0"/>
              <a:t> στα σχέδια στελέχωσης, στον προϋπολογισμό και στα ημερολόγια, ώστε να διασφαλιστεί η υποστήριξη της διοίκησης για κάθε διαδικασία.</a:t>
            </a:r>
            <a:endParaRPr dirty="0"/>
          </a:p>
          <a:p>
            <a:pPr marL="228600" marR="0" lvl="0" indent="0" algn="just" rtl="0">
              <a:lnSpc>
                <a:spcPct val="150000"/>
              </a:lnSpc>
              <a:spcBef>
                <a:spcPts val="1000"/>
              </a:spcBef>
              <a:spcAft>
                <a:spcPts val="0"/>
              </a:spcAft>
              <a:buClr>
                <a:srgbClr val="000000"/>
              </a:buClr>
              <a:buSzPts val="1800"/>
              <a:buNone/>
            </a:pPr>
            <a:r>
              <a:rPr lang="en-GB" dirty="0" err="1"/>
              <a:t>Οι</a:t>
            </a:r>
            <a:r>
              <a:rPr lang="en-GB" dirty="0"/>
              <a:t> </a:t>
            </a:r>
            <a:r>
              <a:rPr lang="en-GB" dirty="0" err="1"/>
              <a:t>ηγέτες</a:t>
            </a:r>
            <a:r>
              <a:rPr lang="en-GB" dirty="0"/>
              <a:t> </a:t>
            </a:r>
            <a:r>
              <a:rPr lang="en-GB" dirty="0" err="1"/>
              <a:t>σε</a:t>
            </a:r>
            <a:r>
              <a:rPr lang="en-GB" dirty="0"/>
              <a:t> </a:t>
            </a:r>
            <a:r>
              <a:rPr lang="en-GB" dirty="0" err="1"/>
              <a:t>όλ</a:t>
            </a:r>
            <a:r>
              <a:rPr lang="en-GB" dirty="0"/>
              <a:t>α τα επίπεδα διαδραματίζουν επίσης σημαντικό ρόλο στη δημιουργία ενός ευνοϊκού περιβάλλοντος για ισχυρά συστήματα </a:t>
            </a:r>
            <a:r>
              <a:rPr lang="el-GR" dirty="0"/>
              <a:t>ΠΑΜ</a:t>
            </a:r>
            <a:r>
              <a:rPr lang="en-GB" dirty="0"/>
              <a:t>. </a:t>
            </a:r>
            <a:r>
              <a:rPr lang="en-GB" dirty="0" err="1"/>
              <a:t>Μέσω</a:t>
            </a:r>
            <a:r>
              <a:rPr lang="en-GB" dirty="0"/>
              <a:t> </a:t>
            </a:r>
            <a:r>
              <a:rPr lang="en-GB" dirty="0" err="1"/>
              <a:t>της</a:t>
            </a:r>
            <a:r>
              <a:rPr lang="en-GB" dirty="0"/>
              <a:t> </a:t>
            </a:r>
            <a:r>
              <a:rPr lang="en-GB" dirty="0" err="1"/>
              <a:t>δι</a:t>
            </a:r>
            <a:r>
              <a:rPr lang="en-GB" dirty="0"/>
              <a:t>αμόρφωσης μοντέλου χρήσης των αποδεικτικών στοιχείων</a:t>
            </a:r>
            <a:r>
              <a:rPr lang="el-GR" dirty="0"/>
              <a:t>,</a:t>
            </a:r>
            <a:r>
              <a:rPr lang="en-GB" dirty="0"/>
              <a:t> </a:t>
            </a:r>
            <a:r>
              <a:rPr lang="en-GB" dirty="0" err="1"/>
              <a:t>ενθ</a:t>
            </a:r>
            <a:r>
              <a:rPr lang="en-GB" dirty="0"/>
              <a:t>αρρύνο</a:t>
            </a:r>
            <a:r>
              <a:rPr lang="el-GR" dirty="0" err="1"/>
              <a:t>νται</a:t>
            </a:r>
            <a:r>
              <a:rPr lang="en-GB" dirty="0"/>
              <a:t> </a:t>
            </a:r>
            <a:r>
              <a:rPr lang="el-GR" dirty="0"/>
              <a:t>οι</a:t>
            </a:r>
            <a:r>
              <a:rPr lang="en-GB" dirty="0"/>
              <a:t> ομάδες έργου να χρησιμοποιούν τις πληροφορίες </a:t>
            </a:r>
            <a:r>
              <a:rPr lang="el-GR" dirty="0"/>
              <a:t>ΠΑΜ</a:t>
            </a:r>
            <a:r>
              <a:rPr lang="en-GB" dirty="0"/>
              <a:t> ως μέρος των συνεχιζόμενων αποφάσεων διαχείρισης έργων που οδηγούν στη βελτίωση της ποιότητας και της επιτυχίας. </a:t>
            </a:r>
            <a:endParaRPr dirty="0"/>
          </a:p>
        </p:txBody>
      </p:sp>
      <p:sp>
        <p:nvSpPr>
          <p:cNvPr id="156" name="Google Shape;156;p1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Παρακολούθηση, αξιολόγηση και μάθηση</a:t>
            </a:r>
            <a:endParaRPr/>
          </a:p>
        </p:txBody>
      </p:sp>
      <p:pic>
        <p:nvPicPr>
          <p:cNvPr id="157" name="Google Shape;157;p15"/>
          <p:cNvPicPr preferRelativeResize="0"/>
          <p:nvPr/>
        </p:nvPicPr>
        <p:blipFill>
          <a:blip r:embed="rId3">
            <a:alphaModFix/>
          </a:blip>
          <a:stretch>
            <a:fillRect/>
          </a:stretch>
        </p:blipFill>
        <p:spPr>
          <a:xfrm>
            <a:off x="8593494" y="1945937"/>
            <a:ext cx="3451006" cy="2691377"/>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1884</Words>
  <Application>Microsoft Office PowerPoint</Application>
  <PresentationFormat>Widescreen</PresentationFormat>
  <Paragraphs>118</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Roboto</vt:lpstr>
      <vt:lpstr>Noto Sans Symbols</vt:lpstr>
      <vt:lpstr>Poppins</vt:lpstr>
      <vt:lpstr>Calibri</vt:lpstr>
      <vt:lpstr>Wingdings</vt:lpstr>
      <vt:lpstr>CARDET Course template</vt:lpstr>
      <vt:lpstr>2_CARDET Course template</vt:lpstr>
      <vt:lpstr>Ενότητα 3 Οργανωσιακή διαχείριση</vt:lpstr>
      <vt:lpstr>Επισκόπηση</vt:lpstr>
      <vt:lpstr>Καθορισμός της αποτελεσματικής διαχείρισης - ηγεσίας της ΟΚτΠ</vt:lpstr>
      <vt:lpstr>Καθορισμός της αποτελεσματικής διαχείρισης - ηγεσίας της ΟΚτΠ (συνέχεια)</vt:lpstr>
      <vt:lpstr>Παρακολούθηση, αξιολόγηση και μάθηση</vt:lpstr>
      <vt:lpstr>Παρακολούθηση, αξιολόγηση και μάθηση</vt:lpstr>
      <vt:lpstr>Παρακολούθηση, αξιολόγηση και μάθηση</vt:lpstr>
      <vt:lpstr>Παρακολούθηση, αξιολόγηση και μάθηση</vt:lpstr>
      <vt:lpstr>Παρακολούθηση, αξιολόγηση και μάθηση</vt:lpstr>
      <vt:lpstr>Παρακολούθηση, αξιολόγηση και μάθηση - Οφέλη</vt:lpstr>
      <vt:lpstr>Παρακολούθηση, αξιολόγηση και μάθηση - Οφέλη</vt:lpstr>
      <vt:lpstr>Παρακολούθηση, αξιολόγηση και μάθηση - Κόστος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Organisational Management</dc:title>
  <dc:creator>2Fast4u</dc:creator>
  <cp:keywords>, docId:F475E8C7C9585C1C12CC1399F4FFFCA1</cp:keywords>
  <cp:lastModifiedBy>Foteini Sokratous</cp:lastModifiedBy>
  <cp:revision>8</cp:revision>
  <dcterms:created xsi:type="dcterms:W3CDTF">2014-07-11T09:12:14Z</dcterms:created>
  <dcterms:modified xsi:type="dcterms:W3CDTF">2024-03-08T14:21:17Z</dcterms:modified>
</cp:coreProperties>
</file>