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63" r:id="rId3"/>
  </p:sldMasterIdLst>
  <p:notesMasterIdLst>
    <p:notesMasterId r:id="rId18"/>
  </p:notesMasterIdLst>
  <p:sldIdLst>
    <p:sldId id="272" r:id="rId4"/>
    <p:sldId id="270" r:id="rId5"/>
    <p:sldId id="257" r:id="rId6"/>
    <p:sldId id="258" r:id="rId7"/>
    <p:sldId id="259" r:id="rId8"/>
    <p:sldId id="260" r:id="rId9"/>
    <p:sldId id="261" r:id="rId10"/>
    <p:sldId id="262" r:id="rId11"/>
    <p:sldId id="263" r:id="rId12"/>
    <p:sldId id="264" r:id="rId13"/>
    <p:sldId id="265" r:id="rId14"/>
    <p:sldId id="266" r:id="rId15"/>
    <p:sldId id="267" r:id="rId16"/>
    <p:sldId id="271" r:id="rId17"/>
  </p:sldIdLst>
  <p:sldSz cx="12192000" cy="6858000"/>
  <p:notesSz cx="6858000" cy="9144000"/>
  <p:embeddedFontLst>
    <p:embeddedFont>
      <p:font typeface="Noto Sans Symbols" panose="020B0604020202020204" charset="0"/>
      <p:regular r:id="rId19"/>
      <p:bold r:id="rId20"/>
    </p:embeddedFont>
    <p:embeddedFont>
      <p:font typeface="Poppins"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yrDFyCHxvxvnzfmeHdAR0O78c5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33" autoAdjust="0"/>
  </p:normalViewPr>
  <p:slideViewPr>
    <p:cSldViewPr snapToGrid="0">
      <p:cViewPr varScale="1">
        <p:scale>
          <a:sx n="87" d="100"/>
          <a:sy n="87" d="100"/>
        </p:scale>
        <p:origin x="14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27T13:03:10.897" idx="1">
    <p:pos x="5446" y="3390"/>
    <p:text>is there something missing in this sentence?</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a:t>Πηγή εικόνας: https://www.dreamstime.com/board-directors-line-icon-outline-sign-linear-symbol-flat-vector-illustration-image105269985</a:t>
            </a:r>
            <a:endParaRPr/>
          </a:p>
          <a:p>
            <a:pPr marL="0" lvl="0" indent="0" algn="l" rtl="0">
              <a:lnSpc>
                <a:spcPct val="100000"/>
              </a:lnSpc>
              <a:spcBef>
                <a:spcPts val="0"/>
              </a:spcBef>
              <a:spcAft>
                <a:spcPts val="0"/>
              </a:spcAft>
              <a:buSzPts val="1400"/>
              <a:buNone/>
            </a:pPr>
            <a:endParaRPr/>
          </a:p>
        </p:txBody>
      </p:sp>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εικόνας: https://www.google.com/search?rlz=1C1GCEA_enCY1043CY1043&amp;q=corporate+governance+code+cyprus&amp;tbm=isch&amp;source=lnms&amp;sa=X&amp;ved=2ahUKEwij-K77s8KAAxUYT6QEHdEKDygQ0pQJegQIChAB&amp;biw=1010&amp;bih=694&amp;dpr=1.25#imgrc=UwPcEWovQT6lAM</a:t>
            </a:r>
            <a:endParaRPr/>
          </a:p>
        </p:txBody>
      </p:sp>
      <p:sp>
        <p:nvSpPr>
          <p:cNvPr id="137" name="Google Shape;1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εικόνας: https://www.google.com/search?rlz=1C1GCEA_enCY1043CY1043&amp;q=ethics+in+professional+life&amp;tbm=isch&amp;source=lnms&amp;sa=X&amp;sqi=2&amp;ved=2ahUKEwintp-zs8KAAxULXvEDHZMNCZsQ0pQJegQIDBAB&amp;biw=1010&amp;bih=694&amp;dpr=1.25#imgrc=9vCZOJrwJ7_ThM&amp;imgdii=LkjlZiHVmGlzkM</a:t>
            </a:r>
            <a:endParaRPr/>
          </a:p>
        </p:txBody>
      </p:sp>
      <p:sp>
        <p:nvSpPr>
          <p:cNvPr id="144" name="Google Shape;1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err="1"/>
              <a:t>Πηγή</a:t>
            </a:r>
            <a:r>
              <a:rPr lang="en-GB" dirty="0"/>
              <a:t> </a:t>
            </a:r>
            <a:r>
              <a:rPr lang="en-GB" dirty="0" err="1"/>
              <a:t>εικόν</a:t>
            </a:r>
            <a:r>
              <a:rPr lang="en-GB" dirty="0"/>
              <a:t>ας: https://www.google.com/search?q=tips&amp;tbm=isch&amp;ved=2ahUKEwix--XoscKAAxUSsCcCHbpCBzQQ2-cCegQIABAA&amp;oq=tips&amp;gs_lcp=CgNpbWcQAzIHCAAQigUQQzIHCAAQigUQQzIHCAAQigUQQzIHCAAQigUQQzIFCAAQgAQyBQgAEIAEMgUIABCABDIFCAAQgAQyBQgAEIAEMgUIABCABDIFCAAQgAQ6BggAEAcQHjoECAAQAzoICAAQgAQQsQNQ4gZYsAlgxgpoAHAAeACAAYgBiAHnBJIBAzAuNZgBAKABAaoBC2d3cy13aXotaW1nwAEB&amp;sclient=img&amp;ei=YJzMZLHLBpLgnsEPuoWdoAM&amp;bih=678&amp;biw=994&amp;rlz=1C1GCEA_enCY1043CY1043&amp;hl=en#imgrc=uNouaEjRCvDVkM</a:t>
            </a:r>
            <a:endParaRPr dirty="0"/>
          </a:p>
        </p:txBody>
      </p:sp>
      <p:sp>
        <p:nvSpPr>
          <p:cNvPr id="151" name="Google Shape;1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42b387c8f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https://wordwall.net/resource/38035766/emergeicebreakerrandom-questions</a:t>
            </a:r>
            <a:endParaRPr dirty="0"/>
          </a:p>
        </p:txBody>
      </p:sp>
      <p:sp>
        <p:nvSpPr>
          <p:cNvPr id="67" name="Google Shape;67;g242b387c8f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117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b="1"/>
              <a:t>Πηγή εικόνας: </a:t>
            </a:r>
            <a:r>
              <a:rPr lang="en-GB"/>
              <a:t>https://www.freepik.com/free-vector/youth-empowerment-abstract-concept-illustration-children-young-people-take-charge-take-action-improve-life-quality-democracy-building-youth-activism-involvement_10783087.htm#query=community%20impact&amp;position=2&amp;from_view=keyword&amp;track=ais</a:t>
            </a:r>
            <a:endParaRPr/>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a:t>Όλες οι ΟΚΠ μοιράζονται ένα κοινό χαρακτηριστικό: δεν έχουν σημαντική κυβερνητικά ελεγχόμενη εκπροσώπηση ή συμμετοχή.</a:t>
            </a:r>
            <a:endParaRPr sz="1200"/>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Πηγή εικόνας: https://www.google.com/search?q=board+of+directors+logo&amp;tbm=isch&amp;rlz=1C1GCEA_enCY1043CY1043&amp;hl=en&amp;sa=X&amp;ved=2ahUKEwjoxszdscKAAxXamycCHaqaB9cQrNwCKAB6BQgBEK0C&amp;biw=994&amp;bih=678#imgrc=s-EzPJLYcMtjzM</a:t>
            </a:r>
            <a:endParaRPr/>
          </a:p>
          <a:p>
            <a:pPr marL="0" lvl="0" indent="0" algn="l" rtl="0">
              <a:lnSpc>
                <a:spcPct val="100000"/>
              </a:lnSpc>
              <a:spcBef>
                <a:spcPts val="0"/>
              </a:spcBef>
              <a:spcAft>
                <a:spcPts val="0"/>
              </a:spcAft>
              <a:buSzPts val="1400"/>
              <a:buNone/>
            </a:pPr>
            <a:endParaRPr/>
          </a:p>
        </p:txBody>
      </p:sp>
      <p:sp>
        <p:nvSpPr>
          <p:cNvPr id="100" name="Google Shape;10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GB"/>
              <a:t>Πηγή εικόνας: https://www.dreamstime.com/board-directors-line-icon-outline-sign-linear-symbol-flat-vector-illustration-image105269985</a:t>
            </a: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εικόνας: https://www.dreamstime.com/board-directors-line-icon-outline-sign-linear-symbol-flat-vector-illustration-image105269985</a:t>
            </a:r>
            <a:endParaRPr/>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dirty="0" err="1"/>
              <a:t>Πηγή</a:t>
            </a:r>
            <a:r>
              <a:rPr lang="en-GB" dirty="0"/>
              <a:t> </a:t>
            </a:r>
            <a:r>
              <a:rPr lang="en-GB" dirty="0" err="1"/>
              <a:t>εικόν</a:t>
            </a:r>
            <a:r>
              <a:rPr lang="en-GB" dirty="0"/>
              <a:t>ας: https://www.dreamstime.com/board-directors-line-icon-outline-sign-linear-symbol-flat-vector-illustration-image105269985</a:t>
            </a:r>
            <a:endParaRPr dirty="0"/>
          </a:p>
          <a:p>
            <a:pPr marL="0" lvl="0" indent="0" algn="l" rtl="0">
              <a:lnSpc>
                <a:spcPct val="100000"/>
              </a:lnSpc>
              <a:spcBef>
                <a:spcPts val="0"/>
              </a:spcBef>
              <a:spcAft>
                <a:spcPts val="0"/>
              </a:spcAft>
              <a:buSzPts val="1400"/>
              <a:buNone/>
            </a:pPr>
            <a:endParaRPr dirty="0"/>
          </a:p>
        </p:txBody>
      </p:sp>
      <p:sp>
        <p:nvSpPr>
          <p:cNvPr id="123" name="Google Shape;1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875453810"/>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663036049"/>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268426477"/>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893186104"/>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41968346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61443199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73722570"/>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46947762"/>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01149179"/>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7253116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402986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79061978"/>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240215988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pkVgMBySW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a:extLst>
              <a:ext uri="{FF2B5EF4-FFF2-40B4-BE49-F238E27FC236}">
                <a16:creationId xmlns:a16="http://schemas.microsoft.com/office/drawing/2014/main" id="{121B42C0-5984-4347-C628-C7A0AB437A24}"/>
              </a:ext>
            </a:extLst>
          </p:cNvPr>
          <p:cNvSpPr/>
          <p:nvPr/>
        </p:nvSpPr>
        <p:spPr>
          <a:xfrm>
            <a:off x="3552092" y="1475363"/>
            <a:ext cx="8345173" cy="732279"/>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 name="Google Shape;58;p1">
            <a:extLst>
              <a:ext uri="{FF2B5EF4-FFF2-40B4-BE49-F238E27FC236}">
                <a16:creationId xmlns:a16="http://schemas.microsoft.com/office/drawing/2014/main" id="{3B65EFE0-7B5E-8BFA-08D0-6131051F59FD}"/>
              </a:ext>
            </a:extLst>
          </p:cNvPr>
          <p:cNvSpPr txBox="1">
            <a:spLocks/>
          </p:cNvSpPr>
          <p:nvPr/>
        </p:nvSpPr>
        <p:spPr>
          <a:xfrm>
            <a:off x="3695628" y="1676945"/>
            <a:ext cx="7403631" cy="329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EB5353"/>
              </a:buClr>
              <a:buSzPts val="2400"/>
              <a:buFont typeface="Arial"/>
              <a:buNone/>
              <a:tabLst/>
              <a:defRPr/>
            </a:pPr>
            <a:r>
              <a:rPr kumimoji="0" lang="el-GR" sz="2200" b="1" i="0" u="none" strike="noStrike" kern="0" cap="none" spc="0" normalizeH="0" baseline="0" noProof="0">
                <a:ln>
                  <a:noFill/>
                </a:ln>
                <a:solidFill>
                  <a:srgbClr val="FFFFFF"/>
                </a:solidFill>
                <a:effectLst/>
                <a:uLnTx/>
                <a:uFillTx/>
                <a:latin typeface="Calibri"/>
                <a:ea typeface="Calibri"/>
                <a:cs typeface="Calibri"/>
                <a:sym typeface="Calibri"/>
              </a:rPr>
              <a:t>Υποε</a:t>
            </a:r>
            <a:r>
              <a:rPr kumimoji="0" lang="en-GB" sz="2200" b="1" i="0" u="none" strike="noStrike" kern="0" cap="none" spc="0" normalizeH="0" baseline="0" noProof="0">
                <a:ln>
                  <a:noFill/>
                </a:ln>
                <a:solidFill>
                  <a:srgbClr val="FFFFFF"/>
                </a:solidFill>
                <a:effectLst/>
                <a:uLnTx/>
                <a:uFillTx/>
                <a:latin typeface="Calibri"/>
                <a:ea typeface="Calibri"/>
                <a:cs typeface="Calibri"/>
                <a:sym typeface="Calibri"/>
              </a:rPr>
              <a:t>νότητα 3: Αποτελεσματική διαχείριση - Ηγεσία</a:t>
            </a:r>
            <a:endPar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 name="Google Shape;57;p1">
            <a:extLst>
              <a:ext uri="{FF2B5EF4-FFF2-40B4-BE49-F238E27FC236}">
                <a16:creationId xmlns:a16="http://schemas.microsoft.com/office/drawing/2014/main" id="{5CE20CCD-AC04-8396-1352-CB62EF3B894E}"/>
              </a:ext>
            </a:extLst>
          </p:cNvPr>
          <p:cNvSpPr txBox="1">
            <a:spLocks/>
          </p:cNvSpPr>
          <p:nvPr/>
        </p:nvSpPr>
        <p:spPr>
          <a:xfrm>
            <a:off x="3552092" y="499072"/>
            <a:ext cx="6611257" cy="989148"/>
          </a:xfrm>
          <a:prstGeom prst="rect">
            <a:avLst/>
          </a:prstGeom>
          <a:noFill/>
          <a:ln>
            <a:noFill/>
          </a:ln>
        </p:spPr>
        <p:txBody>
          <a:bodyPr spcFirstLastPara="1" vert="horz" wrap="square" lIns="0" tIns="0" rIns="0" bIns="0" rtlCol="0" anchor="t" anchorCtr="0">
            <a:normAutofit/>
          </a:bodyPr>
          <a:lstStyle>
            <a:lvl1pPr algn="l" defTabSz="914377" rtl="0" eaLnBrk="1" latinLnBrk="0" hangingPunct="1">
              <a:lnSpc>
                <a:spcPct val="100000"/>
              </a:lnSpc>
              <a:spcBef>
                <a:spcPct val="0"/>
              </a:spcBef>
              <a:buNone/>
              <a:defRPr sz="3600" b="1" kern="1200">
                <a:solidFill>
                  <a:schemeClr val="accent3"/>
                </a:solidFill>
                <a:latin typeface="+mn-lt"/>
                <a:ea typeface="Roboto Slab" pitchFamily="2" charset="0"/>
                <a:cs typeface="+mj-cs"/>
              </a:defRPr>
            </a:lvl1pPr>
          </a:lstStyle>
          <a:p>
            <a:pPr>
              <a:buClrTx/>
              <a:buFontTx/>
            </a:pPr>
            <a:r>
              <a:rPr lang="el-GR" sz="2800" b="0" dirty="0"/>
              <a:t>Ενότητα 3</a:t>
            </a:r>
            <a:br>
              <a:rPr lang="el-GR" dirty="0"/>
            </a:br>
            <a:r>
              <a:rPr lang="el-GR" dirty="0" err="1"/>
              <a:t>Οργανωσιακή</a:t>
            </a:r>
            <a:r>
              <a:rPr lang="el-GR" dirty="0"/>
              <a:t> διαχείριση</a:t>
            </a:r>
          </a:p>
        </p:txBody>
      </p:sp>
    </p:spTree>
    <p:extLst>
      <p:ext uri="{BB962C8B-B14F-4D97-AF65-F5344CB8AC3E}">
        <p14:creationId xmlns:p14="http://schemas.microsoft.com/office/powerpoint/2010/main" val="1673139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Τι καθορίζει τις ενέργειες του Διοικητικού Συμβουλίου;</a:t>
            </a:r>
            <a:endParaRPr b="1"/>
          </a:p>
        </p:txBody>
      </p:sp>
      <p:sp>
        <p:nvSpPr>
          <p:cNvPr id="133" name="Google Shape;133;p9"/>
          <p:cNvSpPr txBox="1">
            <a:spLocks noGrp="1"/>
          </p:cNvSpPr>
          <p:nvPr>
            <p:ph type="body" idx="1"/>
          </p:nvPr>
        </p:nvSpPr>
        <p:spPr>
          <a:xfrm>
            <a:off x="399372" y="1449400"/>
            <a:ext cx="7529285" cy="50964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Clr>
                <a:srgbClr val="000000"/>
              </a:buClr>
              <a:buSzPts val="1800"/>
              <a:buFont typeface="Arial"/>
              <a:buNone/>
            </a:pPr>
            <a:r>
              <a:rPr lang="en-GB" b="1" dirty="0"/>
              <a:t>Αυτό εξαρτάται από διάφορους παράγοντες, κυρίως από:</a:t>
            </a:r>
            <a:endParaRPr b="1" dirty="0"/>
          </a:p>
          <a:p>
            <a:pPr marL="400050" marR="0" lvl="0" indent="-285750" algn="just" rtl="0">
              <a:lnSpc>
                <a:spcPct val="150000"/>
              </a:lnSpc>
              <a:spcBef>
                <a:spcPts val="1000"/>
              </a:spcBef>
              <a:spcAft>
                <a:spcPts val="0"/>
              </a:spcAft>
              <a:buSzPts val="1800"/>
              <a:buFont typeface="Wingdings" panose="05000000000000000000" pitchFamily="2" charset="2"/>
              <a:buChar char="§"/>
            </a:pPr>
            <a:r>
              <a:rPr lang="en-GB" dirty="0" err="1"/>
              <a:t>Όρο</a:t>
            </a:r>
            <a:r>
              <a:rPr lang="el-GR" dirty="0" err="1"/>
              <a:t>υς</a:t>
            </a:r>
            <a:r>
              <a:rPr lang="en-GB" dirty="0"/>
              <a:t> εντολής που ορίζονται στο καταστατικό για τις εταιρικές οντότητες και στο ιδρυτικό καταστατικό στην περίπτωση των ΜΚΟ, συμπεριλαμβανομένων των ελέγχων και ισορροπιών που απαιτούνται για τη λειτουργία του διοικητικού συμβουλίου και των ικανοτήτων, δεξιοτήτων, γνώσεων και δικτύων των μεμονωμένων μελών του διοικητικού συμβουλίου και της προθυμίας τους να παρέχουν συμβουλές στη διοίκηση.</a:t>
            </a:r>
            <a:endParaRPr dirty="0"/>
          </a:p>
          <a:p>
            <a:pPr marL="400050" marR="0" lvl="0" indent="-285750" algn="just" rtl="0">
              <a:lnSpc>
                <a:spcPct val="150000"/>
              </a:lnSpc>
              <a:spcBef>
                <a:spcPts val="0"/>
              </a:spcBef>
              <a:spcAft>
                <a:spcPts val="0"/>
              </a:spcAft>
              <a:buSzPts val="1800"/>
              <a:buFont typeface="Wingdings" panose="05000000000000000000" pitchFamily="2" charset="2"/>
              <a:buChar char="§"/>
            </a:pPr>
            <a:r>
              <a:rPr lang="en-GB" dirty="0"/>
              <a:t>Πλαίσιο εντός του οποίου λειτουργεί ο οργανισμός, τόσο εσωτερικά όσον αφορά τους πόρους, τα συστήματα και τις πρακτικές που υιοθετούνται, όσο και εξωτερικά όσον αφορά την αγορά και το εξωτερικό περιβάλλον/τα εξωτερικά περιβάλλοντα εντός των οποίων επηρεάζεται ο οργανισμός. </a:t>
            </a:r>
            <a:endParaRPr dirty="0"/>
          </a:p>
        </p:txBody>
      </p:sp>
      <p:pic>
        <p:nvPicPr>
          <p:cNvPr id="134" name="Google Shape;134;p9"/>
          <p:cNvPicPr preferRelativeResize="0"/>
          <p:nvPr/>
        </p:nvPicPr>
        <p:blipFill>
          <a:blip r:embed="rId3">
            <a:alphaModFix/>
          </a:blip>
          <a:stretch>
            <a:fillRect/>
          </a:stretch>
        </p:blipFill>
        <p:spPr>
          <a:xfrm>
            <a:off x="8542116" y="1794076"/>
            <a:ext cx="3059575" cy="38485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0"/>
          <p:cNvSpPr txBox="1">
            <a:spLocks noGrp="1"/>
          </p:cNvSpPr>
          <p:nvPr>
            <p:ph type="body" idx="1"/>
          </p:nvPr>
        </p:nvSpPr>
        <p:spPr>
          <a:xfrm>
            <a:off x="399370" y="1311177"/>
            <a:ext cx="8376600" cy="38613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None/>
            </a:pPr>
            <a:r>
              <a:rPr lang="en-GB" dirty="0"/>
              <a:t>Η εταιρική διακυβέρνηση είναι το δίχτυ ασφαλείας που χρειάζεται κάθε οργανισμός για να διασφαλίσει ότι ο ίδιος και το προσωπικό του λειτουργούν εντός των καθορισμένων αρμοδιοτήτων και ότι διασφαλίζονται τα συμφέροντα των πελατών/τελών χρηστών και άλλων βασικών ενδιαφερομένων μερών. Δεδομένου ότι η εταιρική διακυβέρνηση αφορά την εμπιστοσύνη, οι διάφοροι θεσμοί και μηχανισμοί της εταιρικής διακυβέρνησης πρέπει να διευκολύνουν την τήρηση των υποσχέσεων από τα στελέχη του οργανισμού. Η ρύθμιση μπορεί να εμποδίσει, να αποθαρρύνει ή και να απαγορεύσει ορισμένες εταιρικές πρακτικές, ωστόσο η απ</a:t>
            </a:r>
            <a:r>
              <a:rPr lang="el-GR" dirty="0" err="1"/>
              <a:t>όδοση</a:t>
            </a:r>
            <a:r>
              <a:rPr lang="en-GB" dirty="0"/>
              <a:t> του Διοικητικού Συμβουλίου ή των Διοικητών που αν και ρυθμίζονται συχνά δεν είναι τόσο αποτελεσματική όσο θα έπρεπε.</a:t>
            </a:r>
            <a:endParaRPr dirty="0"/>
          </a:p>
        </p:txBody>
      </p:sp>
      <p:sp>
        <p:nvSpPr>
          <p:cNvPr id="140" name="Google Shape;140;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err="1"/>
              <a:t>Ποι</a:t>
            </a:r>
            <a:r>
              <a:rPr lang="en-GB" b="1" dirty="0"/>
              <a:t>α είναι η σημασία της εταιρικής διακυβέρνησης για ένα αποτελεσματικό διοικητικό συμβούλιο;</a:t>
            </a:r>
            <a:endParaRPr b="1" dirty="0"/>
          </a:p>
        </p:txBody>
      </p:sp>
      <p:pic>
        <p:nvPicPr>
          <p:cNvPr id="141" name="Google Shape;141;p10"/>
          <p:cNvPicPr preferRelativeResize="0"/>
          <p:nvPr/>
        </p:nvPicPr>
        <p:blipFill>
          <a:blip r:embed="rId3">
            <a:alphaModFix/>
          </a:blip>
          <a:stretch>
            <a:fillRect/>
          </a:stretch>
        </p:blipFill>
        <p:spPr>
          <a:xfrm>
            <a:off x="8484243" y="5347504"/>
            <a:ext cx="3457867" cy="14254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p>
            <a:pPr marL="457200" marR="0" lvl="0" indent="-228600" algn="just" rtl="0">
              <a:lnSpc>
                <a:spcPct val="150000"/>
              </a:lnSpc>
              <a:spcBef>
                <a:spcPts val="1000"/>
              </a:spcBef>
              <a:spcAft>
                <a:spcPts val="0"/>
              </a:spcAft>
              <a:buClr>
                <a:srgbClr val="000000"/>
              </a:buClr>
              <a:buSzPts val="1800"/>
              <a:buFont typeface="Arial"/>
              <a:buNone/>
            </a:pPr>
            <a:r>
              <a:rPr lang="en-GB" b="1" dirty="0"/>
              <a:t>Ενεργήστε ηθικά</a:t>
            </a:r>
            <a:endParaRPr b="1" dirty="0"/>
          </a:p>
          <a:p>
            <a:pPr marL="228600" marR="0" lvl="0" indent="0" algn="just" rtl="0">
              <a:lnSpc>
                <a:spcPct val="150000"/>
              </a:lnSpc>
              <a:spcBef>
                <a:spcPts val="1000"/>
              </a:spcBef>
              <a:spcAft>
                <a:spcPts val="0"/>
              </a:spcAft>
              <a:buClr>
                <a:srgbClr val="000000"/>
              </a:buClr>
              <a:buSzPts val="1800"/>
              <a:buFont typeface="Arial"/>
              <a:buNone/>
            </a:pPr>
            <a:r>
              <a:rPr lang="en-GB" dirty="0"/>
              <a:t>Η ηθική βασίζεται σε αξίες. Δεν έχει να κάνει με την επιστήμη, τη θρησκεία, τα συναισθήματα ή απλώς με την τήρηση του νόμου.  Η λήψη ηθικών αποφάσεων έχει να κάνει με το να κάνεις το </a:t>
            </a:r>
            <a:r>
              <a:rPr lang="el-GR" dirty="0"/>
              <a:t>«</a:t>
            </a:r>
            <a:r>
              <a:rPr lang="en-GB" dirty="0" err="1"/>
              <a:t>σωστό</a:t>
            </a:r>
            <a:r>
              <a:rPr lang="el-GR" dirty="0"/>
              <a:t>»</a:t>
            </a:r>
            <a:r>
              <a:rPr lang="en-GB" dirty="0"/>
              <a:t>. Οι διευθυντές/διοικητές πρέπει πάντα να ενεργούν με γνώμονα το συμφέρον του οργανισμού. </a:t>
            </a:r>
            <a:endParaRPr dirty="0"/>
          </a:p>
          <a:p>
            <a:pPr marL="457200" marR="0" lvl="0" indent="-342900" algn="just" rtl="0">
              <a:lnSpc>
                <a:spcPct val="150000"/>
              </a:lnSpc>
              <a:spcBef>
                <a:spcPts val="1000"/>
              </a:spcBef>
              <a:spcAft>
                <a:spcPts val="0"/>
              </a:spcAft>
              <a:buSzPts val="1800"/>
              <a:buFont typeface="Wingdings" panose="05000000000000000000" pitchFamily="2" charset="2"/>
              <a:buChar char="§"/>
            </a:pPr>
            <a:r>
              <a:rPr lang="en-GB" i="1" dirty="0"/>
              <a:t>Δημιουργία μιας βέλτιστης ισορροπίας του καλού έναντι του κακού</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i="1" dirty="0"/>
              <a:t>Προστασία και σεβασμός των ηθικών δικαιωμάτων</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i="1" dirty="0" err="1"/>
              <a:t>Εν</a:t>
            </a:r>
            <a:r>
              <a:rPr lang="el-GR" i="1" dirty="0" err="1"/>
              <a:t>έργειες</a:t>
            </a:r>
            <a:r>
              <a:rPr lang="en-GB" i="1" dirty="0"/>
              <a:t> με </a:t>
            </a:r>
            <a:r>
              <a:rPr lang="el-GR" i="1" dirty="0"/>
              <a:t>γνώμονα την </a:t>
            </a:r>
            <a:r>
              <a:rPr lang="en-GB" i="1" dirty="0"/>
              <a:t>α</a:t>
            </a:r>
            <a:r>
              <a:rPr lang="en-GB" i="1" dirty="0" err="1"/>
              <a:t>ρετή</a:t>
            </a:r>
            <a:r>
              <a:rPr lang="en-GB" i="1" dirty="0"/>
              <a:t> </a:t>
            </a:r>
            <a:r>
              <a:rPr lang="el-GR" i="1" dirty="0"/>
              <a:t>και τον άνθρωπο</a:t>
            </a:r>
            <a:endParaRPr dirty="0"/>
          </a:p>
        </p:txBody>
      </p:sp>
      <p:sp>
        <p:nvSpPr>
          <p:cNvPr id="147" name="Google Shape;147;p1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Ένα αποτελεσματικό διοικητικό συμβούλιο ή διοικητές</a:t>
            </a:r>
            <a:endParaRPr/>
          </a:p>
        </p:txBody>
      </p:sp>
      <p:pic>
        <p:nvPicPr>
          <p:cNvPr id="148" name="Google Shape;148;p11"/>
          <p:cNvPicPr preferRelativeResize="0"/>
          <p:nvPr/>
        </p:nvPicPr>
        <p:blipFill>
          <a:blip r:embed="rId3">
            <a:alphaModFix/>
          </a:blip>
          <a:stretch>
            <a:fillRect/>
          </a:stretch>
        </p:blipFill>
        <p:spPr>
          <a:xfrm>
            <a:off x="8414795" y="4166886"/>
            <a:ext cx="3637412" cy="25722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2"/>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Noto Sans Symbols"/>
              <a:buChar char="✔"/>
            </a:pPr>
            <a:r>
              <a:rPr lang="en-GB" i="1" dirty="0"/>
              <a:t>Να </a:t>
            </a:r>
            <a:r>
              <a:rPr lang="en-GB" i="1" dirty="0" err="1"/>
              <a:t>είστε</a:t>
            </a:r>
            <a:r>
              <a:rPr lang="en-GB" i="1" dirty="0"/>
              <a:t> α</a:t>
            </a:r>
            <a:r>
              <a:rPr lang="en-GB" i="1" dirty="0" err="1"/>
              <a:t>μερόλη</a:t>
            </a:r>
            <a:r>
              <a:rPr lang="en-GB" i="1" dirty="0"/>
              <a:t>πτοι. </a:t>
            </a:r>
            <a:endParaRPr dirty="0"/>
          </a:p>
          <a:p>
            <a:pPr marL="514350" lvl="0" indent="-285750" algn="just" rtl="0">
              <a:lnSpc>
                <a:spcPct val="90000"/>
              </a:lnSpc>
              <a:spcBef>
                <a:spcPts val="1000"/>
              </a:spcBef>
              <a:spcAft>
                <a:spcPts val="0"/>
              </a:spcAft>
              <a:buSzPts val="1800"/>
              <a:buFont typeface="Noto Sans Symbols"/>
              <a:buChar char="✔"/>
            </a:pPr>
            <a:r>
              <a:rPr lang="en-GB" i="1" dirty="0"/>
              <a:t>Να </a:t>
            </a:r>
            <a:r>
              <a:rPr lang="en-GB" i="1" dirty="0" err="1"/>
              <a:t>είστε</a:t>
            </a:r>
            <a:r>
              <a:rPr lang="en-GB" i="1" dirty="0"/>
              <a:t> π</a:t>
            </a:r>
            <a:r>
              <a:rPr lang="en-GB" i="1" dirty="0" err="1"/>
              <a:t>ροσεκτικοί</a:t>
            </a:r>
            <a:r>
              <a:rPr lang="en-GB" i="1" dirty="0"/>
              <a:t>. </a:t>
            </a:r>
            <a:endParaRPr dirty="0"/>
          </a:p>
          <a:p>
            <a:pPr marL="514350" lvl="0" indent="-285750" algn="just" rtl="0">
              <a:lnSpc>
                <a:spcPct val="90000"/>
              </a:lnSpc>
              <a:spcBef>
                <a:spcPts val="1000"/>
              </a:spcBef>
              <a:spcAft>
                <a:spcPts val="0"/>
              </a:spcAft>
              <a:buSzPts val="1800"/>
              <a:buFont typeface="Noto Sans Symbols"/>
              <a:buChar char="✔"/>
            </a:pPr>
            <a:r>
              <a:rPr lang="en-GB" i="1" dirty="0"/>
              <a:t>Να </a:t>
            </a:r>
            <a:r>
              <a:rPr lang="en-GB" i="1" dirty="0" err="1"/>
              <a:t>είστε</a:t>
            </a:r>
            <a:r>
              <a:rPr lang="en-GB" i="1" dirty="0"/>
              <a:t> κα</a:t>
            </a:r>
            <a:r>
              <a:rPr lang="en-GB" i="1" dirty="0" err="1"/>
              <a:t>λά</a:t>
            </a:r>
            <a:r>
              <a:rPr lang="en-GB" i="1" dirty="0"/>
              <a:t> </a:t>
            </a:r>
            <a:r>
              <a:rPr lang="en-GB" i="1" dirty="0" err="1"/>
              <a:t>ενημερωμένοι</a:t>
            </a:r>
            <a:r>
              <a:rPr lang="en-GB" i="1" dirty="0"/>
              <a:t>. </a:t>
            </a:r>
            <a:endParaRPr dirty="0"/>
          </a:p>
          <a:p>
            <a:pPr marL="514350" lvl="0" indent="-285750" algn="just" rtl="0">
              <a:lnSpc>
                <a:spcPct val="90000"/>
              </a:lnSpc>
              <a:spcBef>
                <a:spcPts val="1000"/>
              </a:spcBef>
              <a:spcAft>
                <a:spcPts val="0"/>
              </a:spcAft>
              <a:buSzPts val="1800"/>
              <a:buFont typeface="Noto Sans Symbols"/>
              <a:buChar char="✔"/>
            </a:pPr>
            <a:r>
              <a:rPr lang="en-GB" i="1" dirty="0"/>
              <a:t>Να </a:t>
            </a:r>
            <a:r>
              <a:rPr lang="en-GB" i="1" dirty="0" err="1"/>
              <a:t>είστε</a:t>
            </a:r>
            <a:r>
              <a:rPr lang="en-GB" i="1" dirty="0"/>
              <a:t> κα</a:t>
            </a:r>
            <a:r>
              <a:rPr lang="en-GB" i="1" dirty="0" err="1"/>
              <a:t>ινοτόμοι</a:t>
            </a:r>
            <a:r>
              <a:rPr lang="en-GB" i="1" dirty="0"/>
              <a:t>. </a:t>
            </a:r>
            <a:endParaRPr dirty="0"/>
          </a:p>
          <a:p>
            <a:pPr marL="514350" lvl="0" indent="-285750" algn="just" rtl="0">
              <a:lnSpc>
                <a:spcPct val="90000"/>
              </a:lnSpc>
              <a:spcBef>
                <a:spcPts val="1000"/>
              </a:spcBef>
              <a:spcAft>
                <a:spcPts val="0"/>
              </a:spcAft>
              <a:buSzPts val="1800"/>
              <a:buFont typeface="Noto Sans Symbols"/>
              <a:buChar char="✔"/>
            </a:pPr>
            <a:r>
              <a:rPr lang="en-GB" i="1" dirty="0"/>
              <a:t>Να </a:t>
            </a:r>
            <a:r>
              <a:rPr lang="en-GB" i="1" dirty="0" err="1"/>
              <a:t>είστε</a:t>
            </a:r>
            <a:r>
              <a:rPr lang="en-GB" i="1" dirty="0"/>
              <a:t> </a:t>
            </a:r>
            <a:r>
              <a:rPr lang="en-GB" i="1" dirty="0" err="1"/>
              <a:t>δίκ</a:t>
            </a:r>
            <a:r>
              <a:rPr lang="en-GB" i="1" dirty="0"/>
              <a:t>αιοι. </a:t>
            </a:r>
            <a:endParaRPr dirty="0"/>
          </a:p>
          <a:p>
            <a:pPr marL="514350" lvl="0" indent="-285750" algn="just" rtl="0">
              <a:lnSpc>
                <a:spcPct val="90000"/>
              </a:lnSpc>
              <a:spcBef>
                <a:spcPts val="1000"/>
              </a:spcBef>
              <a:spcAft>
                <a:spcPts val="0"/>
              </a:spcAft>
              <a:buSzPts val="1800"/>
              <a:buFont typeface="Noto Sans Symbols"/>
              <a:buChar char="✔"/>
            </a:pPr>
            <a:r>
              <a:rPr lang="en-GB" i="1" dirty="0"/>
              <a:t>Να </a:t>
            </a:r>
            <a:r>
              <a:rPr lang="en-GB" i="1" dirty="0" err="1"/>
              <a:t>είστε</a:t>
            </a:r>
            <a:r>
              <a:rPr lang="en-GB" i="1" dirty="0"/>
              <a:t> </a:t>
            </a:r>
            <a:r>
              <a:rPr lang="en-GB" i="1" dirty="0" err="1"/>
              <a:t>συμ</a:t>
            </a:r>
            <a:r>
              <a:rPr lang="en-GB" i="1" dirty="0"/>
              <a:t>βουλευτικοί. </a:t>
            </a:r>
            <a:endParaRPr dirty="0"/>
          </a:p>
          <a:p>
            <a:pPr marL="514350" lvl="0" indent="-285750" algn="just" rtl="0">
              <a:lnSpc>
                <a:spcPct val="90000"/>
              </a:lnSpc>
              <a:spcBef>
                <a:spcPts val="1000"/>
              </a:spcBef>
              <a:spcAft>
                <a:spcPts val="0"/>
              </a:spcAft>
              <a:buSzPts val="1800"/>
              <a:buFont typeface="Noto Sans Symbols"/>
              <a:buChar char="✔"/>
            </a:pPr>
            <a:r>
              <a:rPr lang="en-GB" i="1" dirty="0"/>
              <a:t>Να </a:t>
            </a:r>
            <a:r>
              <a:rPr lang="en-GB" i="1" dirty="0" err="1"/>
              <a:t>είστε</a:t>
            </a:r>
            <a:r>
              <a:rPr lang="en-GB" i="1" dirty="0"/>
              <a:t> </a:t>
            </a:r>
            <a:r>
              <a:rPr lang="en-GB" i="1" dirty="0" err="1"/>
              <a:t>ευγενικοί</a:t>
            </a:r>
            <a:r>
              <a:rPr lang="en-GB" i="1" dirty="0"/>
              <a:t>. </a:t>
            </a:r>
            <a:endParaRPr dirty="0"/>
          </a:p>
          <a:p>
            <a:pPr marL="514350" lvl="0" indent="-285750" algn="just" rtl="0">
              <a:lnSpc>
                <a:spcPct val="90000"/>
              </a:lnSpc>
              <a:spcBef>
                <a:spcPts val="1000"/>
              </a:spcBef>
              <a:spcAft>
                <a:spcPts val="0"/>
              </a:spcAft>
              <a:buSzPts val="1800"/>
              <a:buFont typeface="Noto Sans Symbols"/>
              <a:buChar char="✔"/>
            </a:pPr>
            <a:r>
              <a:rPr lang="en-GB" i="1" dirty="0"/>
              <a:t>Να </a:t>
            </a:r>
            <a:r>
              <a:rPr lang="en-GB" i="1" dirty="0" err="1"/>
              <a:t>είστε</a:t>
            </a:r>
            <a:r>
              <a:rPr lang="en-GB" i="1" dirty="0"/>
              <a:t> </a:t>
            </a:r>
            <a:r>
              <a:rPr lang="en-GB" i="1" dirty="0" err="1"/>
              <a:t>ευέλικτοι</a:t>
            </a:r>
            <a:r>
              <a:rPr lang="en-GB" i="1" dirty="0"/>
              <a:t>. </a:t>
            </a:r>
            <a:endParaRPr dirty="0"/>
          </a:p>
          <a:p>
            <a:pPr marL="514350" lvl="0" indent="-285750" algn="just" rtl="0">
              <a:lnSpc>
                <a:spcPct val="90000"/>
              </a:lnSpc>
              <a:spcBef>
                <a:spcPts val="1000"/>
              </a:spcBef>
              <a:spcAft>
                <a:spcPts val="0"/>
              </a:spcAft>
              <a:buSzPts val="1800"/>
              <a:buFont typeface="Noto Sans Symbols"/>
              <a:buChar char="✔"/>
            </a:pPr>
            <a:r>
              <a:rPr lang="en-GB" i="1" dirty="0"/>
              <a:t>Να </a:t>
            </a:r>
            <a:r>
              <a:rPr lang="en-GB" i="1" dirty="0" err="1"/>
              <a:t>είστε</a:t>
            </a:r>
            <a:r>
              <a:rPr lang="en-GB" i="1" dirty="0"/>
              <a:t> π</a:t>
            </a:r>
            <a:r>
              <a:rPr lang="en-GB" i="1" dirty="0" err="1"/>
              <a:t>ιστοί</a:t>
            </a:r>
            <a:r>
              <a:rPr lang="en-GB" i="1" dirty="0"/>
              <a:t> </a:t>
            </a:r>
            <a:r>
              <a:rPr lang="en-GB" i="1" dirty="0" err="1"/>
              <a:t>στον</a:t>
            </a:r>
            <a:r>
              <a:rPr lang="en-GB" i="1" dirty="0"/>
              <a:t> </a:t>
            </a:r>
            <a:r>
              <a:rPr lang="en-GB" i="1" dirty="0" err="1"/>
              <a:t>οργ</a:t>
            </a:r>
            <a:r>
              <a:rPr lang="en-GB" i="1" dirty="0"/>
              <a:t>ανισμό. </a:t>
            </a:r>
            <a:endParaRPr dirty="0"/>
          </a:p>
          <a:p>
            <a:pPr marL="514350" lvl="0" indent="-285750" algn="just" rtl="0">
              <a:lnSpc>
                <a:spcPct val="90000"/>
              </a:lnSpc>
              <a:spcBef>
                <a:spcPts val="1000"/>
              </a:spcBef>
              <a:spcAft>
                <a:spcPts val="0"/>
              </a:spcAft>
              <a:buSzPts val="1800"/>
              <a:buFont typeface="Noto Sans Symbols"/>
              <a:buChar char="✔"/>
            </a:pPr>
            <a:r>
              <a:rPr lang="en-GB" i="1" dirty="0"/>
              <a:t>Να </a:t>
            </a:r>
            <a:r>
              <a:rPr lang="en-GB" i="1" dirty="0" err="1"/>
              <a:t>είστε</a:t>
            </a:r>
            <a:r>
              <a:rPr lang="en-GB" i="1" dirty="0"/>
              <a:t> α</a:t>
            </a:r>
            <a:r>
              <a:rPr lang="en-GB" i="1" dirty="0" err="1"/>
              <a:t>ξιό</a:t>
            </a:r>
            <a:r>
              <a:rPr lang="en-GB" i="1" dirty="0"/>
              <a:t>πιστοι. </a:t>
            </a:r>
            <a:endParaRPr dirty="0"/>
          </a:p>
          <a:p>
            <a:pPr marL="514350" lvl="0" indent="-285750" algn="just" rtl="0">
              <a:lnSpc>
                <a:spcPct val="90000"/>
              </a:lnSpc>
              <a:spcBef>
                <a:spcPts val="1000"/>
              </a:spcBef>
              <a:spcAft>
                <a:spcPts val="0"/>
              </a:spcAft>
              <a:buSzPts val="1800"/>
              <a:buFont typeface="Noto Sans Symbols"/>
              <a:buChar char="✔"/>
            </a:pPr>
            <a:r>
              <a:rPr lang="en-GB" i="1" dirty="0"/>
              <a:t>Να </a:t>
            </a:r>
            <a:r>
              <a:rPr lang="en-GB" i="1" dirty="0" err="1"/>
              <a:t>είστε</a:t>
            </a:r>
            <a:r>
              <a:rPr lang="en-GB" i="1" dirty="0"/>
              <a:t> καλ</a:t>
            </a:r>
            <a:r>
              <a:rPr lang="el-GR" i="1" dirty="0" err="1"/>
              <a:t>οί</a:t>
            </a:r>
            <a:r>
              <a:rPr lang="en-GB" i="1" dirty="0"/>
              <a:t> α</a:t>
            </a:r>
            <a:r>
              <a:rPr lang="en-GB" i="1" dirty="0" err="1"/>
              <a:t>κρο</a:t>
            </a:r>
            <a:r>
              <a:rPr lang="en-GB" i="1" dirty="0"/>
              <a:t>ατ</a:t>
            </a:r>
            <a:r>
              <a:rPr lang="el-GR" i="1" dirty="0"/>
              <a:t>έ</a:t>
            </a:r>
            <a:r>
              <a:rPr lang="en-GB" i="1" dirty="0"/>
              <a:t>ς. </a:t>
            </a:r>
            <a:endParaRPr dirty="0"/>
          </a:p>
          <a:p>
            <a:pPr marL="514350" lvl="0" indent="-285750" algn="just" rtl="0">
              <a:lnSpc>
                <a:spcPct val="90000"/>
              </a:lnSpc>
              <a:spcBef>
                <a:spcPts val="1000"/>
              </a:spcBef>
              <a:spcAft>
                <a:spcPts val="0"/>
              </a:spcAft>
              <a:buSzPts val="1800"/>
              <a:buFont typeface="Noto Sans Symbols"/>
              <a:buChar char="✔"/>
            </a:pPr>
            <a:r>
              <a:rPr lang="en-GB" i="1" dirty="0"/>
              <a:t>Να </a:t>
            </a:r>
            <a:r>
              <a:rPr lang="en-GB" i="1" dirty="0" err="1"/>
              <a:t>είστε</a:t>
            </a:r>
            <a:r>
              <a:rPr lang="en-GB" i="1" dirty="0"/>
              <a:t> </a:t>
            </a:r>
            <a:r>
              <a:rPr lang="en-GB" i="1" dirty="0" err="1"/>
              <a:t>εκεί</a:t>
            </a:r>
            <a:r>
              <a:rPr lang="en-GB" i="1" dirty="0"/>
              <a:t>. Παρα</a:t>
            </a:r>
            <a:r>
              <a:rPr lang="en-GB" i="1" dirty="0" err="1"/>
              <a:t>κολουθήστε</a:t>
            </a:r>
            <a:r>
              <a:rPr lang="en-GB" i="1" dirty="0"/>
              <a:t> π</a:t>
            </a:r>
            <a:r>
              <a:rPr lang="en-GB" i="1" dirty="0" err="1"/>
              <a:t>ροσω</a:t>
            </a:r>
            <a:r>
              <a:rPr lang="en-GB" i="1" dirty="0"/>
              <a:t>πικές και διαδικτυακές συναντήσεις όποτε είναι δυνατόν. </a:t>
            </a:r>
            <a:endParaRPr dirty="0"/>
          </a:p>
        </p:txBody>
      </p:sp>
      <p:sp>
        <p:nvSpPr>
          <p:cNvPr id="154" name="Google Shape;154;p1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err="1"/>
              <a:t>Συμ</a:t>
            </a:r>
            <a:r>
              <a:rPr lang="en-GB" b="1" dirty="0"/>
              <a:t>βουλές για τα μέλη του Διοικητικού Συμβουλίου</a:t>
            </a:r>
            <a:endParaRPr b="1" dirty="0"/>
          </a:p>
        </p:txBody>
      </p:sp>
      <p:pic>
        <p:nvPicPr>
          <p:cNvPr id="155" name="Google Shape;155;p12"/>
          <p:cNvPicPr preferRelativeResize="0"/>
          <p:nvPr/>
        </p:nvPicPr>
        <p:blipFill>
          <a:blip r:embed="rId3">
            <a:alphaModFix/>
          </a:blip>
          <a:stretch>
            <a:fillRect/>
          </a:stretch>
        </p:blipFill>
        <p:spPr>
          <a:xfrm>
            <a:off x="5621050" y="1943250"/>
            <a:ext cx="6171575" cy="3085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g242b387c8f1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l-GR" b="1" dirty="0"/>
              <a:t>Δραστηριότητα εξοικείωσης </a:t>
            </a:r>
            <a:endParaRPr b="1" dirty="0"/>
          </a:p>
        </p:txBody>
      </p:sp>
      <p:sp>
        <p:nvSpPr>
          <p:cNvPr id="4" name="Rectangle 3"/>
          <p:cNvSpPr/>
          <p:nvPr/>
        </p:nvSpPr>
        <p:spPr>
          <a:xfrm>
            <a:off x="2454419" y="2115879"/>
            <a:ext cx="7283302" cy="33705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alibri" panose="020F0502020204030204" pitchFamily="34" charset="0"/>
                <a:cs typeface="Calibri" panose="020F0502020204030204" pitchFamily="34" charset="0"/>
              </a:rPr>
              <a:t>Θα προτιμούσατε</a:t>
            </a:r>
            <a:r>
              <a:rPr lang="en-CY" sz="3600" dirty="0">
                <a:latin typeface="Calibri" panose="020F0502020204030204" pitchFamily="34" charset="0"/>
                <a:cs typeface="Calibri" panose="020F0502020204030204" pitchFamily="34" charset="0"/>
              </a:rPr>
              <a:t>...</a:t>
            </a:r>
            <a:r>
              <a:rPr lang="en-GB"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7550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body" idx="1"/>
          </p:nvPr>
        </p:nvSpPr>
        <p:spPr>
          <a:xfrm>
            <a:off x="399370" y="1358537"/>
            <a:ext cx="10592480" cy="5187240"/>
          </a:xfrm>
          <a:prstGeom prst="rect">
            <a:avLst/>
          </a:prstGeom>
          <a:noFill/>
          <a:ln>
            <a:noFill/>
          </a:ln>
        </p:spPr>
        <p:txBody>
          <a:bodyPr spcFirstLastPara="1" wrap="square" lIns="0" tIns="0" rIns="0" bIns="0" anchor="t" anchorCtr="0">
            <a:noAutofit/>
          </a:bodyPr>
          <a:lstStyle/>
          <a:p>
            <a:pPr marL="85725" marR="0" lvl="0" indent="0" algn="just" rtl="0">
              <a:lnSpc>
                <a:spcPct val="90000"/>
              </a:lnSpc>
              <a:spcBef>
                <a:spcPts val="1000"/>
              </a:spcBef>
              <a:spcAft>
                <a:spcPts val="0"/>
              </a:spcAft>
              <a:buClr>
                <a:srgbClr val="000000"/>
              </a:buClr>
              <a:buSzPts val="1800"/>
              <a:buFont typeface="Arial"/>
              <a:buNone/>
            </a:pPr>
            <a:r>
              <a:rPr lang="en-GB" dirty="0"/>
              <a:t>Αυτή η </a:t>
            </a:r>
            <a:r>
              <a:rPr lang="el-GR" dirty="0" err="1"/>
              <a:t>υπο</a:t>
            </a:r>
            <a:r>
              <a:rPr lang="en-GB" dirty="0" err="1"/>
              <a:t>ενότητ</a:t>
            </a:r>
            <a:r>
              <a:rPr lang="en-GB" dirty="0"/>
              <a:t>α έχει ως στόχο να </a:t>
            </a:r>
            <a:r>
              <a:rPr lang="el-GR" dirty="0"/>
              <a:t>ενισχύσει τις </a:t>
            </a:r>
            <a:r>
              <a:rPr lang="en-GB" dirty="0" err="1"/>
              <a:t>γνώσεις</a:t>
            </a:r>
            <a:r>
              <a:rPr lang="en-GB" dirty="0"/>
              <a:t> των εκπαιδευομένων σχετικά με τη σημασία της αποτελεσματικής διαχείρισης και ηγεσίας στο πλαίσιο μιας δομής ΟΚ</a:t>
            </a:r>
            <a:r>
              <a:rPr lang="el-GR" dirty="0"/>
              <a:t>τ</a:t>
            </a:r>
            <a:r>
              <a:rPr lang="en-GB" dirty="0"/>
              <a:t>Π, συμπεριλαμβανομένων συγκεκριμένων περιπτωσιολογικών μελετών και παραδειγμάτων πραγματικού περιβάλλοντος.</a:t>
            </a:r>
            <a:endParaRPr dirty="0"/>
          </a:p>
          <a:p>
            <a:pPr marL="85725" lvl="0" indent="0" algn="just" rtl="0">
              <a:lnSpc>
                <a:spcPct val="90000"/>
              </a:lnSpc>
              <a:spcBef>
                <a:spcPts val="1000"/>
              </a:spcBef>
              <a:spcAft>
                <a:spcPts val="0"/>
              </a:spcAft>
              <a:buSzPts val="1800"/>
              <a:buNone/>
            </a:pPr>
            <a:endParaRPr dirty="0"/>
          </a:p>
          <a:p>
            <a:pPr marL="85725" lvl="0" indent="0" algn="just" rtl="0">
              <a:lnSpc>
                <a:spcPct val="90000"/>
              </a:lnSpc>
              <a:spcBef>
                <a:spcPts val="1000"/>
              </a:spcBef>
              <a:spcAft>
                <a:spcPts val="0"/>
              </a:spcAft>
              <a:buSzPts val="1800"/>
              <a:buNone/>
            </a:pPr>
            <a:r>
              <a:rPr lang="en-GB" dirty="0"/>
              <a:t>Με την ολοκλήρωση αυτής </a:t>
            </a:r>
            <a:r>
              <a:rPr lang="en-GB" dirty="0" err="1"/>
              <a:t>της</a:t>
            </a:r>
            <a:r>
              <a:rPr lang="en-GB" dirty="0"/>
              <a:t> </a:t>
            </a:r>
            <a:r>
              <a:rPr lang="el-GR" dirty="0" err="1"/>
              <a:t>υπο</a:t>
            </a:r>
            <a:r>
              <a:rPr lang="en-GB" dirty="0" err="1"/>
              <a:t>ενότητ</a:t>
            </a:r>
            <a:r>
              <a:rPr lang="en-GB" dirty="0"/>
              <a:t>ας</a:t>
            </a:r>
            <a:r>
              <a:rPr lang="el-GR" dirty="0"/>
              <a:t>,</a:t>
            </a:r>
            <a:r>
              <a:rPr lang="en-GB" dirty="0"/>
              <a:t> οι συμμετέχοντες θα πρέπει να είναι σε θέση να:</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err="1"/>
              <a:t>Αξιολογ</a:t>
            </a:r>
            <a:r>
              <a:rPr lang="el-GR" dirty="0" err="1"/>
              <a:t>ούν</a:t>
            </a:r>
            <a:r>
              <a:rPr lang="en-GB" dirty="0"/>
              <a:t> τη σημασία ενός αποτελεσματικού διοικητικού συμβουλίου και την αποτελεσματικότητα του οργανισμού.</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err="1"/>
              <a:t>Αν</a:t>
            </a:r>
            <a:r>
              <a:rPr lang="el-GR" dirty="0" err="1"/>
              <a:t>αλύουν</a:t>
            </a:r>
            <a:r>
              <a:rPr lang="el-GR" dirty="0"/>
              <a:t> </a:t>
            </a:r>
            <a:r>
              <a:rPr lang="en-GB" dirty="0"/>
              <a:t>τ</a:t>
            </a:r>
            <a:r>
              <a:rPr lang="el-GR" dirty="0" err="1"/>
              <a:t>ις</a:t>
            </a:r>
            <a:r>
              <a:rPr lang="en-GB" dirty="0"/>
              <a:t> π</a:t>
            </a:r>
            <a:r>
              <a:rPr lang="en-GB" dirty="0" err="1"/>
              <a:t>ιθ</a:t>
            </a:r>
            <a:r>
              <a:rPr lang="en-GB" dirty="0"/>
              <a:t>αν</a:t>
            </a:r>
            <a:r>
              <a:rPr lang="el-GR" dirty="0" err="1"/>
              <a:t>ές</a:t>
            </a:r>
            <a:r>
              <a:rPr lang="en-GB" dirty="0"/>
              <a:t> </a:t>
            </a:r>
            <a:r>
              <a:rPr lang="en-GB" dirty="0" err="1"/>
              <a:t>μεθοδολογ</a:t>
            </a:r>
            <a:r>
              <a:rPr lang="el-GR" dirty="0" err="1"/>
              <a:t>ίες</a:t>
            </a:r>
            <a:r>
              <a:rPr lang="en-GB" dirty="0"/>
              <a:t> για την επιτυχή διαχείριση </a:t>
            </a:r>
            <a:r>
              <a:rPr lang="el-GR" dirty="0"/>
              <a:t>μιας </a:t>
            </a:r>
            <a:r>
              <a:rPr lang="el-GR" dirty="0" err="1"/>
              <a:t>ΟΚτΠ</a:t>
            </a:r>
            <a:r>
              <a:rPr lang="en-GB" dirty="0"/>
              <a:t>.</a:t>
            </a:r>
            <a:endParaRPr dirty="0"/>
          </a:p>
          <a:p>
            <a:pPr marL="457200" lvl="0" indent="0" algn="just" rtl="0">
              <a:lnSpc>
                <a:spcPct val="90000"/>
              </a:lnSpc>
              <a:spcBef>
                <a:spcPts val="1000"/>
              </a:spcBef>
              <a:spcAft>
                <a:spcPts val="0"/>
              </a:spcAft>
              <a:buNone/>
            </a:pPr>
            <a:endParaRPr dirty="0"/>
          </a:p>
        </p:txBody>
      </p:sp>
      <p:sp>
        <p:nvSpPr>
          <p:cNvPr id="59" name="Google Shape;59;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Επισκόπηση</a:t>
            </a:r>
            <a:endParaRPr b="1" dirty="0"/>
          </a:p>
        </p:txBody>
      </p:sp>
      <p:grpSp>
        <p:nvGrpSpPr>
          <p:cNvPr id="60" name="Google Shape;60;p2"/>
          <p:cNvGrpSpPr/>
          <p:nvPr/>
        </p:nvGrpSpPr>
        <p:grpSpPr>
          <a:xfrm>
            <a:off x="9708100" y="3807351"/>
            <a:ext cx="2398263" cy="2584931"/>
            <a:chOff x="16745404" y="2287703"/>
            <a:chExt cx="5880975" cy="9651367"/>
          </a:xfrm>
        </p:grpSpPr>
        <p:sp>
          <p:nvSpPr>
            <p:cNvPr id="61" name="Google Shape;61;p2"/>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2" name="Google Shape;62;p2"/>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3" name="Google Shape;63;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4" name="Google Shape;64;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5" name="Google Shape;65;p2"/>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6" name="Google Shape;66;p2"/>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67" name="Google Shape;67;p2"/>
          <p:cNvGrpSpPr/>
          <p:nvPr/>
        </p:nvGrpSpPr>
        <p:grpSpPr>
          <a:xfrm>
            <a:off x="-697175" y="4237263"/>
            <a:ext cx="10021396" cy="2378914"/>
            <a:chOff x="1589" y="3237478"/>
            <a:chExt cx="9448799" cy="3618670"/>
          </a:xfrm>
        </p:grpSpPr>
        <p:sp>
          <p:nvSpPr>
            <p:cNvPr id="68" name="Google Shape;68;p2"/>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69" name="Google Shape;69;p2"/>
            <p:cNvGrpSpPr/>
            <p:nvPr/>
          </p:nvGrpSpPr>
          <p:grpSpPr>
            <a:xfrm>
              <a:off x="974394" y="4615673"/>
              <a:ext cx="1692269" cy="965764"/>
              <a:chOff x="2856328" y="9274944"/>
              <a:chExt cx="2098302" cy="1197484"/>
            </a:xfrm>
          </p:grpSpPr>
          <p:sp>
            <p:nvSpPr>
              <p:cNvPr id="70" name="Google Shape;70;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1" name="Google Shape;71;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2" name="Google Shape;72;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3" name="Google Shape;73;p2"/>
            <p:cNvGrpSpPr/>
            <p:nvPr/>
          </p:nvGrpSpPr>
          <p:grpSpPr>
            <a:xfrm rot="444908">
              <a:off x="3096305" y="3828603"/>
              <a:ext cx="1325083" cy="756214"/>
              <a:chOff x="2856328" y="9274944"/>
              <a:chExt cx="2098302" cy="1197484"/>
            </a:xfrm>
          </p:grpSpPr>
          <p:sp>
            <p:nvSpPr>
              <p:cNvPr id="74" name="Google Shape;74;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5" name="Google Shape;75;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6" name="Google Shape;76;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7" name="Google Shape;77;p2"/>
            <p:cNvGrpSpPr/>
            <p:nvPr/>
          </p:nvGrpSpPr>
          <p:grpSpPr>
            <a:xfrm rot="925121">
              <a:off x="4989650" y="3470694"/>
              <a:ext cx="1049151" cy="598742"/>
              <a:chOff x="2856328" y="9274944"/>
              <a:chExt cx="2098302" cy="1197484"/>
            </a:xfrm>
          </p:grpSpPr>
          <p:sp>
            <p:nvSpPr>
              <p:cNvPr id="78" name="Google Shape;78;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9" name="Google Shape;79;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0" name="Google Shape;80;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1" name="Google Shape;81;p2"/>
            <p:cNvGrpSpPr/>
            <p:nvPr/>
          </p:nvGrpSpPr>
          <p:grpSpPr>
            <a:xfrm rot="1658453">
              <a:off x="6718802" y="3394639"/>
              <a:ext cx="788178" cy="449807"/>
              <a:chOff x="2856328" y="9274944"/>
              <a:chExt cx="2098302" cy="1197484"/>
            </a:xfrm>
          </p:grpSpPr>
          <p:sp>
            <p:nvSpPr>
              <p:cNvPr id="82" name="Google Shape;82;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3" name="Google Shape;83;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4" name="Google Shape;84;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body" idx="1"/>
          </p:nvPr>
        </p:nvSpPr>
        <p:spPr>
          <a:xfrm>
            <a:off x="399370" y="1587137"/>
            <a:ext cx="11393260" cy="4785088"/>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None/>
            </a:pPr>
            <a:r>
              <a:rPr lang="en-GB" sz="2400" dirty="0">
                <a:latin typeface="Calibri"/>
                <a:ea typeface="Calibri"/>
                <a:cs typeface="Calibri"/>
                <a:sym typeface="Calibri"/>
              </a:rPr>
              <a:t>Παρακολουθήστε </a:t>
            </a:r>
            <a:r>
              <a:rPr lang="en-GB" sz="2400" u="sng" dirty="0">
                <a:solidFill>
                  <a:schemeClr val="hlink"/>
                </a:solidFill>
                <a:latin typeface="Calibri"/>
                <a:ea typeface="Calibri"/>
                <a:cs typeface="Calibri"/>
                <a:sym typeface="Calibri"/>
                <a:hlinkClick r:id="rId3"/>
              </a:rPr>
              <a:t>αυτό το βίντεο </a:t>
            </a:r>
            <a:r>
              <a:rPr lang="en-GB" sz="2400" dirty="0">
                <a:latin typeface="Calibri"/>
                <a:ea typeface="Calibri"/>
                <a:cs typeface="Calibri"/>
                <a:sym typeface="Calibri"/>
              </a:rPr>
              <a:t>και συζητήστε τις παρακάτω ερωτήσεις:</a:t>
            </a:r>
            <a:endParaRPr sz="2400" dirty="0"/>
          </a:p>
          <a:p>
            <a:pPr marL="0" lvl="0" indent="0" algn="just" rtl="0">
              <a:lnSpc>
                <a:spcPct val="90000"/>
              </a:lnSpc>
              <a:spcBef>
                <a:spcPts val="0"/>
              </a:spcBef>
              <a:spcAft>
                <a:spcPts val="0"/>
              </a:spcAft>
              <a:buClr>
                <a:schemeClr val="accent1"/>
              </a:buClr>
              <a:buSzPts val="1800"/>
              <a:buNone/>
            </a:pPr>
            <a:endParaRPr sz="2400" dirty="0">
              <a:latin typeface="Calibri"/>
              <a:ea typeface="Calibri"/>
              <a:cs typeface="Calibri"/>
              <a:sym typeface="Calibri"/>
            </a:endParaRPr>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t>Ποιοι είναι οι ρόλοι του διοικητικού συμβουλίου στην </a:t>
            </a:r>
            <a:r>
              <a:rPr lang="el-GR" sz="2400" dirty="0" err="1"/>
              <a:t>ΟΚτΠ</a:t>
            </a:r>
            <a:r>
              <a:rPr lang="en-GB" sz="2400" dirty="0">
                <a:latin typeface="Calibri"/>
                <a:ea typeface="Calibri"/>
                <a:cs typeface="Calibri"/>
                <a:sym typeface="Calibri"/>
              </a:rPr>
              <a:t>;</a:t>
            </a:r>
            <a:endParaRPr sz="2400" dirty="0"/>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latin typeface="Calibri"/>
                <a:ea typeface="Calibri"/>
                <a:cs typeface="Calibri"/>
                <a:sym typeface="Calibri"/>
              </a:rPr>
              <a:t>Ποιες </a:t>
            </a:r>
            <a:r>
              <a:rPr lang="en-GB" sz="2400" dirty="0"/>
              <a:t>είναι οι αρμοδιότητες και οι ευθύνες του </a:t>
            </a:r>
            <a:r>
              <a:rPr lang="en-GB" sz="2400" dirty="0" err="1"/>
              <a:t>ΔΣ</a:t>
            </a:r>
            <a:r>
              <a:rPr lang="en-GB" sz="2400" dirty="0">
                <a:latin typeface="Calibri"/>
                <a:ea typeface="Calibri"/>
                <a:cs typeface="Calibri"/>
                <a:sym typeface="Calibri"/>
              </a:rPr>
              <a:t>;</a:t>
            </a:r>
            <a:endParaRPr sz="2400" dirty="0"/>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t>Ποιοι είναι οι άλλοι ζωτικοί ρόλοι για την ΟΚ</a:t>
            </a:r>
            <a:r>
              <a:rPr lang="el-GR" sz="2400" dirty="0"/>
              <a:t>τ</a:t>
            </a:r>
            <a:r>
              <a:rPr lang="en-GB" sz="2400" dirty="0"/>
              <a:t>Π</a:t>
            </a:r>
            <a:r>
              <a:rPr lang="en-GB" sz="2400" dirty="0">
                <a:latin typeface="Calibri"/>
                <a:ea typeface="Calibri"/>
                <a:cs typeface="Calibri"/>
                <a:sym typeface="Calibri"/>
              </a:rPr>
              <a:t>;</a:t>
            </a:r>
            <a:endParaRPr sz="2400" dirty="0"/>
          </a:p>
          <a:p>
            <a:pPr marL="0" lvl="0" indent="0" algn="just" rtl="0">
              <a:lnSpc>
                <a:spcPct val="90000"/>
              </a:lnSpc>
              <a:spcBef>
                <a:spcPts val="0"/>
              </a:spcBef>
              <a:spcAft>
                <a:spcPts val="0"/>
              </a:spcAft>
              <a:buClr>
                <a:schemeClr val="accent1"/>
              </a:buClr>
              <a:buSzPts val="1800"/>
              <a:buNone/>
            </a:pPr>
            <a:endParaRPr dirty="0">
              <a:solidFill>
                <a:srgbClr val="000000"/>
              </a:solidFill>
              <a:latin typeface="Calibri"/>
              <a:ea typeface="Calibri"/>
              <a:cs typeface="Calibri"/>
              <a:sym typeface="Calibri"/>
            </a:endParaRPr>
          </a:p>
        </p:txBody>
      </p:sp>
      <p:pic>
        <p:nvPicPr>
          <p:cNvPr id="90" name="Google Shape;90;p3"/>
          <p:cNvPicPr preferRelativeResize="0"/>
          <p:nvPr/>
        </p:nvPicPr>
        <p:blipFill rotWithShape="1">
          <a:blip r:embed="rId4">
            <a:alphaModFix/>
          </a:blip>
          <a:srcRect r="10737" b="10592"/>
          <a:stretch/>
        </p:blipFill>
        <p:spPr>
          <a:xfrm>
            <a:off x="8806648" y="3071673"/>
            <a:ext cx="3216534" cy="3205185"/>
          </a:xfrm>
          <a:prstGeom prst="rect">
            <a:avLst/>
          </a:prstGeom>
          <a:noFill/>
          <a:ln>
            <a:noFill/>
          </a:ln>
        </p:spPr>
      </p:pic>
      <p:sp>
        <p:nvSpPr>
          <p:cNvPr id="91" name="Google Shape;91;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Καθορισμός της αποτελεσματικής διαχείρισης - ηγεσίας </a:t>
            </a:r>
            <a:r>
              <a:rPr lang="el-GR" b="1" dirty="0"/>
              <a:t>μιας </a:t>
            </a:r>
            <a:r>
              <a:rPr lang="el-GR" b="1" dirty="0" err="1"/>
              <a:t>ΟΚτΠ</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399369" y="174449"/>
            <a:ext cx="11603577"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Κα</a:t>
            </a:r>
            <a:r>
              <a:rPr lang="en-GB" b="1" dirty="0" err="1"/>
              <a:t>θορισμός</a:t>
            </a:r>
            <a:r>
              <a:rPr lang="en-GB" b="1" dirty="0"/>
              <a:t> </a:t>
            </a:r>
            <a:r>
              <a:rPr lang="en-GB" b="1" dirty="0" err="1"/>
              <a:t>της</a:t>
            </a:r>
            <a:r>
              <a:rPr lang="en-GB" b="1" dirty="0"/>
              <a:t> απ</a:t>
            </a:r>
            <a:r>
              <a:rPr lang="en-GB" b="1" dirty="0" err="1"/>
              <a:t>οτελεσμ</a:t>
            </a:r>
            <a:r>
              <a:rPr lang="en-GB" b="1" dirty="0"/>
              <a:t>ατικής διαχείρισης - ηγεσίας τ</a:t>
            </a:r>
            <a:r>
              <a:rPr lang="el-GR" b="1" dirty="0"/>
              <a:t>ης </a:t>
            </a:r>
            <a:r>
              <a:rPr lang="el-GR" b="1" dirty="0" err="1"/>
              <a:t>ΟΚτΠ</a:t>
            </a:r>
            <a:r>
              <a:rPr lang="en-GB" b="1" dirty="0"/>
              <a:t> (</a:t>
            </a:r>
            <a:r>
              <a:rPr lang="en-GB" b="1" dirty="0" err="1"/>
              <a:t>συνέχει</a:t>
            </a:r>
            <a:r>
              <a:rPr lang="en-GB" b="1" dirty="0"/>
              <a:t>α)</a:t>
            </a:r>
            <a:endParaRPr b="1" dirty="0"/>
          </a:p>
        </p:txBody>
      </p:sp>
      <p:sp>
        <p:nvSpPr>
          <p:cNvPr id="97" name="Google Shape;97;p4"/>
          <p:cNvSpPr txBox="1">
            <a:spLocks noGrp="1"/>
          </p:cNvSpPr>
          <p:nvPr>
            <p:ph type="body" idx="1"/>
          </p:nvPr>
        </p:nvSpPr>
        <p:spPr>
          <a:xfrm>
            <a:off x="1678611" y="2711087"/>
            <a:ext cx="8834778" cy="1797118"/>
          </a:xfrm>
          <a:prstGeom prst="rect">
            <a:avLst/>
          </a:prstGeom>
          <a:solidFill>
            <a:schemeClr val="accent3"/>
          </a:solidFill>
          <a:ln w="9525" cap="flat" cmpd="sng">
            <a:solidFill>
              <a:srgbClr val="137297"/>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0" tIns="0" rIns="0" bIns="0" anchor="t" anchorCtr="0">
            <a:noAutofit/>
          </a:bodyPr>
          <a:lstStyle/>
          <a:p>
            <a:pPr marL="85725" lvl="0" indent="0" algn="ctr" rtl="0">
              <a:lnSpc>
                <a:spcPct val="90000"/>
              </a:lnSpc>
              <a:spcBef>
                <a:spcPts val="1000"/>
              </a:spcBef>
              <a:spcAft>
                <a:spcPts val="0"/>
              </a:spcAft>
              <a:buSzPts val="1800"/>
              <a:buNone/>
            </a:pPr>
            <a:r>
              <a:rPr lang="el-GR" sz="2400" i="1" dirty="0">
                <a:solidFill>
                  <a:schemeClr val="bg1"/>
                </a:solidFill>
              </a:rPr>
              <a:t>«</a:t>
            </a:r>
            <a:r>
              <a:rPr lang="en-GB" sz="2400" i="1" dirty="0">
                <a:solidFill>
                  <a:schemeClr val="bg1"/>
                </a:solidFill>
              </a:rPr>
              <a:t>Η διοίκηση κάνει τα πράγματα σωστά, </a:t>
            </a:r>
            <a:endParaRPr sz="2400" i="1" dirty="0">
              <a:solidFill>
                <a:schemeClr val="bg1"/>
              </a:solidFill>
            </a:endParaRPr>
          </a:p>
          <a:p>
            <a:pPr marL="85725" lvl="0" indent="0" algn="ctr" rtl="0">
              <a:lnSpc>
                <a:spcPct val="90000"/>
              </a:lnSpc>
              <a:spcBef>
                <a:spcPts val="1000"/>
              </a:spcBef>
              <a:spcAft>
                <a:spcPts val="0"/>
              </a:spcAft>
              <a:buSzPts val="1800"/>
              <a:buNone/>
            </a:pPr>
            <a:r>
              <a:rPr lang="en-GB" sz="2400" i="1" dirty="0">
                <a:solidFill>
                  <a:schemeClr val="bg1"/>
                </a:solidFill>
              </a:rPr>
              <a:t>η ηγεσία κάνει τα σωστά πράγματα.</a:t>
            </a:r>
            <a:r>
              <a:rPr lang="el-GR" sz="2400" i="1" dirty="0">
                <a:solidFill>
                  <a:schemeClr val="bg1"/>
                </a:solidFill>
              </a:rPr>
              <a:t>»</a:t>
            </a:r>
            <a:endParaRPr sz="2400" i="1" dirty="0">
              <a:solidFill>
                <a:schemeClr val="bg1"/>
              </a:solidFill>
            </a:endParaRPr>
          </a:p>
          <a:p>
            <a:pPr marL="85725" lvl="0" indent="0" algn="ctr" rtl="0">
              <a:lnSpc>
                <a:spcPct val="90000"/>
              </a:lnSpc>
              <a:spcBef>
                <a:spcPts val="1000"/>
              </a:spcBef>
              <a:spcAft>
                <a:spcPts val="0"/>
              </a:spcAft>
              <a:buSzPts val="1800"/>
              <a:buNone/>
            </a:pPr>
            <a:r>
              <a:rPr lang="en-GB" sz="2400" b="1" dirty="0">
                <a:solidFill>
                  <a:schemeClr val="bg1"/>
                </a:solidFill>
              </a:rPr>
              <a:t>Peter Drucker</a:t>
            </a:r>
            <a:endParaRPr sz="24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Ένα αποτελεσματικό διοικητικό συμβούλιο ή διοικητές</a:t>
            </a:r>
            <a:endParaRPr/>
          </a:p>
        </p:txBody>
      </p:sp>
      <p:pic>
        <p:nvPicPr>
          <p:cNvPr id="103" name="Google Shape;103;p26"/>
          <p:cNvPicPr preferRelativeResize="0"/>
          <p:nvPr/>
        </p:nvPicPr>
        <p:blipFill rotWithShape="1">
          <a:blip r:embed="rId3">
            <a:alphaModFix/>
          </a:blip>
          <a:srcRect/>
          <a:stretch/>
        </p:blipFill>
        <p:spPr>
          <a:xfrm>
            <a:off x="5302646" y="4490513"/>
            <a:ext cx="1586706" cy="1469356"/>
          </a:xfrm>
          <a:prstGeom prst="rect">
            <a:avLst/>
          </a:prstGeom>
          <a:noFill/>
          <a:ln>
            <a:noFill/>
          </a:ln>
        </p:spPr>
      </p:pic>
      <p:sp>
        <p:nvSpPr>
          <p:cNvPr id="104" name="Google Shape;104;p26"/>
          <p:cNvSpPr txBox="1"/>
          <p:nvPr/>
        </p:nvSpPr>
        <p:spPr>
          <a:xfrm>
            <a:off x="852440" y="2497058"/>
            <a:ext cx="4226700" cy="25545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000" b="0" i="0" u="none" strike="noStrike" cap="none" dirty="0">
                <a:solidFill>
                  <a:srgbClr val="000000"/>
                </a:solidFill>
                <a:latin typeface="Calibri"/>
                <a:ea typeface="Calibri"/>
                <a:cs typeface="Calibri"/>
                <a:sym typeface="Calibri"/>
              </a:rPr>
              <a:t>Στο πλαίσιο μιας εταιρικής οντότητας, το διοικητικό συμβούλιο εκλέγεται από τους ιδιοκτήτες της εταιρείας περιορισμένης ευθύνης, τους μετόχους, για να διευθύνει και να διαχειρίζεται τις υποθέσεις της εταιρείας με γνώμονα το μακροπρόθεσμο συμφέρον της εταιρείας και των μετόχων της.</a:t>
            </a:r>
            <a:endParaRPr sz="2000" b="0" i="0" u="none" strike="noStrike" cap="none" dirty="0">
              <a:solidFill>
                <a:srgbClr val="000000"/>
              </a:solidFill>
              <a:sym typeface="Arial"/>
            </a:endParaRPr>
          </a:p>
        </p:txBody>
      </p:sp>
      <p:sp>
        <p:nvSpPr>
          <p:cNvPr id="105" name="Google Shape;105;p26"/>
          <p:cNvSpPr txBox="1"/>
          <p:nvPr/>
        </p:nvSpPr>
        <p:spPr>
          <a:xfrm>
            <a:off x="7112856" y="2497059"/>
            <a:ext cx="4805400" cy="31700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000" b="0" i="0" u="none" strike="noStrike" cap="none" dirty="0">
                <a:solidFill>
                  <a:srgbClr val="000000"/>
                </a:solidFill>
                <a:latin typeface="Calibri"/>
                <a:ea typeface="Calibri"/>
                <a:cs typeface="Calibri"/>
                <a:sym typeface="Calibri"/>
              </a:rPr>
              <a:t>Στο πλαίσιο μιας Μη Κυβερνητικής Οργάνωσης (ΜΚΟ) ή μιας Μη Κερδοσκοπικής Οργάνωσης (ΜΚΟ) που δεν είναι εταιρεία περιορισμένης ευθύνης, το Διοικητικό Συμβούλιο ή το Συμβούλιο Διαχειριστών συγκροτείται</a:t>
            </a:r>
            <a:r>
              <a:rPr lang="el-GR" sz="2000" b="0" i="0" u="none" strike="noStrike" cap="none" dirty="0">
                <a:solidFill>
                  <a:srgbClr val="000000"/>
                </a:solidFill>
                <a:latin typeface="Calibri"/>
                <a:ea typeface="Calibri"/>
                <a:cs typeface="Calibri"/>
                <a:sym typeface="Calibri"/>
              </a:rPr>
              <a:t>,</a:t>
            </a:r>
            <a:r>
              <a:rPr lang="en-GB" sz="2000" b="0" i="0" u="none" strike="noStrike" cap="none" dirty="0">
                <a:solidFill>
                  <a:srgbClr val="000000"/>
                </a:solidFill>
                <a:latin typeface="Calibri"/>
                <a:ea typeface="Calibri"/>
                <a:cs typeface="Calibri"/>
                <a:sym typeface="Calibri"/>
              </a:rPr>
              <a:t> για να διευθύνει και να διαχειρίζεται τις υποθέσεις της οργάνωσης προς το μακροπρόθεσμο συμφέρον της οργάνωσης και των μελών της.</a:t>
            </a:r>
            <a:endParaRPr sz="2000" b="0" i="0" u="none" strike="noStrike" cap="none" dirty="0">
              <a:solidFill>
                <a:srgbClr val="000000"/>
              </a:solidFill>
              <a:sym typeface="Arial"/>
            </a:endParaRPr>
          </a:p>
        </p:txBody>
      </p:sp>
      <p:pic>
        <p:nvPicPr>
          <p:cNvPr id="106" name="Google Shape;106;p26"/>
          <p:cNvPicPr preferRelativeResize="0"/>
          <p:nvPr/>
        </p:nvPicPr>
        <p:blipFill>
          <a:blip r:embed="rId4">
            <a:alphaModFix/>
          </a:blip>
          <a:stretch>
            <a:fillRect/>
          </a:stretch>
        </p:blipFill>
        <p:spPr>
          <a:xfrm>
            <a:off x="5302650" y="2635650"/>
            <a:ext cx="1586700" cy="158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body" idx="1"/>
          </p:nvPr>
        </p:nvSpPr>
        <p:spPr>
          <a:xfrm>
            <a:off x="399369" y="1551015"/>
            <a:ext cx="7841805" cy="5096400"/>
          </a:xfrm>
          <a:prstGeom prst="rect">
            <a:avLst/>
          </a:prstGeom>
          <a:noFill/>
          <a:ln>
            <a:noFill/>
          </a:ln>
        </p:spPr>
        <p:txBody>
          <a:bodyPr spcFirstLastPara="1" wrap="square" lIns="0" tIns="0" rIns="0" bIns="0" anchor="t" anchorCtr="0">
            <a:noAutofit/>
          </a:bodyPr>
          <a:lstStyle/>
          <a:p>
            <a:pPr marL="457200" marR="0" lvl="0" indent="-342900" algn="just" rtl="0">
              <a:lnSpc>
                <a:spcPct val="150000"/>
              </a:lnSpc>
              <a:spcBef>
                <a:spcPts val="1000"/>
              </a:spcBef>
              <a:spcAft>
                <a:spcPts val="0"/>
              </a:spcAft>
              <a:buSzPts val="1800"/>
              <a:buFont typeface="Wingdings" panose="05000000000000000000" pitchFamily="2" charset="2"/>
              <a:buChar char="§"/>
            </a:pPr>
            <a:r>
              <a:rPr lang="en-GB" dirty="0"/>
              <a:t>Το </a:t>
            </a:r>
            <a:r>
              <a:rPr lang="el-GR" dirty="0"/>
              <a:t>Δ</a:t>
            </a:r>
            <a:r>
              <a:rPr lang="en-GB" dirty="0" err="1"/>
              <a:t>ιοικητικό</a:t>
            </a:r>
            <a:r>
              <a:rPr lang="en-GB" dirty="0"/>
              <a:t> </a:t>
            </a:r>
            <a:r>
              <a:rPr lang="el-GR" dirty="0" err="1"/>
              <a:t>Σ</a:t>
            </a:r>
            <a:r>
              <a:rPr lang="en-GB" dirty="0" err="1"/>
              <a:t>υμ</a:t>
            </a:r>
            <a:r>
              <a:rPr lang="en-GB" dirty="0"/>
              <a:t>βούλιο μπορεί να αποτελέσει ουσιαστικό προπύργιο στις προσπάθειες ενός οργανισμού να δημιουργήσει μια ανταγωνιστική και βιώσιμη εμπορική ή μη εμπορική δραστηριότητα. </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dirty="0"/>
              <a:t>Το Διοικητικό Συμβούλιο πρέπει να έχει το όραμα να οδηγήσει τον οργανισμό εκεί που πρέπει να βρίσκεται και όχι εκεί που τυχαίνει να βρίσκεται. </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dirty="0"/>
              <a:t>Το Διοικητικό Συμβούλιο πρέπει να καθορίσει και να εφαρμόσει στην πράξη τις βασικές αξίες του οργανισμού, διασφαλίζοντας ότι αυτές διαχέονται σε όλο τον οργανισμό και αντικατοπτρίζονται στα συστήματα και τις πολιτικές που έχουν θεσπιστεί.</a:t>
            </a:r>
            <a:endParaRPr dirty="0"/>
          </a:p>
        </p:txBody>
      </p:sp>
      <p:sp>
        <p:nvSpPr>
          <p:cNvPr id="112" name="Google Shape;112;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Ένα αποτελεσματικό Διοικητικό Συμβούλιο (ή Διοικητές)</a:t>
            </a:r>
            <a:endParaRPr/>
          </a:p>
        </p:txBody>
      </p:sp>
      <p:pic>
        <p:nvPicPr>
          <p:cNvPr id="113" name="Google Shape;113;p5"/>
          <p:cNvPicPr preferRelativeResize="0"/>
          <p:nvPr/>
        </p:nvPicPr>
        <p:blipFill>
          <a:blip r:embed="rId3">
            <a:alphaModFix/>
          </a:blip>
          <a:stretch>
            <a:fillRect/>
          </a:stretch>
        </p:blipFill>
        <p:spPr>
          <a:xfrm>
            <a:off x="8576841" y="1727724"/>
            <a:ext cx="3615159" cy="3747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a:spLocks noGrp="1"/>
          </p:cNvSpPr>
          <p:nvPr>
            <p:ph type="body" idx="1"/>
          </p:nvPr>
        </p:nvSpPr>
        <p:spPr>
          <a:xfrm>
            <a:off x="633291" y="1662051"/>
            <a:ext cx="7978274" cy="5353800"/>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1000"/>
              </a:spcBef>
              <a:spcAft>
                <a:spcPts val="0"/>
              </a:spcAft>
              <a:buClr>
                <a:srgbClr val="000000"/>
              </a:buClr>
              <a:buSzPts val="1800"/>
              <a:buFont typeface="Arial"/>
              <a:buNone/>
            </a:pPr>
            <a:r>
              <a:rPr lang="en-GB" b="1" dirty="0"/>
              <a:t>Αυτό εξαρτάται από διάφορους παράγοντες, κυρίως από τον τρόπο με τον οποίο :</a:t>
            </a:r>
            <a:endParaRPr b="1" dirty="0"/>
          </a:p>
          <a:p>
            <a:pPr marL="457200" marR="0" lvl="0" indent="-342900" algn="just" rtl="0">
              <a:lnSpc>
                <a:spcPct val="150000"/>
              </a:lnSpc>
              <a:spcBef>
                <a:spcPts val="1000"/>
              </a:spcBef>
              <a:spcAft>
                <a:spcPts val="0"/>
              </a:spcAft>
              <a:buSzPts val="1800"/>
              <a:buFont typeface="Wingdings" panose="05000000000000000000" pitchFamily="2" charset="2"/>
              <a:buChar char="§"/>
            </a:pPr>
            <a:r>
              <a:rPr lang="en-GB" dirty="0"/>
              <a:t>Τα άτομα προτείνονται και επιλέγονται ή εκλέγονται</a:t>
            </a:r>
            <a:r>
              <a:rPr lang="el-GR" dirty="0"/>
              <a:t>,</a:t>
            </a:r>
            <a:r>
              <a:rPr lang="en-GB" dirty="0"/>
              <a:t> για να υπηρετήσουν στο Διοικητικό Συμβούλιο.</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dirty="0"/>
              <a:t>Το Διοικητικό Συμβούλιο εναλλάσσει τα μέλη που αποχωρούν και τα νέα μέλη του Διοικητικού Συμβουλίου.</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dirty="0"/>
              <a:t>Το Διοικητικό Συμβούλιο εκλέγει υπαλλήλους του Διοικητικού Συμβουλίου ή αναθέτει σε μέλη του Διοικητικού Συμβουλίου μεμονωμένες επιτροπές και τον αριθμό των συνεχόμενων θητειών για τις οποίες ένα μέλος μπορεί να καταλάβει αυτούς τους ρόλους.</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dirty="0"/>
              <a:t>Ο Πρόεδρος αξιοποιεί αποτελεσματικά την ποικιλομορφία του Διοικητικού Συμβουλίου.</a:t>
            </a:r>
            <a:endParaRPr dirty="0"/>
          </a:p>
        </p:txBody>
      </p:sp>
      <p:sp>
        <p:nvSpPr>
          <p:cNvPr id="119" name="Google Shape;119;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en-GB" b="1"/>
              <a:t>Τι καθορίζει τη σύνθεση του Διοικητικού Συμβουλίου</a:t>
            </a:r>
            <a:r>
              <a:rPr lang="en-GB"/>
              <a:t>; </a:t>
            </a:r>
            <a:endParaRPr/>
          </a:p>
        </p:txBody>
      </p:sp>
      <p:pic>
        <p:nvPicPr>
          <p:cNvPr id="120" name="Google Shape;120;p7"/>
          <p:cNvPicPr preferRelativeResize="0"/>
          <p:nvPr/>
        </p:nvPicPr>
        <p:blipFill>
          <a:blip r:embed="rId3">
            <a:alphaModFix/>
          </a:blip>
          <a:stretch>
            <a:fillRect/>
          </a:stretch>
        </p:blipFill>
        <p:spPr>
          <a:xfrm>
            <a:off x="9016678" y="2387481"/>
            <a:ext cx="3175322" cy="29600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a:spLocks noGrp="1"/>
          </p:cNvSpPr>
          <p:nvPr>
            <p:ph type="body" idx="1"/>
          </p:nvPr>
        </p:nvSpPr>
        <p:spPr>
          <a:xfrm>
            <a:off x="586574" y="1598256"/>
            <a:ext cx="8013416" cy="5408700"/>
          </a:xfrm>
          <a:prstGeom prst="rect">
            <a:avLst/>
          </a:prstGeom>
          <a:noFill/>
          <a:ln>
            <a:noFill/>
          </a:ln>
        </p:spPr>
        <p:txBody>
          <a:bodyPr spcFirstLastPara="1" wrap="square" lIns="0" tIns="0" rIns="0" bIns="0" anchor="t" anchorCtr="0">
            <a:noAutofit/>
          </a:bodyPr>
          <a:lstStyle/>
          <a:p>
            <a:pPr marL="0" lvl="0" indent="0" algn="just" rtl="0">
              <a:spcBef>
                <a:spcPts val="1000"/>
              </a:spcBef>
              <a:spcAft>
                <a:spcPts val="0"/>
              </a:spcAft>
              <a:buNone/>
            </a:pPr>
            <a:r>
              <a:rPr lang="en-GB" b="1" dirty="0"/>
              <a:t>Αυτό εξαρτάται από διάφορους παράγοντες, κυρίως από τον τρόπο με τον οποίο :</a:t>
            </a:r>
            <a:endParaRPr dirty="0"/>
          </a:p>
          <a:p>
            <a:pPr marL="457200" marR="0" lvl="0" indent="-342900" algn="just" rtl="0">
              <a:lnSpc>
                <a:spcPct val="150000"/>
              </a:lnSpc>
              <a:spcBef>
                <a:spcPts val="1000"/>
              </a:spcBef>
              <a:spcAft>
                <a:spcPts val="0"/>
              </a:spcAft>
              <a:buSzPts val="1800"/>
              <a:buFont typeface="Wingdings" panose="05000000000000000000" pitchFamily="2" charset="2"/>
              <a:buChar char="§"/>
            </a:pPr>
            <a:r>
              <a:rPr lang="en-GB" dirty="0"/>
              <a:t>Το διοικητικό συμβούλιο καθορίζει μια σαφή στρατηγική για τον οργανισμό, προσλαμβάνοντας αποτελεσματικά ανώτερα στελέχη και δημιουργώντας ένα περιβάλλον και μια κουλτούρα που τους επιτρέπει να επικεντρωθούν στην υλοποίηση της στρατηγικής εντός των περιορισμών που θέτει το διοικητικό συμβούλιο.</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dirty="0"/>
              <a:t>Ο φόρτος εργασίας ανατίθεται σε κάθε μέλος κατά την εκπλήρωση των καθηκόντων του στο Διοικητικό Συμβούλιο.</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dirty="0"/>
              <a:t>Η διάρκεια της θητείας κάθε μέλους του Διοικητικού Συμβουλίου και ο αριθμός των διαδοχικών θητειών που μπορεί να διατελέσει ένα μέλος του Διοικητικού Συμβουλίου καθορίζονται</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26" name="Google Shape;126;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800"/>
              <a:buNone/>
            </a:pPr>
            <a:r>
              <a:rPr lang="en-GB" b="1"/>
              <a:t>Τι καθορίζει τη σύνθεση του Διοικητικού Συμβουλίου; (Συνέχεια)</a:t>
            </a:r>
            <a:endParaRPr b="1"/>
          </a:p>
        </p:txBody>
      </p:sp>
      <p:pic>
        <p:nvPicPr>
          <p:cNvPr id="127" name="Google Shape;127;p8"/>
          <p:cNvPicPr preferRelativeResize="0"/>
          <p:nvPr/>
        </p:nvPicPr>
        <p:blipFill>
          <a:blip r:embed="rId3">
            <a:alphaModFix/>
          </a:blip>
          <a:stretch>
            <a:fillRect/>
          </a:stretch>
        </p:blipFill>
        <p:spPr>
          <a:xfrm>
            <a:off x="8935656" y="1970787"/>
            <a:ext cx="3256344" cy="3480889"/>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1361</Words>
  <Application>Microsoft Office PowerPoint</Application>
  <PresentationFormat>Widescreen</PresentationFormat>
  <Paragraphs>76</Paragraphs>
  <Slides>14</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Noto Sans Symbols</vt:lpstr>
      <vt:lpstr>Poppins</vt:lpstr>
      <vt:lpstr>Calibri</vt:lpstr>
      <vt:lpstr>Wingdings</vt:lpstr>
      <vt:lpstr>CARDET Course template</vt:lpstr>
      <vt:lpstr>1_CARDET Course template</vt:lpstr>
      <vt:lpstr>2_CARDET Course template</vt:lpstr>
      <vt:lpstr>PowerPoint Presentation</vt:lpstr>
      <vt:lpstr>Δραστηριότητα εξοικείωσης </vt:lpstr>
      <vt:lpstr>Επισκόπηση</vt:lpstr>
      <vt:lpstr>Καθορισμός της αποτελεσματικής διαχείρισης - ηγεσίας μιας ΟΚτΠ</vt:lpstr>
      <vt:lpstr>Καθορισμός της αποτελεσματικής διαχείρισης - ηγεσίας της ΟΚτΠ (συνέχεια)</vt:lpstr>
      <vt:lpstr>Ένα αποτελεσματικό διοικητικό συμβούλιο ή διοικητές</vt:lpstr>
      <vt:lpstr>Ένα αποτελεσματικό Διοικητικό Συμβούλιο (ή Διοικητές)</vt:lpstr>
      <vt:lpstr>Τι καθορίζει τη σύνθεση του Διοικητικού Συμβουλίου; </vt:lpstr>
      <vt:lpstr>Τι καθορίζει τη σύνθεση του Διοικητικού Συμβουλίου; (Συνέχεια)</vt:lpstr>
      <vt:lpstr>Τι καθορίζει τις ενέργειες του Διοικητικού Συμβουλίου;</vt:lpstr>
      <vt:lpstr>Ποια είναι η σημασία της εταιρικής διακυβέρνησης για ένα αποτελεσματικό διοικητικό συμβούλιο;</vt:lpstr>
      <vt:lpstr>Ένα αποτελεσματικό διοικητικό συμβούλιο ή διοικητές</vt:lpstr>
      <vt:lpstr>Συμβουλές για τα μέλη του Διοικητικού Συμβουλίου</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Organisational Management</dc:title>
  <dc:creator>2Fast4u</dc:creator>
  <cp:keywords>, docId:441EE214C7755AF58D6910964FE6D983</cp:keywords>
  <cp:lastModifiedBy>Foteini Sokratous</cp:lastModifiedBy>
  <cp:revision>7</cp:revision>
  <dcterms:created xsi:type="dcterms:W3CDTF">2014-07-11T09:12:14Z</dcterms:created>
  <dcterms:modified xsi:type="dcterms:W3CDTF">2024-03-08T14:22:32Z</dcterms:modified>
</cp:coreProperties>
</file>