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64" r:id="rId2"/>
  </p:sldMasterIdLst>
  <p:notesMasterIdLst>
    <p:notesMasterId r:id="rId29"/>
  </p:notesMasterIdLst>
  <p:sldIdLst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embeddedFontLst>
    <p:embeddedFont>
      <p:font typeface="Bebas Neue" panose="020B0606020202050201" pitchFamily="34" charset="0"/>
      <p:regular r:id="rId30"/>
    </p:embeddedFont>
    <p:embeddedFont>
      <p:font typeface="Noto Sans Symbols" panose="020B0604020202020204" charset="0"/>
      <p:regular r:id="rId31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0IjudzX6+hvMR1azY94As6Gjw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74" autoAdjust="0"/>
  </p:normalViewPr>
  <p:slideViewPr>
    <p:cSldViewPr snapToGrid="0">
      <p:cViewPr varScale="1">
        <p:scale>
          <a:sx n="79" d="100"/>
          <a:sy n="79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NUL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22:56.105" idx="1">
    <p:pos x="5973" y="864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27:31.942" idx="2">
    <p:pos x="10" y="10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28:19.901" idx="3">
    <p:pos x="10" y="10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28:30.300" idx="4">
    <p:pos x="10" y="10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51:30.435" idx="5">
    <p:pos x="3712" y="1671"/>
    <p:text>incomplete sentence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6:56:34.220" idx="7">
    <p:pos x="10" y="10"/>
    <p:text>figures 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9T10:04:48.159" idx="9">
    <p:pos x="6158" y="888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9T10:05:27.365" idx="10">
    <p:pos x="5663" y="1314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641A5-DAE0-4AC1-BAF9-8100E0C9AB70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8A4504-A996-41BF-84C8-C26617F87523}">
      <dgm:prSet phldrT="[Text]"/>
      <dgm:spPr/>
      <dgm:t>
        <a:bodyPr/>
        <a:lstStyle/>
        <a:p>
          <a:r>
            <a:rPr lang="el-GR" dirty="0"/>
            <a:t>Προγραμματισμός</a:t>
          </a:r>
          <a:endParaRPr lang="en-US" dirty="0"/>
        </a:p>
      </dgm:t>
    </dgm:pt>
    <dgm:pt modelId="{A64CF781-FABF-4688-A954-F8CCD95F65C7}" type="parTrans" cxnId="{79C314D1-534E-42DB-81B5-D307E34A8A21}">
      <dgm:prSet/>
      <dgm:spPr/>
      <dgm:t>
        <a:bodyPr/>
        <a:lstStyle/>
        <a:p>
          <a:endParaRPr lang="en-US"/>
        </a:p>
      </dgm:t>
    </dgm:pt>
    <dgm:pt modelId="{DD100CDA-ADF6-4FBF-9D1D-5CC18F0A5BCE}" type="sibTrans" cxnId="{79C314D1-534E-42DB-81B5-D307E34A8A21}">
      <dgm:prSet/>
      <dgm:spPr/>
      <dgm:t>
        <a:bodyPr/>
        <a:lstStyle/>
        <a:p>
          <a:endParaRPr lang="en-US"/>
        </a:p>
      </dgm:t>
    </dgm:pt>
    <dgm:pt modelId="{AADC909F-20C4-473D-9C34-FC971824C329}">
      <dgm:prSet phldrT="[Text]"/>
      <dgm:spPr/>
      <dgm:t>
        <a:bodyPr/>
        <a:lstStyle/>
        <a:p>
          <a:r>
            <a:rPr lang="el-GR" dirty="0"/>
            <a:t>Κατανομή πόρων</a:t>
          </a:r>
          <a:endParaRPr lang="en-US" dirty="0"/>
        </a:p>
      </dgm:t>
    </dgm:pt>
    <dgm:pt modelId="{5498F51C-0F54-466B-A5C9-6D5AFAE53A4D}" type="parTrans" cxnId="{D85C70EB-15C2-4D38-8FE8-D2807282BAD8}">
      <dgm:prSet/>
      <dgm:spPr/>
      <dgm:t>
        <a:bodyPr/>
        <a:lstStyle/>
        <a:p>
          <a:endParaRPr lang="en-US"/>
        </a:p>
      </dgm:t>
    </dgm:pt>
    <dgm:pt modelId="{8DEAE9D3-01D1-4594-8173-33E11E92249F}" type="sibTrans" cxnId="{D85C70EB-15C2-4D38-8FE8-D2807282BAD8}">
      <dgm:prSet/>
      <dgm:spPr/>
      <dgm:t>
        <a:bodyPr/>
        <a:lstStyle/>
        <a:p>
          <a:endParaRPr lang="en-US"/>
        </a:p>
      </dgm:t>
    </dgm:pt>
    <dgm:pt modelId="{607BA7E4-A79B-400E-90F0-FABA9BBC8C87}">
      <dgm:prSet phldrT="[Text]"/>
      <dgm:spPr/>
      <dgm:t>
        <a:bodyPr/>
        <a:lstStyle/>
        <a:p>
          <a:r>
            <a:rPr lang="el-GR" dirty="0"/>
            <a:t>Καθορισμός ρόλων και ευθυνών</a:t>
          </a:r>
          <a:endParaRPr lang="en-US" dirty="0"/>
        </a:p>
      </dgm:t>
    </dgm:pt>
    <dgm:pt modelId="{67459869-7073-4509-B3E2-627954354102}" type="parTrans" cxnId="{058D061A-7BA0-47C9-9B6F-9D451D76B881}">
      <dgm:prSet/>
      <dgm:spPr/>
      <dgm:t>
        <a:bodyPr/>
        <a:lstStyle/>
        <a:p>
          <a:endParaRPr lang="en-US"/>
        </a:p>
      </dgm:t>
    </dgm:pt>
    <dgm:pt modelId="{DC28FCDF-A6F7-4A57-92AE-5567C17BE1EF}" type="sibTrans" cxnId="{058D061A-7BA0-47C9-9B6F-9D451D76B881}">
      <dgm:prSet/>
      <dgm:spPr/>
      <dgm:t>
        <a:bodyPr/>
        <a:lstStyle/>
        <a:p>
          <a:endParaRPr lang="en-US"/>
        </a:p>
      </dgm:t>
    </dgm:pt>
    <dgm:pt modelId="{31C3E50A-D0F5-471C-AA7D-64C1B8FD1797}">
      <dgm:prSet phldrT="[Text]"/>
      <dgm:spPr/>
      <dgm:t>
        <a:bodyPr/>
        <a:lstStyle/>
        <a:p>
          <a:r>
            <a:rPr lang="el-GR" dirty="0"/>
            <a:t>Διασφάλιση ελαχιστοποίησης ρίσκου</a:t>
          </a:r>
          <a:endParaRPr lang="en-US" dirty="0"/>
        </a:p>
      </dgm:t>
    </dgm:pt>
    <dgm:pt modelId="{DF7F931C-1E93-4859-A5D0-72E06600EE85}" type="parTrans" cxnId="{05D2FB0F-A479-464D-A59B-FB3A5FB4E4DE}">
      <dgm:prSet/>
      <dgm:spPr/>
      <dgm:t>
        <a:bodyPr/>
        <a:lstStyle/>
        <a:p>
          <a:endParaRPr lang="en-US"/>
        </a:p>
      </dgm:t>
    </dgm:pt>
    <dgm:pt modelId="{EDE3B2FD-07BD-4DB3-A8BE-8D52A16F834D}" type="sibTrans" cxnId="{05D2FB0F-A479-464D-A59B-FB3A5FB4E4DE}">
      <dgm:prSet/>
      <dgm:spPr/>
      <dgm:t>
        <a:bodyPr/>
        <a:lstStyle/>
        <a:p>
          <a:endParaRPr lang="en-US"/>
        </a:p>
      </dgm:t>
    </dgm:pt>
    <dgm:pt modelId="{A2E66FD8-085C-4714-8663-6F07A74E9608}">
      <dgm:prSet phldrT="[Text]"/>
      <dgm:spPr/>
      <dgm:t>
        <a:bodyPr/>
        <a:lstStyle/>
        <a:p>
          <a:r>
            <a:rPr lang="el-GR" dirty="0"/>
            <a:t>Έγκαιρη παράδοση/ εκτέλεση</a:t>
          </a:r>
          <a:endParaRPr lang="en-US" dirty="0"/>
        </a:p>
      </dgm:t>
    </dgm:pt>
    <dgm:pt modelId="{434387B8-B33D-439F-88EE-2B1698C948C2}" type="parTrans" cxnId="{BEBA84CE-3E2C-4FE7-8F6B-621A1C8B4AAF}">
      <dgm:prSet/>
      <dgm:spPr/>
      <dgm:t>
        <a:bodyPr/>
        <a:lstStyle/>
        <a:p>
          <a:endParaRPr lang="en-US"/>
        </a:p>
      </dgm:t>
    </dgm:pt>
    <dgm:pt modelId="{BAF3B42E-5A06-46DF-825F-B893165ECEC5}" type="sibTrans" cxnId="{BEBA84CE-3E2C-4FE7-8F6B-621A1C8B4AAF}">
      <dgm:prSet/>
      <dgm:spPr/>
      <dgm:t>
        <a:bodyPr/>
        <a:lstStyle/>
        <a:p>
          <a:endParaRPr lang="en-US"/>
        </a:p>
      </dgm:t>
    </dgm:pt>
    <dgm:pt modelId="{4EAF3EE2-391F-448A-967B-E8AD05F61186}" type="pres">
      <dgm:prSet presAssocID="{EF0641A5-DAE0-4AC1-BAF9-8100E0C9AB70}" presName="Name0" presStyleCnt="0">
        <dgm:presLayoutVars>
          <dgm:dir/>
          <dgm:resizeHandles val="exact"/>
        </dgm:presLayoutVars>
      </dgm:prSet>
      <dgm:spPr/>
    </dgm:pt>
    <dgm:pt modelId="{067C8599-6F50-4039-B3EF-139CDF947B34}" type="pres">
      <dgm:prSet presAssocID="{EF0641A5-DAE0-4AC1-BAF9-8100E0C9AB70}" presName="cycle" presStyleCnt="0"/>
      <dgm:spPr/>
    </dgm:pt>
    <dgm:pt modelId="{BD284E00-DA4F-461F-B66C-72F1E61E14FA}" type="pres">
      <dgm:prSet presAssocID="{BD8A4504-A996-41BF-84C8-C26617F87523}" presName="nodeFirstNode" presStyleLbl="node1" presStyleIdx="0" presStyleCnt="5">
        <dgm:presLayoutVars>
          <dgm:bulletEnabled val="1"/>
        </dgm:presLayoutVars>
      </dgm:prSet>
      <dgm:spPr/>
    </dgm:pt>
    <dgm:pt modelId="{878F09A7-8C96-48B5-A715-F821BFF13FD7}" type="pres">
      <dgm:prSet presAssocID="{DD100CDA-ADF6-4FBF-9D1D-5CC18F0A5BCE}" presName="sibTransFirstNode" presStyleLbl="bgShp" presStyleIdx="0" presStyleCnt="1"/>
      <dgm:spPr/>
    </dgm:pt>
    <dgm:pt modelId="{8ACB8DBB-8AFE-4C7A-8893-4AE8C2591C08}" type="pres">
      <dgm:prSet presAssocID="{AADC909F-20C4-473D-9C34-FC971824C329}" presName="nodeFollowingNodes" presStyleLbl="node1" presStyleIdx="1" presStyleCnt="5">
        <dgm:presLayoutVars>
          <dgm:bulletEnabled val="1"/>
        </dgm:presLayoutVars>
      </dgm:prSet>
      <dgm:spPr/>
    </dgm:pt>
    <dgm:pt modelId="{EA358F49-1473-4967-8DFF-B646F215382D}" type="pres">
      <dgm:prSet presAssocID="{607BA7E4-A79B-400E-90F0-FABA9BBC8C87}" presName="nodeFollowingNodes" presStyleLbl="node1" presStyleIdx="2" presStyleCnt="5">
        <dgm:presLayoutVars>
          <dgm:bulletEnabled val="1"/>
        </dgm:presLayoutVars>
      </dgm:prSet>
      <dgm:spPr/>
    </dgm:pt>
    <dgm:pt modelId="{B494DC0F-1CD4-4D75-B30A-80EE3D1521DA}" type="pres">
      <dgm:prSet presAssocID="{31C3E50A-D0F5-471C-AA7D-64C1B8FD1797}" presName="nodeFollowingNodes" presStyleLbl="node1" presStyleIdx="3" presStyleCnt="5">
        <dgm:presLayoutVars>
          <dgm:bulletEnabled val="1"/>
        </dgm:presLayoutVars>
      </dgm:prSet>
      <dgm:spPr/>
    </dgm:pt>
    <dgm:pt modelId="{9218819F-F149-49B1-BCEE-6E7420BCCE6D}" type="pres">
      <dgm:prSet presAssocID="{A2E66FD8-085C-4714-8663-6F07A74E960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05D2FB0F-A479-464D-A59B-FB3A5FB4E4DE}" srcId="{EF0641A5-DAE0-4AC1-BAF9-8100E0C9AB70}" destId="{31C3E50A-D0F5-471C-AA7D-64C1B8FD1797}" srcOrd="3" destOrd="0" parTransId="{DF7F931C-1E93-4859-A5D0-72E06600EE85}" sibTransId="{EDE3B2FD-07BD-4DB3-A8BE-8D52A16F834D}"/>
    <dgm:cxn modelId="{058D061A-7BA0-47C9-9B6F-9D451D76B881}" srcId="{EF0641A5-DAE0-4AC1-BAF9-8100E0C9AB70}" destId="{607BA7E4-A79B-400E-90F0-FABA9BBC8C87}" srcOrd="2" destOrd="0" parTransId="{67459869-7073-4509-B3E2-627954354102}" sibTransId="{DC28FCDF-A6F7-4A57-92AE-5567C17BE1EF}"/>
    <dgm:cxn modelId="{09A4E937-9AFE-4261-8AD5-3AAC80144CBC}" type="presOf" srcId="{31C3E50A-D0F5-471C-AA7D-64C1B8FD1797}" destId="{B494DC0F-1CD4-4D75-B30A-80EE3D1521DA}" srcOrd="0" destOrd="0" presId="urn:microsoft.com/office/officeart/2005/8/layout/cycle3"/>
    <dgm:cxn modelId="{12150360-87C3-4D2A-B736-0193004FFCB5}" type="presOf" srcId="{BD8A4504-A996-41BF-84C8-C26617F87523}" destId="{BD284E00-DA4F-461F-B66C-72F1E61E14FA}" srcOrd="0" destOrd="0" presId="urn:microsoft.com/office/officeart/2005/8/layout/cycle3"/>
    <dgm:cxn modelId="{FE6E7E77-24BF-4CAC-9F01-369EA8989DD1}" type="presOf" srcId="{DD100CDA-ADF6-4FBF-9D1D-5CC18F0A5BCE}" destId="{878F09A7-8C96-48B5-A715-F821BFF13FD7}" srcOrd="0" destOrd="0" presId="urn:microsoft.com/office/officeart/2005/8/layout/cycle3"/>
    <dgm:cxn modelId="{FCBE139A-6D94-4259-9134-54C47483E919}" type="presOf" srcId="{EF0641A5-DAE0-4AC1-BAF9-8100E0C9AB70}" destId="{4EAF3EE2-391F-448A-967B-E8AD05F61186}" srcOrd="0" destOrd="0" presId="urn:microsoft.com/office/officeart/2005/8/layout/cycle3"/>
    <dgm:cxn modelId="{E6592DA0-92A3-432F-95BB-9ABE7A26D745}" type="presOf" srcId="{AADC909F-20C4-473D-9C34-FC971824C329}" destId="{8ACB8DBB-8AFE-4C7A-8893-4AE8C2591C08}" srcOrd="0" destOrd="0" presId="urn:microsoft.com/office/officeart/2005/8/layout/cycle3"/>
    <dgm:cxn modelId="{BEBA84CE-3E2C-4FE7-8F6B-621A1C8B4AAF}" srcId="{EF0641A5-DAE0-4AC1-BAF9-8100E0C9AB70}" destId="{A2E66FD8-085C-4714-8663-6F07A74E9608}" srcOrd="4" destOrd="0" parTransId="{434387B8-B33D-439F-88EE-2B1698C948C2}" sibTransId="{BAF3B42E-5A06-46DF-825F-B893165ECEC5}"/>
    <dgm:cxn modelId="{79C314D1-534E-42DB-81B5-D307E34A8A21}" srcId="{EF0641A5-DAE0-4AC1-BAF9-8100E0C9AB70}" destId="{BD8A4504-A996-41BF-84C8-C26617F87523}" srcOrd="0" destOrd="0" parTransId="{A64CF781-FABF-4688-A954-F8CCD95F65C7}" sibTransId="{DD100CDA-ADF6-4FBF-9D1D-5CC18F0A5BCE}"/>
    <dgm:cxn modelId="{AA79DEE4-1028-4D80-8F80-62AE986850B9}" type="presOf" srcId="{A2E66FD8-085C-4714-8663-6F07A74E9608}" destId="{9218819F-F149-49B1-BCEE-6E7420BCCE6D}" srcOrd="0" destOrd="0" presId="urn:microsoft.com/office/officeart/2005/8/layout/cycle3"/>
    <dgm:cxn modelId="{D85C70EB-15C2-4D38-8FE8-D2807282BAD8}" srcId="{EF0641A5-DAE0-4AC1-BAF9-8100E0C9AB70}" destId="{AADC909F-20C4-473D-9C34-FC971824C329}" srcOrd="1" destOrd="0" parTransId="{5498F51C-0F54-466B-A5C9-6D5AFAE53A4D}" sibTransId="{8DEAE9D3-01D1-4594-8173-33E11E92249F}"/>
    <dgm:cxn modelId="{FDD867F9-8F7D-4EE5-8F8B-DF23078AF054}" type="presOf" srcId="{607BA7E4-A79B-400E-90F0-FABA9BBC8C87}" destId="{EA358F49-1473-4967-8DFF-B646F215382D}" srcOrd="0" destOrd="0" presId="urn:microsoft.com/office/officeart/2005/8/layout/cycle3"/>
    <dgm:cxn modelId="{F3C18D8B-EADC-4BC9-BED5-DEFE03D96414}" type="presParOf" srcId="{4EAF3EE2-391F-448A-967B-E8AD05F61186}" destId="{067C8599-6F50-4039-B3EF-139CDF947B34}" srcOrd="0" destOrd="0" presId="urn:microsoft.com/office/officeart/2005/8/layout/cycle3"/>
    <dgm:cxn modelId="{A59C2DCB-C5F6-4911-B610-8B1D4EC41CA9}" type="presParOf" srcId="{067C8599-6F50-4039-B3EF-139CDF947B34}" destId="{BD284E00-DA4F-461F-B66C-72F1E61E14FA}" srcOrd="0" destOrd="0" presId="urn:microsoft.com/office/officeart/2005/8/layout/cycle3"/>
    <dgm:cxn modelId="{63C7D6BB-9EE7-4942-BFB4-D2F717A22099}" type="presParOf" srcId="{067C8599-6F50-4039-B3EF-139CDF947B34}" destId="{878F09A7-8C96-48B5-A715-F821BFF13FD7}" srcOrd="1" destOrd="0" presId="urn:microsoft.com/office/officeart/2005/8/layout/cycle3"/>
    <dgm:cxn modelId="{9A0AAA45-6FD6-40C4-857C-FBE6002701DD}" type="presParOf" srcId="{067C8599-6F50-4039-B3EF-139CDF947B34}" destId="{8ACB8DBB-8AFE-4C7A-8893-4AE8C2591C08}" srcOrd="2" destOrd="0" presId="urn:microsoft.com/office/officeart/2005/8/layout/cycle3"/>
    <dgm:cxn modelId="{4B320473-1EDB-4B4A-8739-128DDCD44E3C}" type="presParOf" srcId="{067C8599-6F50-4039-B3EF-139CDF947B34}" destId="{EA358F49-1473-4967-8DFF-B646F215382D}" srcOrd="3" destOrd="0" presId="urn:microsoft.com/office/officeart/2005/8/layout/cycle3"/>
    <dgm:cxn modelId="{15B65448-EC2E-4A8F-AE19-F9205E529913}" type="presParOf" srcId="{067C8599-6F50-4039-B3EF-139CDF947B34}" destId="{B494DC0F-1CD4-4D75-B30A-80EE3D1521DA}" srcOrd="4" destOrd="0" presId="urn:microsoft.com/office/officeart/2005/8/layout/cycle3"/>
    <dgm:cxn modelId="{EB77F75C-B68A-4F57-9B86-ED47FFBE034B}" type="presParOf" srcId="{067C8599-6F50-4039-B3EF-139CDF947B34}" destId="{9218819F-F149-49B1-BCEE-6E7420BCC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09A7-8C96-48B5-A715-F821BFF13FD7}">
      <dsp:nvSpPr>
        <dsp:cNvPr id="0" name=""/>
        <dsp:cNvSpPr/>
      </dsp:nvSpPr>
      <dsp:spPr>
        <a:xfrm>
          <a:off x="1242984" y="-24844"/>
          <a:ext cx="4372031" cy="4372031"/>
        </a:xfrm>
        <a:prstGeom prst="circularArrow">
          <a:avLst>
            <a:gd name="adj1" fmla="val 5544"/>
            <a:gd name="adj2" fmla="val 330680"/>
            <a:gd name="adj3" fmla="val 13796266"/>
            <a:gd name="adj4" fmla="val 1737359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84E00-DA4F-461F-B66C-72F1E61E14FA}">
      <dsp:nvSpPr>
        <dsp:cNvPr id="0" name=""/>
        <dsp:cNvSpPr/>
      </dsp:nvSpPr>
      <dsp:spPr>
        <a:xfrm>
          <a:off x="2414364" y="1531"/>
          <a:ext cx="2029271" cy="10146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Προγραμματισμός</a:t>
          </a:r>
          <a:endParaRPr lang="en-US" sz="1700" kern="1200" dirty="0"/>
        </a:p>
      </dsp:txBody>
      <dsp:txXfrm>
        <a:off x="2463894" y="51061"/>
        <a:ext cx="1930211" cy="915575"/>
      </dsp:txXfrm>
    </dsp:sp>
    <dsp:sp modelId="{8ACB8DBB-8AFE-4C7A-8893-4AE8C2591C08}">
      <dsp:nvSpPr>
        <dsp:cNvPr id="0" name=""/>
        <dsp:cNvSpPr/>
      </dsp:nvSpPr>
      <dsp:spPr>
        <a:xfrm>
          <a:off x="4187519" y="1289804"/>
          <a:ext cx="2029271" cy="1014635"/>
        </a:xfrm>
        <a:prstGeom prst="roundRect">
          <a:avLst/>
        </a:prstGeom>
        <a:solidFill>
          <a:schemeClr val="accent3">
            <a:hueOff val="-628102"/>
            <a:satOff val="-5026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Κατανομή πόρων</a:t>
          </a:r>
          <a:endParaRPr lang="en-US" sz="1700" kern="1200" dirty="0"/>
        </a:p>
      </dsp:txBody>
      <dsp:txXfrm>
        <a:off x="4237049" y="1339334"/>
        <a:ext cx="1930211" cy="915575"/>
      </dsp:txXfrm>
    </dsp:sp>
    <dsp:sp modelId="{EA358F49-1473-4967-8DFF-B646F215382D}">
      <dsp:nvSpPr>
        <dsp:cNvPr id="0" name=""/>
        <dsp:cNvSpPr/>
      </dsp:nvSpPr>
      <dsp:spPr>
        <a:xfrm>
          <a:off x="3510234" y="3374273"/>
          <a:ext cx="2029271" cy="1014635"/>
        </a:xfrm>
        <a:prstGeom prst="roundRect">
          <a:avLst/>
        </a:prstGeom>
        <a:solidFill>
          <a:schemeClr val="accent3">
            <a:hueOff val="-1256204"/>
            <a:satOff val="-10051"/>
            <a:lumOff val="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Καθορισμός ρόλων και ευθυνών</a:t>
          </a:r>
          <a:endParaRPr lang="en-US" sz="1700" kern="1200" dirty="0"/>
        </a:p>
      </dsp:txBody>
      <dsp:txXfrm>
        <a:off x="3559764" y="3423803"/>
        <a:ext cx="1930211" cy="915575"/>
      </dsp:txXfrm>
    </dsp:sp>
    <dsp:sp modelId="{B494DC0F-1CD4-4D75-B30A-80EE3D1521DA}">
      <dsp:nvSpPr>
        <dsp:cNvPr id="0" name=""/>
        <dsp:cNvSpPr/>
      </dsp:nvSpPr>
      <dsp:spPr>
        <a:xfrm>
          <a:off x="1318493" y="3374273"/>
          <a:ext cx="2029271" cy="1014635"/>
        </a:xfrm>
        <a:prstGeom prst="roundRect">
          <a:avLst/>
        </a:prstGeom>
        <a:solidFill>
          <a:schemeClr val="accent3">
            <a:hueOff val="-1884306"/>
            <a:satOff val="-15077"/>
            <a:lumOff val="76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Διασφάλιση ελαχιστοποίησης ρίσκου</a:t>
          </a:r>
          <a:endParaRPr lang="en-US" sz="1700" kern="1200" dirty="0"/>
        </a:p>
      </dsp:txBody>
      <dsp:txXfrm>
        <a:off x="1368023" y="3423803"/>
        <a:ext cx="1930211" cy="915575"/>
      </dsp:txXfrm>
    </dsp:sp>
    <dsp:sp modelId="{9218819F-F149-49B1-BCEE-6E7420BCCE6D}">
      <dsp:nvSpPr>
        <dsp:cNvPr id="0" name=""/>
        <dsp:cNvSpPr/>
      </dsp:nvSpPr>
      <dsp:spPr>
        <a:xfrm>
          <a:off x="641208" y="1289804"/>
          <a:ext cx="2029271" cy="1014635"/>
        </a:xfrm>
        <a:prstGeom prst="roundRect">
          <a:avLst/>
        </a:prstGeom>
        <a:solidFill>
          <a:schemeClr val="accent3">
            <a:hueOff val="-2512408"/>
            <a:satOff val="-20103"/>
            <a:lumOff val="10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Έγκαιρη παράδοση/ εκτέλεση</a:t>
          </a:r>
          <a:endParaRPr lang="en-US" sz="1700" kern="1200" dirty="0"/>
        </a:p>
      </dsp:txBody>
      <dsp:txXfrm>
        <a:off x="690738" y="1339334"/>
        <a:ext cx="1930211" cy="91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importancy-of-project-management-in-our-daily-life/1d908073-cfd7-4da5-bc92-5931222160f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rand.training/uk/learn/pmp/course-material/projects-programmes-portfoli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4squareviews.com/2013/01/30/5th-edition-pmbok-guide-chapter-2-project-life-cycle-general-characteristics-of-phas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manton/project-management-office-pmo-overview-dom-administration-grand-round-june-17-201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photo-of-people-near-wooden-table-318315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rofessionals-working-office_4950284.htm#query=project%20management&amp;position=0&amp;from_view=search&amp;track=ais&amp;uuid=ecb71d1e-9ec2-4c2c-912c-5344ee0d612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flat-our-mission-concept_17253698.htm#query=project%20management%20target&amp;position=10&amp;from_view=search&amp;track=ais&amp;uuid=1a8a513d-b671-4a8c-86f6-3f9f5410d48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.org/history-of-project-managem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.org/history-of-project-manageme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.org/history-of-project-manageme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.org/history-of-project-manage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.org/history-of-project-managem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4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https://create.kahoot.it/share/importancy-of-project-management-in-our-daily-life/1d908073-cfd7-4da5-bc92-5931222160f5 </a:t>
            </a:r>
            <a:endParaRPr sz="80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Πηγή</a:t>
            </a:r>
            <a:r>
              <a:rPr lang="en-GB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: (wallstreetmojo.com)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Η </a:t>
            </a:r>
            <a:r>
              <a:rPr lang="en-GB" dirty="0" err="1"/>
              <a:t>δι</a:t>
            </a:r>
            <a:r>
              <a:rPr lang="en-GB" dirty="0"/>
              <a:t>αχείριση έργου είναι </a:t>
            </a:r>
            <a:r>
              <a:rPr lang="en-GB" b="1" dirty="0"/>
              <a:t>η εφαρμογή διαδικασιών, μεθόδων, δεξιοτήτων, γνώσεων και εμπειρίας για την επίτευξη συγκεκριμένων στόχων </a:t>
            </a:r>
            <a:r>
              <a:rPr lang="el-GR" b="1" dirty="0"/>
              <a:t>ενός </a:t>
            </a:r>
            <a:r>
              <a:rPr lang="en-GB" b="1" dirty="0" err="1"/>
              <a:t>έργου</a:t>
            </a:r>
            <a:r>
              <a:rPr lang="en-GB" b="1" dirty="0"/>
              <a:t> σύμφωνα με τα κριτήρια αποδοχής του έργου εντός συμφωνημένων παραμέτρων</a:t>
            </a:r>
            <a:r>
              <a:rPr lang="en-GB" dirty="0"/>
              <a:t>. Η </a:t>
            </a:r>
            <a:r>
              <a:rPr lang="en-GB" dirty="0" err="1"/>
              <a:t>δι</a:t>
            </a:r>
            <a:r>
              <a:rPr lang="en-GB" dirty="0"/>
              <a:t>αχείριση έργων έχει τελικά παραδοτέα που περιορίζονται σε ένα πεπερασμένο χρονικό πλαίσιο και προϋπολογισμό.</a:t>
            </a:r>
            <a:endParaRPr dirty="0"/>
          </a:p>
        </p:txBody>
      </p:sp>
      <p:sp>
        <p:nvSpPr>
          <p:cNvPr id="155" name="Google Shape;15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Κάντε</a:t>
            </a:r>
            <a:r>
              <a:rPr lang="en-GB" dirty="0"/>
              <a:t> </a:t>
            </a:r>
            <a:r>
              <a:rPr lang="en-GB" dirty="0" err="1"/>
              <a:t>μι</a:t>
            </a:r>
            <a:r>
              <a:rPr lang="en-GB" dirty="0"/>
              <a:t>α ερώτηση εδώ σε σχέση με τον ορισμό του PMBOK.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Είν</a:t>
            </a:r>
            <a:r>
              <a:rPr lang="en-GB" dirty="0"/>
              <a:t>αι αυτό μια επιχείρηση;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'' </a:t>
            </a:r>
            <a:r>
              <a:rPr lang="en-GB" dirty="0" err="1"/>
              <a:t>Λοι</a:t>
            </a:r>
            <a:r>
              <a:rPr lang="en-GB" dirty="0"/>
              <a:t>πόν, υπάρχει μια διαφορά.  Η </a:t>
            </a:r>
            <a:r>
              <a:rPr lang="en-GB" dirty="0" err="1"/>
              <a:t>λειτουργί</a:t>
            </a:r>
            <a:r>
              <a:rPr lang="en-GB" dirty="0"/>
              <a:t>α είναι μια συνεχής εργασία που επαναλαμβάνεται.''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2000" dirty="0" err="1"/>
              <a:t>Οδηγός</a:t>
            </a:r>
            <a:r>
              <a:rPr lang="en-GB" sz="2000" dirty="0"/>
              <a:t> PMBOK® - </a:t>
            </a:r>
            <a:r>
              <a:rPr lang="en-GB" sz="2000" dirty="0" err="1"/>
              <a:t>Τέτ</a:t>
            </a:r>
            <a:r>
              <a:rPr lang="en-GB" sz="2000" dirty="0"/>
              <a:t>αρτη έκδοση (PMI, 2008a, σ. 434)</a:t>
            </a:r>
            <a:endParaRPr dirty="0"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 err="1"/>
              <a:t>Πηγή</a:t>
            </a:r>
            <a:r>
              <a:rPr lang="en-GB" dirty="0"/>
              <a:t>: Link with Organizational Strategy (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εδώ</a:t>
            </a:r>
            <a:r>
              <a:rPr lang="en-GB" dirty="0"/>
              <a:t>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Το π</a:t>
            </a:r>
            <a:r>
              <a:rPr lang="en-GB" dirty="0" err="1"/>
              <a:t>ρόγρ</a:t>
            </a:r>
            <a:r>
              <a:rPr lang="en-GB" dirty="0"/>
              <a:t>αμμα είναι πολλαπλά έργα ενωμένα</a:t>
            </a:r>
            <a:r>
              <a:rPr lang="en-GB" baseline="0" dirty="0"/>
              <a:t> </a:t>
            </a:r>
            <a:r>
              <a:rPr lang="en-GB" dirty="0"/>
              <a:t>με στόχο την κοινή στρατηγική. Χα</a:t>
            </a:r>
            <a:r>
              <a:rPr lang="en-GB" dirty="0" err="1"/>
              <a:t>ρτοφυλάκιο</a:t>
            </a:r>
            <a:r>
              <a:rPr lang="en-GB" dirty="0"/>
              <a:t> </a:t>
            </a:r>
            <a:r>
              <a:rPr lang="en-GB" dirty="0" err="1"/>
              <a:t>είν</a:t>
            </a:r>
            <a:r>
              <a:rPr lang="en-GB" dirty="0"/>
              <a:t>αι πολλαπλά προγράμματα που συγκεντρώνονται μαζί, τα οποία μπορεί να έχουν διαφορετικούς τύπους</a:t>
            </a:r>
            <a:r>
              <a:rPr lang="en-GB" baseline="0" dirty="0"/>
              <a:t> </a:t>
            </a:r>
            <a:r>
              <a:rPr lang="en-GB" dirty="0"/>
              <a:t>προς την κατεύθυνση των οργανωτικών στόχων.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3" name="Google Shape;1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>
                <a:highlight>
                  <a:srgbClr val="FFFF00"/>
                </a:highlight>
              </a:rPr>
              <a:t>ΘΥΜΗΘΕΙΤΕ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 err="1"/>
              <a:t>Δεν</a:t>
            </a:r>
            <a:r>
              <a:rPr lang="en-GB" dirty="0"/>
              <a:t> υπ</a:t>
            </a:r>
            <a:r>
              <a:rPr lang="en-GB" dirty="0" err="1"/>
              <a:t>άρχει</a:t>
            </a:r>
            <a:r>
              <a:rPr lang="en-GB" dirty="0"/>
              <a:t> </a:t>
            </a:r>
            <a:r>
              <a:rPr lang="en-GB" dirty="0" err="1"/>
              <a:t>ιδ</a:t>
            </a:r>
            <a:r>
              <a:rPr lang="en-GB" dirty="0"/>
              <a:t>ανική δομή</a:t>
            </a:r>
            <a:r>
              <a:rPr lang="el-GR" baseline="0" dirty="0"/>
              <a:t> κύκλου ζωής ενός έργου</a:t>
            </a:r>
            <a:r>
              <a:rPr lang="en-GB" dirty="0"/>
              <a:t>. </a:t>
            </a:r>
            <a:r>
              <a:rPr lang="en-GB" dirty="0" err="1"/>
              <a:t>Πρόκειτ</a:t>
            </a:r>
            <a:r>
              <a:rPr lang="en-GB" dirty="0"/>
              <a:t>αι για διαδοχικές φάσεις που είναι μοναδικές για το δικό σας έργο και τις δικές σας ανάγκες. Θα μπ</a:t>
            </a:r>
            <a:r>
              <a:rPr lang="en-GB" dirty="0" err="1"/>
              <a:t>ορούσε</a:t>
            </a:r>
            <a:r>
              <a:rPr lang="en-GB" dirty="0"/>
              <a:t> να </a:t>
            </a:r>
            <a:r>
              <a:rPr lang="en-GB" dirty="0" err="1"/>
              <a:t>έχει</a:t>
            </a:r>
            <a:r>
              <a:rPr lang="en-GB" dirty="0"/>
              <a:t> 1 ή π</a:t>
            </a:r>
            <a:r>
              <a:rPr lang="en-GB" dirty="0" err="1"/>
              <a:t>ερισσότερες</a:t>
            </a:r>
            <a:r>
              <a:rPr lang="en-GB" dirty="0"/>
              <a:t> </a:t>
            </a:r>
            <a:r>
              <a:rPr lang="en-GB" dirty="0" err="1"/>
              <a:t>φάσεις</a:t>
            </a:r>
            <a:r>
              <a:rPr lang="en-GB" dirty="0"/>
              <a:t> </a:t>
            </a:r>
            <a:r>
              <a:rPr lang="el-GR" dirty="0"/>
              <a:t>κύκλου</a:t>
            </a:r>
            <a:r>
              <a:rPr lang="el-GR" baseline="0" dirty="0"/>
              <a:t> ζωής</a:t>
            </a:r>
            <a:r>
              <a:rPr lang="en-GB" dirty="0"/>
              <a:t> </a:t>
            </a:r>
            <a:r>
              <a:rPr lang="en-GB" dirty="0" err="1"/>
              <a:t>στο</a:t>
            </a:r>
            <a:r>
              <a:rPr lang="en-GB" dirty="0"/>
              <a:t> έργο σας. </a:t>
            </a:r>
            <a:r>
              <a:rPr lang="el-GR" dirty="0"/>
              <a:t>Για</a:t>
            </a:r>
            <a:r>
              <a:rPr lang="el-GR" baseline="0" dirty="0"/>
              <a:t> παράδειγμα, μια εταιρεία </a:t>
            </a:r>
            <a:r>
              <a:rPr lang="en-GB" dirty="0"/>
              <a:t>θα μπ</a:t>
            </a:r>
            <a:r>
              <a:rPr lang="en-GB" dirty="0" err="1"/>
              <a:t>ορούσε</a:t>
            </a:r>
            <a:r>
              <a:rPr lang="en-GB" dirty="0"/>
              <a:t> </a:t>
            </a:r>
            <a:r>
              <a:rPr lang="el-GR" dirty="0"/>
              <a:t>να</a:t>
            </a:r>
            <a:r>
              <a:rPr lang="el-GR" baseline="0" dirty="0"/>
              <a:t> αρχίσει από τη </a:t>
            </a:r>
            <a:r>
              <a:rPr lang="en-GB" dirty="0" err="1"/>
              <a:t>μελέτη</a:t>
            </a:r>
            <a:r>
              <a:rPr lang="en-GB" dirty="0"/>
              <a:t> σκοπιμότητας, αλλά άλλες εταιρείες δεν περιλαμβάνουν αυτό το βήμα. </a:t>
            </a:r>
            <a:endParaRPr dirty="0"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Πηγή</a:t>
            </a:r>
            <a:r>
              <a:rPr lang="en-GB" dirty="0"/>
              <a:t>:</a:t>
            </a:r>
            <a:r>
              <a:rPr lang="el-GR" baseline="0" dirty="0"/>
              <a:t> </a:t>
            </a:r>
            <a:r>
              <a:rPr lang="en-GB" dirty="0"/>
              <a:t>Jerome Rowley (2013). 5th Edition PMBOK® Guide—Chapter 2: Project Life Cycle.  (</a:t>
            </a:r>
            <a:r>
              <a:rPr lang="en-GB" u="sng" dirty="0" err="1">
                <a:solidFill>
                  <a:schemeClr val="hlink"/>
                </a:solidFill>
                <a:hlinkClick r:id="rId3"/>
              </a:rPr>
              <a:t>εδώ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208" name="Google Shape;2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Πηγή</a:t>
            </a:r>
            <a:r>
              <a:rPr lang="en-GB" dirty="0"/>
              <a:t>: </a:t>
            </a:r>
            <a:r>
              <a:rPr lang="en-GB" dirty="0" err="1"/>
              <a:t>Γρ</a:t>
            </a:r>
            <a:r>
              <a:rPr lang="en-GB" dirty="0"/>
              <a:t>αφείο Διαχείρισης Έργου (PMO) Επισκόπηση (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εδώ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490d939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pexels.com - fauxels (Βρέθηκε </a:t>
            </a:r>
            <a:r>
              <a:rPr lang="en-GB" sz="1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8490d939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freepik.com - katamangostar (Βρέθηκε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5" name="Google Shape;23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freepik.com - fauxels (Βρέθηκε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Max (2023).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The history of Project management: Planning the 20th Century. Retrieved from </a:t>
            </a: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History of Project Management - And How Did It Begin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65112" lvl="0" indent="-365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Τέσσερις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π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ερίοδοι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ιστορί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α της διαχείρισης έργων: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Πριν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από το 1958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1958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1979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1980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1994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1995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σήμερ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α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Max (2023).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The history of Project management: Planning the 20th Century. Retrieved from </a:t>
            </a: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History of Project Management - And How Did It Begin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65112" lvl="0" indent="-3651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Τέσσερις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π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ερίοδοι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ιστορί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α της διαχείρισης έργων: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Πριν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από το 1958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1958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1979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1980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1994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1995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έως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σήμερ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α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15" name="Google Shape;1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Max (2023).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The history of Project management: Planning the 20th Century. Retrieved from </a:t>
            </a: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History of Project Management - And How Did It Begin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Max (2023).</a:t>
            </a:r>
            <a:r>
              <a:rPr lang="en-GB" baseline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). The history of Project management: Planning the 20th Century. Retrieved from </a:t>
            </a: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History of Project Management - And How Did It Begin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9" name="Google Shape;12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lvl="0" indent="-365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Max (2023.</a:t>
            </a:r>
            <a:r>
              <a:rPr lang="en-GB" baseline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). The history of Project management: Planning the 20th Century. Retrieved from </a:t>
            </a:r>
            <a:r>
              <a:rPr lang="en-GB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History of Project Management - And How Did It Begin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?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/>
              <a:t>Η απ</a:t>
            </a:r>
            <a:r>
              <a:rPr lang="en-GB" dirty="0" err="1"/>
              <a:t>οθήκευση</a:t>
            </a:r>
            <a:r>
              <a:rPr lang="en-GB" dirty="0"/>
              <a:t> </a:t>
            </a:r>
            <a:r>
              <a:rPr lang="en-GB" dirty="0" err="1"/>
              <a:t>στο</a:t>
            </a:r>
            <a:r>
              <a:rPr lang="en-GB" dirty="0"/>
              <a:t> </a:t>
            </a:r>
            <a:r>
              <a:rPr lang="en-US" dirty="0"/>
              <a:t>cloud</a:t>
            </a:r>
            <a:r>
              <a:rPr lang="en-GB" dirty="0"/>
              <a:t> επ</a:t>
            </a:r>
            <a:r>
              <a:rPr lang="en-GB" dirty="0" err="1"/>
              <a:t>ιτρέ</a:t>
            </a:r>
            <a:r>
              <a:rPr lang="en-GB" dirty="0"/>
              <a:t>πει την εύκολη κλιμάκωση της υποδομής ΤΠ</a:t>
            </a:r>
            <a:r>
              <a:rPr lang="el-GR" dirty="0"/>
              <a:t>Ε</a:t>
            </a:r>
            <a:r>
              <a:rPr lang="en-GB" dirty="0"/>
              <a:t>. Τα </a:t>
            </a:r>
            <a:r>
              <a:rPr lang="en-GB" dirty="0" err="1"/>
              <a:t>εργ</a:t>
            </a:r>
            <a:r>
              <a:rPr lang="en-GB" dirty="0"/>
              <a:t>αλεία μηχανικής μάθησης βοηθούν στη διαχείριση αυτών των πληροφοριών, ενώ η μοντελοποίηση από την τεχνητή νοημοσύνη μπορεί να βοηθήσει στη λήψη αποφάσεων. Η </a:t>
            </a:r>
            <a:r>
              <a:rPr lang="en-GB" dirty="0" err="1"/>
              <a:t>δι</a:t>
            </a:r>
            <a:r>
              <a:rPr lang="en-GB" dirty="0"/>
              <a:t>αχείριση έργων μπορεί να γίνει και πάλι μια καθολικά ολοκληρωμένη διαδικασία, σε κάποιο βαθμό μέρος της δουλειάς όλων. Η α</a:t>
            </a:r>
            <a:r>
              <a:rPr lang="en-GB" dirty="0" err="1"/>
              <a:t>νάλυση</a:t>
            </a:r>
            <a:r>
              <a:rPr lang="en-GB" dirty="0"/>
              <a:t> </a:t>
            </a:r>
            <a:r>
              <a:rPr lang="en-GB" dirty="0" err="1"/>
              <a:t>δεδομένων</a:t>
            </a:r>
            <a:r>
              <a:rPr lang="en-GB" dirty="0"/>
              <a:t> μπ</a:t>
            </a:r>
            <a:r>
              <a:rPr lang="en-GB" dirty="0" err="1"/>
              <a:t>ορεί</a:t>
            </a:r>
            <a:r>
              <a:rPr lang="en-GB" dirty="0"/>
              <a:t> επ</a:t>
            </a:r>
            <a:r>
              <a:rPr lang="en-GB" dirty="0" err="1"/>
              <a:t>ίσης</a:t>
            </a:r>
            <a:r>
              <a:rPr lang="en-GB" dirty="0"/>
              <a:t> να απ</a:t>
            </a:r>
            <a:r>
              <a:rPr lang="en-GB" dirty="0" err="1"/>
              <a:t>οκ</a:t>
            </a:r>
            <a:r>
              <a:rPr lang="en-GB" dirty="0"/>
              <a:t>αλύψει τρόπους για τη μείωση του κόστους των έργων και την αποτελεσματικότερη διαχείριση των δραστηριοτήτων των έργων.</a:t>
            </a:r>
            <a:endParaRPr dirty="0"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71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1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layout">
  <p:cSld name="Single column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711200" y="274637"/>
            <a:ext cx="1087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711200" y="17526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2"/>
          </p:nvPr>
        </p:nvSpPr>
        <p:spPr>
          <a:xfrm>
            <a:off x="711200" y="2286000"/>
            <a:ext cx="10871200" cy="370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711200" y="6459379"/>
            <a:ext cx="28448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1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5384800" y="6459379"/>
            <a:ext cx="5283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1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7"/>
          <p:cNvSpPr>
            <a:spLocks noGrp="1"/>
          </p:cNvSpPr>
          <p:nvPr>
            <p:ph type="sldNum" idx="12"/>
          </p:nvPr>
        </p:nvSpPr>
        <p:spPr>
          <a:xfrm>
            <a:off x="10972800" y="6408564"/>
            <a:ext cx="609600" cy="3200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8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53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4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64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al.utdallas.edu/~chung/SYSM6309/chaos_repor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E-mHo1Xc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Qu7HT4u4Za-o8X6Q4Dqd0alHiOJ_ua4CLE5OZb4-ZdMZTTA/viewfor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/>
          </p:cNvSpPr>
          <p:nvPr/>
        </p:nvSpPr>
        <p:spPr>
          <a:xfrm>
            <a:off x="5441406" y="274901"/>
            <a:ext cx="7802216" cy="9891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n-lt"/>
                <a:ea typeface="Roboto Slab" pitchFamily="2" charset="0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SzPts val="3600"/>
              <a:buFontTx/>
            </a:pPr>
            <a:r>
              <a:rPr lang="el-GR" sz="2800" b="0" dirty="0"/>
              <a:t>Ενότητα 4</a:t>
            </a:r>
            <a:br>
              <a:rPr lang="el-GR" dirty="0"/>
            </a:br>
            <a:r>
              <a:rPr lang="el-GR" dirty="0"/>
              <a:t>Διαχείριση Έργων </a:t>
            </a:r>
          </a:p>
        </p:txBody>
      </p:sp>
      <p:sp>
        <p:nvSpPr>
          <p:cNvPr id="2" name="Google Shape;88;p2">
            <a:extLst>
              <a:ext uri="{FF2B5EF4-FFF2-40B4-BE49-F238E27FC236}">
                <a16:creationId xmlns:a16="http://schemas.microsoft.com/office/drawing/2014/main" id="{7FC042D3-F177-FE9F-A210-5C9E9779DBCB}"/>
              </a:ext>
            </a:extLst>
          </p:cNvPr>
          <p:cNvSpPr/>
          <p:nvPr/>
        </p:nvSpPr>
        <p:spPr>
          <a:xfrm>
            <a:off x="5441406" y="1375518"/>
            <a:ext cx="6480629" cy="73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4F9A9-05C3-AFD8-3284-89DD0EE188A8}"/>
              </a:ext>
            </a:extLst>
          </p:cNvPr>
          <p:cNvSpPr txBox="1"/>
          <p:nvPr/>
        </p:nvSpPr>
        <p:spPr>
          <a:xfrm>
            <a:off x="5571744" y="1543141"/>
            <a:ext cx="662025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Υποενότητα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1: Εισαγωγή στη Διαχείριση Έργων</a:t>
            </a:r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l-GR" b="1" dirty="0"/>
              <a:t>Κουίζ στο </a:t>
            </a:r>
            <a:r>
              <a:rPr lang="en-GB" b="1" dirty="0" err="1"/>
              <a:t>Kahoot</a:t>
            </a:r>
            <a:endParaRPr b="1" dirty="0"/>
          </a:p>
        </p:txBody>
      </p:sp>
      <p:sp>
        <p:nvSpPr>
          <p:cNvPr id="151" name="Google Shape;151;p8"/>
          <p:cNvSpPr txBox="1"/>
          <p:nvPr/>
        </p:nvSpPr>
        <p:spPr>
          <a:xfrm>
            <a:off x="1818100" y="1949900"/>
            <a:ext cx="8248800" cy="1938952"/>
          </a:xfrm>
          <a:prstGeom prst="rect">
            <a:avLst/>
          </a:prstGeom>
          <a:solidFill>
            <a:srgbClr val="A7E4C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Ακολουθήστε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 https://kahoot.it/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-G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παίξτε.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πα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ιχνιδιού</a:t>
            </a:r>
            <a:r>
              <a:rPr lang="el-G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είναι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09115898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265666" y="1526699"/>
            <a:ext cx="5872244" cy="479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 err="1">
                <a:solidFill>
                  <a:schemeClr val="accent3"/>
                </a:solidFill>
              </a:rPr>
              <a:t>Χρει</a:t>
            </a:r>
            <a:r>
              <a:rPr lang="en-GB" sz="2400" b="1" dirty="0">
                <a:solidFill>
                  <a:schemeClr val="accent3"/>
                </a:solidFill>
              </a:rPr>
              <a:t>αζόμαστε δεξιότητες διαχείρισης έργων</a:t>
            </a:r>
            <a:endParaRPr dirty="0">
              <a:solidFill>
                <a:schemeClr val="accent3"/>
              </a:solidFill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/>
              <a:t>Τα </a:t>
            </a:r>
            <a:r>
              <a:rPr lang="en-GB" sz="2000" dirty="0" err="1"/>
              <a:t>έργ</a:t>
            </a:r>
            <a:r>
              <a:rPr lang="en-GB" sz="2000" dirty="0"/>
              <a:t>α είναι τα οχήματα με τα οποία υλοποιείται η στρατηγική.</a:t>
            </a:r>
            <a:endParaRPr sz="2000" dirty="0"/>
          </a:p>
          <a:p>
            <a:pPr marL="3429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/>
              <a:t>Η </a:t>
            </a:r>
            <a:r>
              <a:rPr lang="en-GB" sz="2000" dirty="0" err="1"/>
              <a:t>δι</a:t>
            </a:r>
            <a:r>
              <a:rPr lang="en-GB" sz="2000" dirty="0"/>
              <a:t>αχείριση έργων γίνεται όλο και πιο σύνθετη πτυχή του τρόπου λειτουργίας των οργανισμών.</a:t>
            </a:r>
            <a:endParaRPr sz="2400" dirty="0"/>
          </a:p>
        </p:txBody>
      </p:sp>
      <p:sp>
        <p:nvSpPr>
          <p:cNvPr id="159" name="Google Shape;159;p9"/>
          <p:cNvSpPr txBox="1"/>
          <p:nvPr/>
        </p:nvSpPr>
        <p:spPr>
          <a:xfrm>
            <a:off x="365187" y="208145"/>
            <a:ext cx="1124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l-GR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ισαγωγ</a:t>
            </a:r>
            <a:r>
              <a:rPr lang="el-GR" sz="2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r>
              <a:rPr lang="el-GR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στη Διαχείριση Έργων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0933488"/>
              </p:ext>
            </p:extLst>
          </p:nvPr>
        </p:nvGraphicFramePr>
        <p:xfrm>
          <a:off x="5988237" y="1727439"/>
          <a:ext cx="6858000" cy="43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38110" y="1223009"/>
            <a:ext cx="341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alibri"/>
                <a:ea typeface="Calibri"/>
                <a:cs typeface="Calibri"/>
              </a:rPr>
              <a:t>Τι 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είναι η διαχείριση έργων;</a:t>
            </a:r>
            <a:endParaRPr lang="en-GB"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399374" y="1358525"/>
            <a:ext cx="11149159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sz="2000" dirty="0"/>
              <a:t>Η </a:t>
            </a:r>
            <a:r>
              <a:rPr lang="en-GB" sz="2000" dirty="0" err="1"/>
              <a:t>έκθεση</a:t>
            </a:r>
            <a:r>
              <a:rPr lang="en-GB" sz="2000" dirty="0"/>
              <a:t> Chaos που διεξήχθη το 1995</a:t>
            </a:r>
            <a:r>
              <a:rPr lang="el-GR" sz="2000" dirty="0"/>
              <a:t> </a:t>
            </a:r>
            <a:r>
              <a:rPr lang="en-GB" sz="2000" dirty="0"/>
              <a:t>κα</a:t>
            </a:r>
            <a:r>
              <a:rPr lang="en-GB" sz="2000" dirty="0" err="1"/>
              <a:t>τέληξε</a:t>
            </a:r>
            <a:r>
              <a:rPr lang="en-GB" sz="2000" dirty="0"/>
              <a:t> στο συμπέρασμα ότι: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/>
              <a:t>Το 31% </a:t>
            </a:r>
            <a:r>
              <a:rPr lang="en-GB" sz="2000" dirty="0" err="1"/>
              <a:t>των</a:t>
            </a:r>
            <a:r>
              <a:rPr lang="en-GB" sz="2000" dirty="0"/>
              <a:t> </a:t>
            </a:r>
            <a:r>
              <a:rPr lang="en-GB" sz="2000" dirty="0" err="1"/>
              <a:t>έργων</a:t>
            </a:r>
            <a:r>
              <a:rPr lang="en-GB" sz="2000" dirty="0"/>
              <a:t> θα μπ</a:t>
            </a:r>
            <a:r>
              <a:rPr lang="en-GB" sz="2000" dirty="0" err="1"/>
              <a:t>ουν</a:t>
            </a:r>
            <a:r>
              <a:rPr lang="en-GB" sz="2000" dirty="0"/>
              <a:t> </a:t>
            </a:r>
            <a:r>
              <a:rPr lang="en-GB" sz="2000" dirty="0" err="1"/>
              <a:t>στο</a:t>
            </a:r>
            <a:r>
              <a:rPr lang="en-GB" sz="2000" dirty="0"/>
              <a:t> </a:t>
            </a:r>
            <a:r>
              <a:rPr lang="en-GB" sz="2000" dirty="0" err="1"/>
              <a:t>ράφι</a:t>
            </a:r>
            <a:r>
              <a:rPr lang="en-GB" sz="2000" dirty="0"/>
              <a:t> π</a:t>
            </a:r>
            <a:r>
              <a:rPr lang="en-GB" sz="2000" dirty="0" err="1"/>
              <a:t>ριν</a:t>
            </a:r>
            <a:r>
              <a:rPr lang="en-GB" sz="2000" dirty="0"/>
              <a:t> καν </a:t>
            </a:r>
            <a:r>
              <a:rPr lang="en-GB" sz="2000" dirty="0" err="1"/>
              <a:t>ολοκληρωθούν</a:t>
            </a:r>
            <a:r>
              <a:rPr lang="en-GB" sz="2000" dirty="0"/>
              <a:t>.</a:t>
            </a:r>
            <a:endParaRPr sz="2000" dirty="0"/>
          </a:p>
          <a:p>
            <a:pPr marL="8001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 err="1"/>
              <a:t>Πάνω</a:t>
            </a:r>
            <a:r>
              <a:rPr lang="en-GB" sz="2000" dirty="0"/>
              <a:t> από 189% </a:t>
            </a:r>
            <a:r>
              <a:rPr lang="en-GB" sz="2000" dirty="0" err="1"/>
              <a:t>του</a:t>
            </a:r>
            <a:r>
              <a:rPr lang="en-GB" sz="2000" dirty="0"/>
              <a:t> α</a:t>
            </a:r>
            <a:r>
              <a:rPr lang="en-GB" sz="2000" dirty="0" err="1"/>
              <a:t>ρχικού</a:t>
            </a:r>
            <a:r>
              <a:rPr lang="en-GB" sz="2000" dirty="0"/>
              <a:t> π</a:t>
            </a:r>
            <a:r>
              <a:rPr lang="en-GB" sz="2000" dirty="0" err="1"/>
              <a:t>ροϋ</a:t>
            </a:r>
            <a:r>
              <a:rPr lang="en-GB" sz="2000" dirty="0"/>
              <a:t>πολογισμού</a:t>
            </a:r>
            <a:r>
              <a:rPr lang="en-CY" sz="2000" dirty="0"/>
              <a:t>…</a:t>
            </a:r>
            <a:r>
              <a:rPr lang="en-GB" sz="2000" dirty="0"/>
              <a:t> </a:t>
            </a:r>
            <a:endParaRPr sz="2000" dirty="0"/>
          </a:p>
          <a:p>
            <a:pPr marL="8001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/>
              <a:t>Το 52% </a:t>
            </a:r>
            <a:r>
              <a:rPr lang="en-GB" sz="2000" dirty="0" err="1"/>
              <a:t>των</a:t>
            </a:r>
            <a:r>
              <a:rPr lang="en-GB" sz="2000" dirty="0"/>
              <a:t> </a:t>
            </a:r>
            <a:r>
              <a:rPr lang="en-GB" sz="2000" dirty="0" err="1"/>
              <a:t>έργων</a:t>
            </a:r>
            <a:r>
              <a:rPr lang="en-GB" sz="2000" dirty="0"/>
              <a:t> θα </a:t>
            </a:r>
            <a:r>
              <a:rPr lang="en-GB" sz="2000" dirty="0" err="1"/>
              <a:t>κοστίσει</a:t>
            </a:r>
            <a:r>
              <a:rPr lang="en-GB" sz="2000" dirty="0"/>
              <a:t> π</a:t>
            </a:r>
            <a:r>
              <a:rPr lang="en-GB" sz="2000" dirty="0" err="1"/>
              <a:t>ερισσότερο</a:t>
            </a:r>
            <a:r>
              <a:rPr lang="en-GB" sz="2000" dirty="0"/>
              <a:t>.</a:t>
            </a:r>
            <a:endParaRPr sz="2000" dirty="0"/>
          </a:p>
          <a:p>
            <a:pPr marL="8001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dirty="0"/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 sz="2000" dirty="0"/>
              <a:t>Το π</a:t>
            </a:r>
            <a:r>
              <a:rPr lang="en-GB" sz="2000" dirty="0" err="1"/>
              <a:t>οσοστό</a:t>
            </a:r>
            <a:r>
              <a:rPr lang="en-GB" sz="2000" dirty="0"/>
              <a:t> επ</a:t>
            </a:r>
            <a:r>
              <a:rPr lang="en-GB" sz="2000" dirty="0" err="1"/>
              <a:t>ιτυχί</a:t>
            </a:r>
            <a:r>
              <a:rPr lang="en-GB" sz="2000" dirty="0"/>
              <a:t>ας των έργων λογισμικού που ολοκληρώνονται εγκαίρως και εντός του προϋπολογισμού είναι μόνο 16,2% κατά μέσο όρο.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/>
              <a:t>Αποτυχία ενός έργου </a:t>
            </a:r>
            <a:endParaRPr b="1" dirty="0"/>
          </a:p>
        </p:txBody>
      </p:sp>
      <p:sp>
        <p:nvSpPr>
          <p:cNvPr id="166" name="Google Shape;166;p10"/>
          <p:cNvSpPr txBox="1"/>
          <p:nvPr/>
        </p:nvSpPr>
        <p:spPr>
          <a:xfrm>
            <a:off x="399375" y="5312700"/>
            <a:ext cx="730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 Clancy (1995). </a:t>
            </a:r>
            <a:r>
              <a:rPr lang="en-GB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Chaos report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Standish Group International Inc.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ακτήθηκε από </a:t>
            </a:r>
            <a:r>
              <a:rPr lang="en-GB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https://personal.utdallas.edu/~chung/SYSM6309/chaos_report.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2"/>
          </p:nvPr>
        </p:nvSpPr>
        <p:spPr>
          <a:xfrm>
            <a:off x="399375" y="1330599"/>
            <a:ext cx="11393400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1. Η </a:t>
            </a:r>
            <a:r>
              <a:rPr lang="en-GB" sz="2000" dirty="0" err="1"/>
              <a:t>σχέση</a:t>
            </a:r>
            <a:r>
              <a:rPr lang="en-GB" sz="2000" dirty="0"/>
              <a:t> </a:t>
            </a:r>
            <a:r>
              <a:rPr lang="en-GB" sz="2000" dirty="0" err="1"/>
              <a:t>του</a:t>
            </a:r>
            <a:r>
              <a:rPr lang="en-GB" sz="2000" dirty="0"/>
              <a:t> </a:t>
            </a:r>
            <a:r>
              <a:rPr lang="en-GB" sz="2000" dirty="0" err="1"/>
              <a:t>έργου</a:t>
            </a:r>
            <a:r>
              <a:rPr lang="en-GB" sz="2000" dirty="0"/>
              <a:t> με </a:t>
            </a:r>
            <a:r>
              <a:rPr lang="en-GB" sz="2000" dirty="0" err="1"/>
              <a:t>τους</a:t>
            </a:r>
            <a:r>
              <a:rPr lang="en-GB" sz="2000" dirty="0"/>
              <a:t> </a:t>
            </a:r>
            <a:r>
              <a:rPr lang="en-GB" sz="2000" dirty="0" err="1"/>
              <a:t>κύριους</a:t>
            </a:r>
            <a:r>
              <a:rPr lang="en-GB" sz="2000" dirty="0"/>
              <a:t> </a:t>
            </a:r>
            <a:r>
              <a:rPr lang="en-GB" sz="2000" dirty="0" err="1"/>
              <a:t>στρ</a:t>
            </a:r>
            <a:r>
              <a:rPr lang="en-GB" sz="2000" dirty="0"/>
              <a:t>ατηγικούς στόχους του οργανισμού, συμπεριλαμβανομένων των καθιερωμένων μετρήσεων επιτυχίας, δεν είναι σαφώς καθορισμένη. </a:t>
            </a:r>
            <a:endParaRPr sz="2000"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2. </a:t>
            </a:r>
            <a:r>
              <a:rPr lang="en-GB" sz="2000" dirty="0" err="1"/>
              <a:t>Έλλειψη</a:t>
            </a:r>
            <a:r>
              <a:rPr lang="en-GB" sz="2000" dirty="0"/>
              <a:t> </a:t>
            </a:r>
            <a:r>
              <a:rPr lang="en-GB" sz="2000" dirty="0" err="1"/>
              <a:t>ιδιοκτησί</a:t>
            </a:r>
            <a:r>
              <a:rPr lang="en-GB" sz="2000" dirty="0"/>
              <a:t>ας και ηγεσίας από την ανώτερη διοίκηση και τους υπ</a:t>
            </a:r>
            <a:r>
              <a:rPr lang="el-GR" sz="2000" dirty="0" err="1"/>
              <a:t>εύθυνους</a:t>
            </a:r>
            <a:r>
              <a:rPr lang="en-GB" sz="2000" dirty="0"/>
              <a:t>.</a:t>
            </a:r>
            <a:endParaRPr sz="2000"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3. </a:t>
            </a:r>
            <a:r>
              <a:rPr lang="en-GB" sz="2000" dirty="0" err="1"/>
              <a:t>Αν</a:t>
            </a:r>
            <a:r>
              <a:rPr lang="en-GB" sz="2000" dirty="0"/>
              <a:t>αποτελεσματική αλληλεπίδραση με τα ενδιαφερόμενα μέρη.</a:t>
            </a:r>
            <a:endParaRPr sz="2000"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4. </a:t>
            </a:r>
            <a:r>
              <a:rPr lang="en-GB" sz="2000" dirty="0" err="1"/>
              <a:t>Έλλειψη</a:t>
            </a:r>
            <a:r>
              <a:rPr lang="en-GB" sz="2000" dirty="0"/>
              <a:t> </a:t>
            </a:r>
            <a:r>
              <a:rPr lang="en-GB" sz="2000" dirty="0" err="1"/>
              <a:t>τεχνογνωσί</a:t>
            </a:r>
            <a:r>
              <a:rPr lang="en-GB" sz="2000" dirty="0"/>
              <a:t>ας και δοκιμασμένων μεθόδων διαχείρισης έργων και κινδύνων.</a:t>
            </a: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5. </a:t>
            </a:r>
            <a:r>
              <a:rPr lang="en-GB" sz="2000" dirty="0" err="1"/>
              <a:t>Δεν</a:t>
            </a:r>
            <a:r>
              <a:rPr lang="en-GB" sz="2000" dirty="0"/>
              <a:t> </a:t>
            </a:r>
            <a:r>
              <a:rPr lang="en-GB" sz="2000" dirty="0" err="1"/>
              <a:t>δίνετ</a:t>
            </a:r>
            <a:r>
              <a:rPr lang="en-GB" sz="2000" dirty="0"/>
              <a:t>αι αρκετή έμφαση στην οργάνωση της ανάπτυξης και της εφαρμογής σε εφικτά βήματα.</a:t>
            </a: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6. Η α</a:t>
            </a:r>
            <a:r>
              <a:rPr lang="en-GB" sz="2000" dirty="0" err="1"/>
              <a:t>ξιολόγηση</a:t>
            </a:r>
            <a:r>
              <a:rPr lang="en-GB" sz="2000" dirty="0"/>
              <a:t> </a:t>
            </a:r>
            <a:r>
              <a:rPr lang="en-GB" sz="2000" dirty="0" err="1"/>
              <a:t>των</a:t>
            </a:r>
            <a:r>
              <a:rPr lang="en-GB" sz="2000" dirty="0"/>
              <a:t> π</a:t>
            </a:r>
            <a:r>
              <a:rPr lang="en-GB" sz="2000" dirty="0" err="1"/>
              <a:t>ροτάσεων</a:t>
            </a:r>
            <a:r>
              <a:rPr lang="en-GB" sz="2000" dirty="0"/>
              <a:t> βα</a:t>
            </a:r>
            <a:r>
              <a:rPr lang="en-GB" sz="2000" dirty="0" err="1"/>
              <a:t>σίζετ</a:t>
            </a:r>
            <a:r>
              <a:rPr lang="en-GB" sz="2000" dirty="0"/>
              <a:t>αι περισσότερο στο αρχικό κόστος παρά στη συνολική σχέση ποιότητας-τιμής, ιδίως όταν πρόκειται για την εξασφάλιση της παροχής επιχειρηματικών πλεονεκτημάτων.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Τυπικοί λόγοι αποτυχίας έργων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2"/>
          </p:nvPr>
        </p:nvSpPr>
        <p:spPr>
          <a:xfrm>
            <a:off x="320470" y="1290294"/>
            <a:ext cx="11393400" cy="20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 err="1"/>
              <a:t>Σύμφων</a:t>
            </a:r>
            <a:r>
              <a:rPr lang="en-GB" sz="2000" dirty="0"/>
              <a:t>α με τον Οδηγό PMBOK® - Τέταρτη έκδοση, </a:t>
            </a:r>
            <a:r>
              <a:rPr lang="el-GR" sz="2000" dirty="0"/>
              <a:t>ένα έργο είναι «</a:t>
            </a:r>
            <a:r>
              <a:rPr lang="en-GB" sz="2000" dirty="0" err="1"/>
              <a:t>μι</a:t>
            </a:r>
            <a:r>
              <a:rPr lang="en-GB" sz="2000" dirty="0"/>
              <a:t>α προσωρινή προσπάθεια που αναλαμβάνεται για τη δημιουργία μιας μοναδικής υπηρεσίας ή ενός μοναδικού αποτελέσματος</a:t>
            </a:r>
            <a:r>
              <a:rPr lang="el-GR" sz="2000" dirty="0"/>
              <a:t>»</a:t>
            </a:r>
            <a:r>
              <a:rPr lang="en-GB" sz="2000" dirty="0"/>
              <a:t>. Τα </a:t>
            </a:r>
            <a:r>
              <a:rPr lang="en-GB" sz="2000" dirty="0" err="1"/>
              <a:t>έργ</a:t>
            </a:r>
            <a:r>
              <a:rPr lang="en-GB" sz="2000" dirty="0"/>
              <a:t>α έχουν παροδικό χαρακτήρα και τελειώνουν μόλις ολοκληρωθεί </a:t>
            </a:r>
            <a:r>
              <a:rPr lang="el-GR" sz="2000" dirty="0"/>
              <a:t>ο στόχος </a:t>
            </a:r>
            <a:r>
              <a:rPr lang="en-GB" sz="2000" dirty="0"/>
              <a:t>π</a:t>
            </a:r>
            <a:r>
              <a:rPr lang="en-GB" sz="2000" dirty="0" err="1"/>
              <a:t>ου</a:t>
            </a:r>
            <a:r>
              <a:rPr lang="en-GB" sz="2000" dirty="0"/>
              <a:t> τους έχει ανατεθεί. </a:t>
            </a: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 err="1"/>
              <a:t>Σύμφων</a:t>
            </a:r>
            <a:r>
              <a:rPr lang="en-GB" sz="2000" dirty="0"/>
              <a:t>α με το Prince 2, </a:t>
            </a:r>
            <a:r>
              <a:rPr lang="el-GR" sz="2000" dirty="0"/>
              <a:t>έργο </a:t>
            </a:r>
            <a:r>
              <a:rPr lang="en-GB" sz="2000" dirty="0" err="1"/>
              <a:t>είν</a:t>
            </a:r>
            <a:r>
              <a:rPr lang="en-GB" sz="2000" dirty="0"/>
              <a:t>αι:</a:t>
            </a:r>
            <a:r>
              <a:rPr lang="el-GR" sz="2000" dirty="0"/>
              <a:t> «</a:t>
            </a:r>
            <a:r>
              <a:rPr lang="en-GB" sz="2000" dirty="0" err="1"/>
              <a:t>Έν</a:t>
            </a:r>
            <a:r>
              <a:rPr lang="en-GB" sz="2000" dirty="0"/>
              <a:t>ας προσωρινός οργανισμός που δημιουργείται με σκοπό την παράδοση ενός ή περισσότερων επιχειρηματικών προϊόντων σύμφωνα με μια καθορισμένη επιχειρηματική υπόθεση.</a:t>
            </a:r>
            <a:r>
              <a:rPr lang="el-GR" sz="2000" dirty="0"/>
              <a:t>»</a:t>
            </a:r>
            <a:endParaRPr sz="20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</p:txBody>
      </p:sp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320395" y="218724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b="1" dirty="0" err="1"/>
              <a:t>Ορισμός</a:t>
            </a:r>
            <a:r>
              <a:rPr lang="en-GB" b="1" dirty="0"/>
              <a:t> </a:t>
            </a:r>
            <a:r>
              <a:rPr lang="en-GB" b="1" dirty="0" err="1"/>
              <a:t>του</a:t>
            </a:r>
            <a:r>
              <a:rPr lang="en-GB" b="1" dirty="0"/>
              <a:t> </a:t>
            </a:r>
            <a:r>
              <a:rPr lang="en-GB" b="1" dirty="0" err="1"/>
              <a:t>Έργου</a:t>
            </a:r>
            <a:r>
              <a:rPr lang="en-GB" b="1" dirty="0"/>
              <a:t> </a:t>
            </a:r>
            <a:endParaRPr b="1" dirty="0"/>
          </a:p>
        </p:txBody>
      </p:sp>
      <p:sp>
        <p:nvSpPr>
          <p:cNvPr id="179" name="Google Shape;179;p12"/>
          <p:cNvSpPr/>
          <p:nvPr/>
        </p:nvSpPr>
        <p:spPr>
          <a:xfrm>
            <a:off x="940495" y="3585273"/>
            <a:ext cx="10153200" cy="2769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Έν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 έργο είναι μια προσωρινή προσπάθεια που αναλαμβάνεται για τη δημιουργία ενός μοναδικού προϊόντος, υπηρεσίας ή αποτελέσματος. Ο π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ροσωρινός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χαρα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κτήρ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ας των έργων υποδηλώνει μια οριστική αρχή και ένα οριστικό τέλος. Το π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ροσωρινό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δεν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σημ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αίνει απαραίτητα ότι ένα έργο έχει σύντομη διάρκεια. Το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ενός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επ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ιτυγχάνετ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αι όταν οι στόχοι έχουν επιτευχθεί ή όταν το έργο τερματίζεται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επειδή οι στόχοι του δεν θα επιτευχθούν ή δεν μπορούν να επιτευχθούν ή όταν η ανάγκη για το έργο δεν υφίσταται πλέον. Η απ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όφ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αση για τον τερματισμό ενός έργου απαιτεί έγκριση και εξουσιοδότηση από την αρμόδια αρχή.</a:t>
            </a:r>
            <a:r>
              <a:rPr lang="el-G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324470" y="1530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Πρόγραμμα και χαρτοφυλάκιο </a:t>
            </a:r>
            <a:endParaRPr b="1"/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50" y="1297175"/>
            <a:ext cx="5023100" cy="475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t="11095"/>
          <a:stretch/>
        </p:blipFill>
        <p:spPr>
          <a:xfrm>
            <a:off x="5755530" y="1087250"/>
            <a:ext cx="5962345" cy="57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/>
          <p:nvPr/>
        </p:nvSpPr>
        <p:spPr>
          <a:xfrm>
            <a:off x="435936" y="1135751"/>
            <a:ext cx="10700442" cy="1125840"/>
          </a:xfrm>
          <a:prstGeom prst="rightArrow">
            <a:avLst>
              <a:gd name="adj1" fmla="val 5342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27425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Κύκλος ζωής έργου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435935" y="2395742"/>
            <a:ext cx="3503887" cy="428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μοναδικ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ά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για το έργο, για τον κλάδο, για τις ανάγκες σας.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ιδιαίτερα προσαρμόσιμ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Μπ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ορεί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προγνωστικ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ά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ή 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ροσ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αρμοστικ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ά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 παράδειγμα: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Ανθρώ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πινη ανάπτυξη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l-GR" sz="1800" dirty="0"/>
              <a:t>Σύλληψη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ιδική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ηλικί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Εφη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l-GR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εία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Ενηλικίωση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Θάν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ατος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3939822" y="3213480"/>
            <a:ext cx="8200624" cy="282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Ομάδες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διεργ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ασιών σύμφωνα με το PMI που δεν μπορούν να προσαρμοστούν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αρξη: Εξουσιοδότηση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Προγραμματισμός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Κα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θορισμός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εδίου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εφ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αρμογής, εξειδίκευση των στόχων, καθορισμός της πορείας δράσης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Εκτ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έλεση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Βάλτε το σχέδιο σε εφαρμογή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κολούθηση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έλεγχος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Κατα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νοήστε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οκλίσεις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ιδόσεις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βλέψεις σας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26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Κλείσιμο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ίσημο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κλείσιμο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έργου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4058734" y="1910685"/>
            <a:ext cx="7303111" cy="1125840"/>
          </a:xfrm>
          <a:prstGeom prst="rightArrow">
            <a:avLst>
              <a:gd name="adj1" fmla="val 5342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27425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Διαδικασία διαχείρισης έργου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74122" y="200546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>
                <a:solidFill>
                  <a:schemeClr val="lt1"/>
                </a:solidFill>
              </a:rPr>
              <a:t>Δύο</a:t>
            </a:r>
            <a:r>
              <a:rPr lang="en-GB" b="1" dirty="0">
                <a:solidFill>
                  <a:schemeClr val="lt1"/>
                </a:solidFill>
              </a:rPr>
              <a:t> (2) </a:t>
            </a:r>
            <a:r>
              <a:rPr lang="en-GB" b="1" dirty="0" err="1">
                <a:solidFill>
                  <a:schemeClr val="lt1"/>
                </a:solidFill>
              </a:rPr>
              <a:t>μεθοδολογίες</a:t>
            </a:r>
            <a:r>
              <a:rPr lang="en-GB" b="1" dirty="0">
                <a:solidFill>
                  <a:schemeClr val="lt1"/>
                </a:solidFill>
              </a:rPr>
              <a:t> π</a:t>
            </a:r>
            <a:r>
              <a:rPr lang="en-GB" b="1" dirty="0" err="1">
                <a:solidFill>
                  <a:schemeClr val="lt1"/>
                </a:solidFill>
              </a:rPr>
              <a:t>ου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χρειάζοντ</a:t>
            </a:r>
            <a:r>
              <a:rPr lang="en-GB" b="1" dirty="0">
                <a:solidFill>
                  <a:schemeClr val="lt1"/>
                </a:solidFill>
              </a:rPr>
              <a:t>αι </a:t>
            </a:r>
            <a:r>
              <a:rPr lang="el-GR" b="1" dirty="0">
                <a:solidFill>
                  <a:schemeClr val="lt1"/>
                </a:solidFill>
              </a:rPr>
              <a:t>σε ένα </a:t>
            </a:r>
            <a:r>
              <a:rPr lang="en-GB" b="1" dirty="0">
                <a:solidFill>
                  <a:schemeClr val="lt1"/>
                </a:solidFill>
              </a:rPr>
              <a:t>έργο! (</a:t>
            </a:r>
            <a:r>
              <a:rPr lang="en-GB" b="1" dirty="0" err="1">
                <a:solidFill>
                  <a:schemeClr val="lt1"/>
                </a:solidFill>
              </a:rPr>
              <a:t>Πολλοί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κάνουν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λάθος</a:t>
            </a:r>
            <a:r>
              <a:rPr lang="en-GB" b="1" dirty="0">
                <a:solidFill>
                  <a:schemeClr val="lt1"/>
                </a:solidFill>
              </a:rPr>
              <a:t>)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20270" y="1423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l-GR" b="1" dirty="0"/>
              <a:t>Π</a:t>
            </a:r>
            <a:r>
              <a:rPr lang="en-GB" b="1" dirty="0" err="1"/>
              <a:t>ού</a:t>
            </a:r>
            <a:r>
              <a:rPr lang="en-GB" b="1" dirty="0"/>
              <a:t> </a:t>
            </a:r>
            <a:r>
              <a:rPr lang="en-GB" b="1" dirty="0" err="1"/>
              <a:t>κάνουν</a:t>
            </a:r>
            <a:r>
              <a:rPr lang="en-GB" b="1" dirty="0"/>
              <a:t> το </a:t>
            </a:r>
            <a:r>
              <a:rPr lang="en-GB" b="1" dirty="0" err="1"/>
              <a:t>λάθος</a:t>
            </a:r>
            <a:r>
              <a:rPr lang="en-GB" b="1" dirty="0"/>
              <a:t> π</a:t>
            </a:r>
            <a:r>
              <a:rPr lang="en-GB" b="1" dirty="0" err="1"/>
              <a:t>ολλοί</a:t>
            </a:r>
            <a:r>
              <a:rPr lang="en-GB" b="1" dirty="0"/>
              <a:t> </a:t>
            </a:r>
            <a:r>
              <a:rPr lang="en-GB" b="1" dirty="0" err="1"/>
              <a:t>ερ</a:t>
            </a:r>
            <a:r>
              <a:rPr lang="en-GB" b="1" dirty="0"/>
              <a:t>ασιτέχνες</a:t>
            </a:r>
            <a:r>
              <a:rPr lang="el-GR" b="1" dirty="0"/>
              <a:t> υπεύθυνοι έργων</a:t>
            </a:r>
            <a:endParaRPr b="1" dirty="0"/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l="-2113" t="-2361" r="2876" b="5124"/>
          <a:stretch/>
        </p:blipFill>
        <p:spPr>
          <a:xfrm>
            <a:off x="2258096" y="1409400"/>
            <a:ext cx="7517774" cy="35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/>
          <p:nvPr/>
        </p:nvSpPr>
        <p:spPr>
          <a:xfrm>
            <a:off x="1642926" y="4311400"/>
            <a:ext cx="1491000" cy="96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481425" y="5395800"/>
            <a:ext cx="7414500" cy="110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Σημείωση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αδικασίες Διαχείρισης Έργου και οι Προσανατολισμένες στο Προϊόν Διαδικασίες επικαλύπτονται και αλληλεπιδρούν καθ' όλη τη διάρκεια ζωής ενός έργου.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26050" y="178337"/>
            <a:ext cx="108711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>
                <a:solidFill>
                  <a:schemeClr val="lt1"/>
                </a:solidFill>
              </a:rPr>
              <a:t>Χαρα</a:t>
            </a:r>
            <a:r>
              <a:rPr lang="en-GB" b="1" dirty="0" err="1">
                <a:solidFill>
                  <a:schemeClr val="lt1"/>
                </a:solidFill>
              </a:rPr>
              <a:t>κτηριστικά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του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κύκλου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ζωής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του</a:t>
            </a:r>
            <a:r>
              <a:rPr lang="en-GB" b="1" dirty="0">
                <a:solidFill>
                  <a:schemeClr val="lt1"/>
                </a:solidFill>
              </a:rPr>
              <a:t> </a:t>
            </a:r>
            <a:r>
              <a:rPr lang="en-GB" b="1" dirty="0" err="1">
                <a:solidFill>
                  <a:schemeClr val="lt1"/>
                </a:solidFill>
              </a:rPr>
              <a:t>έργου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443725" y="1518274"/>
            <a:ext cx="5159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280"/>
              <a:buFont typeface="Arial"/>
              <a:buNone/>
            </a:pP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22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ιρροή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2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Κίνδυνος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Κόστος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200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λλ</a:t>
            </a:r>
            <a:r>
              <a:rPr lang="en-GB" sz="22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αγών</a:t>
            </a:r>
            <a:endParaRPr sz="22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l="57208" t="41191" r="18720" b="20028"/>
          <a:stretch/>
        </p:blipFill>
        <p:spPr>
          <a:xfrm>
            <a:off x="0" y="2085278"/>
            <a:ext cx="8990749" cy="485078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7152362" y="1475482"/>
            <a:ext cx="4921868" cy="472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Κόστος</a:t>
            </a: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και επίπ</a:t>
            </a: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εδ</a:t>
            </a: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 προσωπικού:</a:t>
            </a:r>
            <a:endParaRPr sz="20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μηλό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ρχή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Κορυφ</a:t>
            </a:r>
            <a:r>
              <a:rPr lang="el-G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ώνεται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τά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εκτέλεση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εργ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ασιών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γδ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αία πτώση καθώς το έργο πλησιάζει στο τέλος του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Δυν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ατότητα επηρεασμού των τελικών χαρακτηριστικών του προϊόντος του έργου, χωρίς να επηρεάζεται σημαντικά το κόστος: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l-GR" sz="2000" dirty="0">
                <a:latin typeface="Calibri"/>
                <a:ea typeface="Calibri"/>
                <a:cs typeface="Calibri"/>
                <a:sym typeface="Calibri"/>
              </a:rPr>
              <a:t>Υ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ψηλότερο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ρχή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Μειώνετ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καθώς το έργο προχωρά προς την ολοκλήρωσή του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540025" y="263937"/>
            <a:ext cx="108711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>
                <a:solidFill>
                  <a:schemeClr val="lt1"/>
                </a:solidFill>
              </a:rPr>
              <a:t>Γενική δομή κύκλου ζωής έργου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l="56334" t="36669" r="12373" b="5814"/>
          <a:stretch/>
        </p:blipFill>
        <p:spPr>
          <a:xfrm>
            <a:off x="935963" y="3827791"/>
            <a:ext cx="4165788" cy="27923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6950684" y="1364481"/>
            <a:ext cx="4676872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αγνώριση</a:t>
            </a:r>
            <a:r>
              <a:rPr lang="el-GR" sz="22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φάσης ολοκλήρωσης </a:t>
            </a:r>
            <a:endParaRPr sz="20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Θα ανα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γνωρίσετε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ην ολοκληρωτική φάση,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ειδή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κάθε φάση έχει ένα συγκεκριμένο παραδοτέο ή πολλαπλά παραδοτέα που σηματοδοτούν το τέλος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7055424" y="3512488"/>
            <a:ext cx="457213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Πύλη</a:t>
            </a: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φάσης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φάσης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την αξιολόγηση της προόδου και των επιδόσεων σε σχέση με: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ιχειρημ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ατική υπόθεση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lang="el-G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αρτογράφηση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έργου </a:t>
            </a: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Σχέδιο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αχείρισης έργου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Σχέδιο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αχείρισης παροχών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96820" y="1493028"/>
            <a:ext cx="5175002" cy="2251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Απ</a:t>
            </a:r>
            <a:r>
              <a:rPr lang="en-GB" sz="22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οφάσεις</a:t>
            </a:r>
            <a:r>
              <a:rPr lang="en-GB" sz="22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22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Συν</a:t>
            </a:r>
            <a:r>
              <a:rPr lang="el-G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έχεια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όμενο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Συν</a:t>
            </a:r>
            <a:r>
              <a:rPr lang="el-G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έχεια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επ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όμενο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με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τρο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ποποιήσεις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Τερμ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ατισμός του έργου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Παραμ</a:t>
            </a:r>
            <a:r>
              <a:rPr lang="el-G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ονή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σε συγκεκριμένη φάση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Επαν</a:t>
            </a:r>
            <a:r>
              <a:rPr lang="el-GR" sz="2000" dirty="0">
                <a:latin typeface="Calibri"/>
                <a:ea typeface="Calibri"/>
                <a:cs typeface="Calibri"/>
                <a:sym typeface="Calibri"/>
              </a:rPr>
              <a:t>άληψη φάσης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ή τ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στοιχεί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ων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της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490d939eb_0_0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1393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>
                <a:solidFill>
                  <a:schemeClr val="accent3"/>
                </a:solidFill>
              </a:rPr>
              <a:t>Υποε</a:t>
            </a:r>
            <a:r>
              <a:rPr lang="en-GB" b="1" dirty="0" err="1">
                <a:solidFill>
                  <a:schemeClr val="accent3"/>
                </a:solidFill>
              </a:rPr>
              <a:t>νότητ</a:t>
            </a:r>
            <a:r>
              <a:rPr lang="en-GB" b="1" dirty="0">
                <a:solidFill>
                  <a:schemeClr val="accent3"/>
                </a:solidFill>
              </a:rPr>
              <a:t>α 1: </a:t>
            </a:r>
            <a:r>
              <a:rPr lang="el-GR" b="1">
                <a:solidFill>
                  <a:schemeClr val="accent3"/>
                </a:solidFill>
              </a:rPr>
              <a:t>Εισαγωγή στη δ</a:t>
            </a:r>
            <a:r>
              <a:rPr lang="en-GB" b="1">
                <a:solidFill>
                  <a:schemeClr val="accent3"/>
                </a:solidFill>
              </a:rPr>
              <a:t>ια</a:t>
            </a:r>
            <a:r>
              <a:rPr lang="en-GB" b="1" dirty="0" err="1">
                <a:solidFill>
                  <a:schemeClr val="accent3"/>
                </a:solidFill>
              </a:rPr>
              <a:t>χείριση</a:t>
            </a:r>
            <a:r>
              <a:rPr lang="en-GB" b="1" dirty="0">
                <a:solidFill>
                  <a:schemeClr val="accent3"/>
                </a:solidFill>
              </a:rPr>
              <a:t> </a:t>
            </a:r>
            <a:r>
              <a:rPr lang="en-GB" b="1" dirty="0" err="1">
                <a:solidFill>
                  <a:schemeClr val="accent3"/>
                </a:solidFill>
              </a:rPr>
              <a:t>έργων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2: Κύκλος ζωής - ΕΙΣΑΓΩΓΗ 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3: Κύκλος ζωής - </a:t>
            </a:r>
            <a:r>
              <a:rPr lang="el-GR" b="1" dirty="0"/>
              <a:t>ΠΡΟΓΡΑΜΜΑΤΙΣΜΟΣ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>
                <a:solidFill>
                  <a:srgbClr val="000000"/>
                </a:solidFill>
              </a:rPr>
              <a:t>νότητ</a:t>
            </a:r>
            <a:r>
              <a:rPr lang="en-GB" b="1" dirty="0">
                <a:solidFill>
                  <a:srgbClr val="000000"/>
                </a:solidFill>
              </a:rPr>
              <a:t>α 4: </a:t>
            </a:r>
            <a:r>
              <a:rPr lang="en-GB" b="1" dirty="0"/>
              <a:t>Κύκλος ζωής - ΕΚΤΕΛΕΣΗ ΚΑΙ ΕΛΕΓΧΟΣ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5: Κύκλος ζωής - ΚΛΕΙΣΙΜΟ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dirty="0"/>
          </a:p>
        </p:txBody>
      </p:sp>
      <p:sp>
        <p:nvSpPr>
          <p:cNvPr id="96" name="Google Shape;96;g28490d939eb_0_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 err="1"/>
              <a:t>Περιεχόμεν</a:t>
            </a:r>
            <a:r>
              <a:rPr lang="en-GB" b="1" dirty="0"/>
              <a:t>α ενότητας</a:t>
            </a:r>
            <a:endParaRPr b="1" dirty="0"/>
          </a:p>
        </p:txBody>
      </p:sp>
      <p:pic>
        <p:nvPicPr>
          <p:cNvPr id="97" name="Google Shape;97;g28490d939e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500" y="1358524"/>
            <a:ext cx="5744075" cy="383323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8490d939eb_0_0"/>
          <p:cNvSpPr txBox="1"/>
          <p:nvPr/>
        </p:nvSpPr>
        <p:spPr>
          <a:xfrm>
            <a:off x="6465200" y="6015700"/>
            <a:ext cx="54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206769" y="1248117"/>
            <a:ext cx="113934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GB" sz="2200"/>
              <a:t>Η διαχείριση ενός έργου συνήθως περιλαμβάνει: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2"/>
          </p:nvPr>
        </p:nvSpPr>
        <p:spPr>
          <a:xfrm>
            <a:off x="399370" y="1994264"/>
            <a:ext cx="11393260" cy="36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dirty="0" err="1"/>
              <a:t>Δι</a:t>
            </a:r>
            <a:r>
              <a:rPr lang="en-GB" sz="2000" dirty="0"/>
              <a:t>αχείριση των προσδοκιών των ενδιαφερομένων μερών</a:t>
            </a:r>
            <a:endParaRPr sz="20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dirty="0" err="1"/>
              <a:t>Προσδιορισμός</a:t>
            </a:r>
            <a:r>
              <a:rPr lang="en-GB" sz="2000" dirty="0"/>
              <a:t>απαιτήσεων</a:t>
            </a:r>
            <a:endParaRPr sz="20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dirty="0" err="1"/>
              <a:t>Εξισορρό</a:t>
            </a:r>
            <a:r>
              <a:rPr lang="en-GB" sz="2000" dirty="0"/>
              <a:t>πηση των ανταγωνιστικών περιορισμών</a:t>
            </a:r>
            <a:endParaRPr sz="2000" dirty="0"/>
          </a:p>
          <a:p>
            <a:pPr marL="5715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dirty="0" err="1"/>
              <a:t>Ανάγκες</a:t>
            </a:r>
            <a:r>
              <a:rPr lang="en-GB" sz="2000" dirty="0"/>
              <a:t> επ</a:t>
            </a:r>
            <a:r>
              <a:rPr lang="en-GB" sz="2000" dirty="0" err="1"/>
              <a:t>ικοινωνί</a:t>
            </a:r>
            <a:r>
              <a:rPr lang="en-GB" sz="2000" dirty="0"/>
              <a:t>ας του έργου</a:t>
            </a: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dirty="0">
                <a:solidFill>
                  <a:srgbClr val="FF0000"/>
                </a:solidFill>
              </a:rPr>
              <a:t> 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399375" y="4011025"/>
            <a:ext cx="5452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Λόγω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δυν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ατότητας αλλαγών, η ανάπτυξη του σχεδίου διαχείρισης έργου είναι μια επαναληπτική δραστηριότητα και αναπτύσσεται σταδιακά καθ' όλη τη διάρκεια του κύκλου ζωής του έργου.</a:t>
            </a: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978" y="1748826"/>
            <a:ext cx="4775032" cy="321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Βασικά στοιχεία της διαχείρισης έργων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8912923" y="1258816"/>
            <a:ext cx="2684189" cy="285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b="0" dirty="0">
                <a:solidFill>
                  <a:srgbClr val="000000"/>
                </a:solidFill>
              </a:rPr>
              <a:t>Βα</a:t>
            </a:r>
            <a:r>
              <a:rPr lang="en-GB" b="0" dirty="0" err="1">
                <a:solidFill>
                  <a:srgbClr val="000000"/>
                </a:solidFill>
              </a:rPr>
              <a:t>σίζετ</a:t>
            </a:r>
            <a:r>
              <a:rPr lang="en-GB" b="0" dirty="0">
                <a:solidFill>
                  <a:srgbClr val="000000"/>
                </a:solidFill>
              </a:rPr>
              <a:t>αι στην έννοια της μεθόδου διαχείρισης PDCA με έμφαση στον έλεγχο και τη συνεχή βελτίωση.</a:t>
            </a:r>
            <a:endParaRPr b="0" dirty="0">
              <a:solidFill>
                <a:srgbClr val="000000"/>
              </a:solidFill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 err="1"/>
              <a:t>Πώς</a:t>
            </a:r>
            <a:r>
              <a:rPr lang="en-GB" b="1" dirty="0"/>
              <a:t> </a:t>
            </a:r>
            <a:r>
              <a:rPr lang="el-GR" b="1" dirty="0"/>
              <a:t>μπορούμε να διαχειριστούμε τις</a:t>
            </a:r>
            <a:r>
              <a:rPr lang="en-GB" b="1" dirty="0"/>
              <a:t> συνεχείς αλλαγές; </a:t>
            </a:r>
            <a:endParaRPr b="1" dirty="0"/>
          </a:p>
        </p:txBody>
      </p:sp>
      <p:sp>
        <p:nvSpPr>
          <p:cNvPr id="239" name="Google Shape;239;p28"/>
          <p:cNvSpPr txBox="1"/>
          <p:nvPr/>
        </p:nvSpPr>
        <p:spPr>
          <a:xfrm>
            <a:off x="8866419" y="5575727"/>
            <a:ext cx="323527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ΓΝΩΜΗ: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Πρόληψη έναντι διόρθωσης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28"/>
          <p:cNvGrpSpPr/>
          <p:nvPr/>
        </p:nvGrpSpPr>
        <p:grpSpPr>
          <a:xfrm>
            <a:off x="201220" y="1509167"/>
            <a:ext cx="8795680" cy="5239341"/>
            <a:chOff x="1870533" y="1618659"/>
            <a:chExt cx="8795680" cy="5239341"/>
          </a:xfrm>
        </p:grpSpPr>
        <p:sp>
          <p:nvSpPr>
            <p:cNvPr id="241" name="Google Shape;241;p28"/>
            <p:cNvSpPr/>
            <p:nvPr/>
          </p:nvSpPr>
          <p:spPr>
            <a:xfrm>
              <a:off x="6013733" y="1618659"/>
              <a:ext cx="1733107" cy="1722474"/>
            </a:xfrm>
            <a:prstGeom prst="ellipse">
              <a:avLst/>
            </a:prstGeom>
            <a:solidFill>
              <a:srgbClr val="F286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Έναρξη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7953131" y="3518851"/>
              <a:ext cx="2713082" cy="2030251"/>
            </a:xfrm>
            <a:prstGeom prst="ellipse">
              <a:avLst/>
            </a:prstGeom>
            <a:solidFill>
              <a:srgbClr val="DD85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Προγραμματισμός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6013734" y="5135526"/>
              <a:ext cx="1733107" cy="1722474"/>
            </a:xfrm>
            <a:prstGeom prst="ellipse">
              <a:avLst/>
            </a:prstGeom>
            <a:solidFill>
              <a:srgbClr val="CA8A7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Εκτέλεση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3207822" y="3945080"/>
              <a:ext cx="2145097" cy="1790322"/>
            </a:xfrm>
            <a:prstGeom prst="ellipse">
              <a:avLst/>
            </a:prstGeom>
            <a:solidFill>
              <a:srgbClr val="B9959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Έλεγχος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1870533" y="1881641"/>
              <a:ext cx="1733107" cy="1722474"/>
            </a:xfrm>
            <a:prstGeom prst="ellipse">
              <a:avLst/>
            </a:prstGeom>
            <a:solidFill>
              <a:srgbClr val="8DA3A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Κλείσιμο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 rot="2595017">
              <a:off x="7765731" y="2949564"/>
              <a:ext cx="659219" cy="5428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3803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 rot="8174639">
              <a:off x="7546401" y="4999330"/>
              <a:ext cx="659219" cy="5428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A734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 rot="-8380292">
              <a:off x="5154042" y="5327447"/>
              <a:ext cx="659219" cy="5428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74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 rot="-8127887">
              <a:off x="3052567" y="3523719"/>
              <a:ext cx="659219" cy="54286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691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 rot="-5400000">
              <a:off x="5938314" y="2067377"/>
              <a:ext cx="1172949" cy="3386075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89898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6104967" y="3575748"/>
              <a:ext cx="9521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GB" sz="18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Πράξη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380968" y="174449"/>
            <a:ext cx="110265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 err="1"/>
              <a:t>Πώς</a:t>
            </a:r>
            <a:r>
              <a:rPr lang="en-GB" b="1" dirty="0"/>
              <a:t> </a:t>
            </a:r>
            <a:r>
              <a:rPr lang="en-GB" b="1" dirty="0" err="1"/>
              <a:t>λειτουργούν</a:t>
            </a:r>
            <a:r>
              <a:rPr lang="en-GB" b="1" dirty="0"/>
              <a:t> τα </a:t>
            </a:r>
            <a:r>
              <a:rPr lang="en-GB" b="1" dirty="0" err="1"/>
              <a:t>έργ</a:t>
            </a:r>
            <a:r>
              <a:rPr lang="en-GB" b="1" dirty="0"/>
              <a:t>α στην πραγματικότητα</a:t>
            </a:r>
            <a:r>
              <a:rPr lang="el-GR" b="1" dirty="0"/>
              <a:t>;</a:t>
            </a:r>
            <a:endParaRPr b="1" dirty="0"/>
          </a:p>
        </p:txBody>
      </p:sp>
      <p:sp>
        <p:nvSpPr>
          <p:cNvPr id="257" name="Google Shape;257;p33"/>
          <p:cNvSpPr txBox="1"/>
          <p:nvPr/>
        </p:nvSpPr>
        <p:spPr>
          <a:xfrm>
            <a:off x="766119" y="6252519"/>
            <a:ext cx="58694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Σύνδεσμος </a:t>
            </a:r>
            <a:r>
              <a:rPr lang="en-GB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824" y="1294843"/>
            <a:ext cx="7964836" cy="4615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GB" sz="2200" dirty="0" err="1"/>
              <a:t>Περιορισμοί</a:t>
            </a:r>
            <a:endParaRPr sz="2400" dirty="0"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2"/>
          </p:nvPr>
        </p:nvSpPr>
        <p:spPr>
          <a:xfrm>
            <a:off x="399369" y="1783947"/>
            <a:ext cx="11220201" cy="90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dirty="0" err="1"/>
              <a:t>Έν</a:t>
            </a:r>
            <a:r>
              <a:rPr lang="en-GB" sz="2000" dirty="0"/>
              <a:t>ας</a:t>
            </a:r>
            <a:r>
              <a:rPr lang="el-GR" sz="2000" dirty="0"/>
              <a:t> περιορισμός ή πρόκληση</a:t>
            </a:r>
            <a:r>
              <a:rPr lang="en-GB" sz="2000" dirty="0"/>
              <a:t>, </a:t>
            </a:r>
            <a:r>
              <a:rPr lang="en-GB" sz="2000" dirty="0" err="1"/>
              <a:t>είτε</a:t>
            </a:r>
            <a:r>
              <a:rPr lang="en-GB" sz="2000" dirty="0"/>
              <a:t> </a:t>
            </a:r>
            <a:r>
              <a:rPr lang="en-GB" sz="2000" dirty="0" err="1"/>
              <a:t>εσωτερικός</a:t>
            </a:r>
            <a:r>
              <a:rPr lang="el-GR" sz="2000" dirty="0"/>
              <a:t>,</a:t>
            </a:r>
            <a:r>
              <a:rPr lang="en-GB" sz="2000" dirty="0"/>
              <a:t> </a:t>
            </a:r>
            <a:r>
              <a:rPr lang="en-GB" sz="2000" dirty="0" err="1"/>
              <a:t>είτε</a:t>
            </a:r>
            <a:r>
              <a:rPr lang="en-GB" sz="2000" dirty="0"/>
              <a:t> </a:t>
            </a:r>
            <a:r>
              <a:rPr lang="en-GB" sz="2000" dirty="0" err="1"/>
              <a:t>εξωτερικός</a:t>
            </a:r>
            <a:r>
              <a:rPr lang="en-GB" sz="2000" dirty="0"/>
              <a:t>, θα επηρεάσει την απόδοση του έργου ή μιας διαδικασίας.</a:t>
            </a:r>
            <a:endParaRPr dirty="0"/>
          </a:p>
          <a:p>
            <a: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l-GR" b="1" dirty="0"/>
              <a:t>Προκλήσεις διαχείρισης έργων</a:t>
            </a:r>
            <a:endParaRPr b="1" dirty="0"/>
          </a:p>
        </p:txBody>
      </p:sp>
      <p:sp>
        <p:nvSpPr>
          <p:cNvPr id="266" name="Google Shape;266;p34"/>
          <p:cNvSpPr txBox="1"/>
          <p:nvPr/>
        </p:nvSpPr>
        <p:spPr>
          <a:xfrm>
            <a:off x="399369" y="5561074"/>
            <a:ext cx="11792617" cy="9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22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Δίδαγμα</a:t>
            </a:r>
            <a:endParaRPr sz="20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αι ευθύνη των </a:t>
            </a:r>
            <a:r>
              <a:rPr lang="el-GR" sz="2000" dirty="0">
                <a:latin typeface="Calibri"/>
                <a:ea typeface="Calibri"/>
                <a:cs typeface="Calibri"/>
                <a:sym typeface="Calibri"/>
              </a:rPr>
              <a:t>υπεύθυνων διαχείρισης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</a:t>
            </a:r>
            <a:r>
              <a:rPr lang="el-G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εξισορροπήσουν τους ανταγωνιστικούς περιορισμούς.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831278" y="2906263"/>
            <a:ext cx="6097800" cy="22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sz="18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ντ</a:t>
            </a:r>
            <a:r>
              <a:rPr lang="en-GB" sz="18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αγωνιστικοί περιορισμοί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Πεδίο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εφ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αρμογής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Ποιότητ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Πρόγρ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αμμα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Κόστος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Πόροι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Κίνδυνοι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399370" y="1394433"/>
            <a:ext cx="5078237" cy="4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b="0" i="1" dirty="0">
                <a:solidFill>
                  <a:srgbClr val="000000"/>
                </a:solidFill>
              </a:rPr>
              <a:t>Η </a:t>
            </a:r>
            <a:r>
              <a:rPr lang="en-GB" b="0" i="1" dirty="0" err="1">
                <a:solidFill>
                  <a:srgbClr val="000000"/>
                </a:solidFill>
              </a:rPr>
              <a:t>δι</a:t>
            </a:r>
            <a:r>
              <a:rPr lang="en-GB" b="0" i="1" dirty="0">
                <a:solidFill>
                  <a:srgbClr val="000000"/>
                </a:solidFill>
              </a:rPr>
              <a:t>αχείριση έργων είναι σαν να παίζεις με τρεις μπάλες - το</a:t>
            </a:r>
            <a:r>
              <a:rPr lang="el-GR" b="0" i="1" dirty="0">
                <a:solidFill>
                  <a:srgbClr val="000000"/>
                </a:solidFill>
              </a:rPr>
              <a:t>ν</a:t>
            </a:r>
            <a:r>
              <a:rPr lang="en-GB" b="0" i="1" dirty="0">
                <a:solidFill>
                  <a:srgbClr val="000000"/>
                </a:solidFill>
              </a:rPr>
              <a:t> χρόνο, το κόστος και την ποιότητα. </a:t>
            </a:r>
            <a:r>
              <a:rPr lang="el-GR" b="0" i="1" dirty="0">
                <a:solidFill>
                  <a:srgbClr val="000000"/>
                </a:solidFill>
              </a:rPr>
              <a:t>Είναι σαν </a:t>
            </a:r>
            <a:r>
              <a:rPr lang="en-GB" b="0" i="1" dirty="0" err="1">
                <a:solidFill>
                  <a:srgbClr val="000000"/>
                </a:solidFill>
              </a:rPr>
              <a:t>έν</a:t>
            </a:r>
            <a:r>
              <a:rPr lang="en-GB" b="0" i="1" dirty="0">
                <a:solidFill>
                  <a:srgbClr val="000000"/>
                </a:solidFill>
              </a:rPr>
              <a:t>ας θίασος από καλλιτέχνες τσίρκου που στέκονται σε κύκλο, ο καθένας από τους οποίους κάνει ζογκλερικά με τρεις μπάλες και </a:t>
            </a:r>
            <a:r>
              <a:rPr lang="el-GR" b="0" i="1" dirty="0">
                <a:solidFill>
                  <a:srgbClr val="000000"/>
                </a:solidFill>
              </a:rPr>
              <a:t>τις </a:t>
            </a:r>
            <a:r>
              <a:rPr lang="en-GB" b="0" i="1" dirty="0">
                <a:solidFill>
                  <a:srgbClr val="000000"/>
                </a:solidFill>
              </a:rPr>
              <a:t>α</a:t>
            </a:r>
            <a:r>
              <a:rPr lang="en-GB" b="0" i="1" dirty="0" err="1">
                <a:solidFill>
                  <a:srgbClr val="000000"/>
                </a:solidFill>
              </a:rPr>
              <a:t>ντ</a:t>
            </a:r>
            <a:r>
              <a:rPr lang="en-GB" b="0" i="1" dirty="0">
                <a:solidFill>
                  <a:srgbClr val="000000"/>
                </a:solidFill>
              </a:rPr>
              <a:t>αλλάσσει.  </a:t>
            </a:r>
            <a:endParaRPr b="0" i="1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b="0" dirty="0">
                <a:solidFill>
                  <a:srgbClr val="000000"/>
                </a:solidFill>
              </a:rPr>
              <a:t>				G. Reiss</a:t>
            </a:r>
            <a:endParaRPr sz="22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200" dirty="0"/>
              <a:t>Η α</a:t>
            </a:r>
            <a:r>
              <a:rPr lang="en-GB" sz="2200" dirty="0" err="1"/>
              <a:t>λλ</a:t>
            </a:r>
            <a:r>
              <a:rPr lang="en-GB" sz="2200" dirty="0"/>
              <a:t>αγή σε μια πλευρά ΠΡΕΠΕΙ να επηρεάσει μια άλλη πλευρά (ή και τις δύο)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 err="1"/>
              <a:t>Δι</a:t>
            </a:r>
            <a:r>
              <a:rPr lang="en-GB" b="1" dirty="0"/>
              <a:t>αχείριση έργων: Τρίγωνο Χρόνος - Κόστος - Ποιότητα </a:t>
            </a:r>
            <a:endParaRPr b="1" dirty="0"/>
          </a:p>
        </p:txBody>
      </p:sp>
      <p:grpSp>
        <p:nvGrpSpPr>
          <p:cNvPr id="274" name="Google Shape;274;p35"/>
          <p:cNvGrpSpPr/>
          <p:nvPr/>
        </p:nvGrpSpPr>
        <p:grpSpPr>
          <a:xfrm>
            <a:off x="6544540" y="1304376"/>
            <a:ext cx="4881096" cy="4727617"/>
            <a:chOff x="6579363" y="1305370"/>
            <a:chExt cx="5644191" cy="4570837"/>
          </a:xfrm>
        </p:grpSpPr>
        <p:grpSp>
          <p:nvGrpSpPr>
            <p:cNvPr id="275" name="Google Shape;275;p35"/>
            <p:cNvGrpSpPr/>
            <p:nvPr/>
          </p:nvGrpSpPr>
          <p:grpSpPr>
            <a:xfrm>
              <a:off x="6579363" y="1797397"/>
              <a:ext cx="5644191" cy="4078810"/>
              <a:chOff x="4456386" y="2475808"/>
              <a:chExt cx="6716077" cy="4078810"/>
            </a:xfrm>
          </p:grpSpPr>
          <p:sp>
            <p:nvSpPr>
              <p:cNvPr id="276" name="Google Shape;276;p35"/>
              <p:cNvSpPr/>
              <p:nvPr/>
            </p:nvSpPr>
            <p:spPr>
              <a:xfrm>
                <a:off x="4456386" y="2475808"/>
                <a:ext cx="6285300" cy="36621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25400" cap="flat" cmpd="sng">
                <a:solidFill>
                  <a:srgbClr val="AB3C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5"/>
              <p:cNvSpPr txBox="1"/>
              <p:nvPr/>
            </p:nvSpPr>
            <p:spPr>
              <a:xfrm>
                <a:off x="9523663" y="4098507"/>
                <a:ext cx="16488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GB" sz="22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ΚΟΣΤΟΣ</a:t>
                </a:r>
                <a:endParaRPr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35"/>
              <p:cNvSpPr txBox="1"/>
              <p:nvPr/>
            </p:nvSpPr>
            <p:spPr>
              <a:xfrm>
                <a:off x="6220256" y="4515195"/>
                <a:ext cx="20706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GB" sz="22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ΠΟΙΟΤΗΤΑ</a:t>
                </a:r>
                <a:endParaRPr sz="2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35"/>
              <p:cNvSpPr txBox="1"/>
              <p:nvPr/>
            </p:nvSpPr>
            <p:spPr>
              <a:xfrm>
                <a:off x="6220246" y="6137918"/>
                <a:ext cx="2693700" cy="41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200"/>
                  <a:buFont typeface="Arial"/>
                  <a:buNone/>
                </a:pPr>
                <a:r>
                  <a:rPr lang="en-GB" sz="22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ΠΡΟΓΡΑΜΜΑ</a:t>
                </a:r>
                <a:endParaRPr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35"/>
            <p:cNvSpPr txBox="1"/>
            <p:nvPr/>
          </p:nvSpPr>
          <p:spPr>
            <a:xfrm>
              <a:off x="6829428" y="1305370"/>
              <a:ext cx="4701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ΤΟ ΣΙΔΗΡΟ</a:t>
              </a:r>
              <a:r>
                <a:rPr lang="el-GR" sz="2400" b="1" i="0" u="none" strike="noStrike" cap="none" dirty="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Υ</a:t>
              </a:r>
              <a:r>
                <a:rPr lang="en-GB" sz="2400" b="1" i="0" u="none" strike="noStrike" cap="none" dirty="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Ν ΤΡ</a:t>
              </a:r>
              <a:r>
                <a:rPr lang="el-GR" sz="2400" b="1" i="0" u="none" strike="noStrike" cap="none" dirty="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Ι</a:t>
              </a:r>
              <a:r>
                <a:rPr lang="en-GB" sz="2400" b="1" i="0" u="none" strike="noStrike" cap="none" dirty="0">
                  <a:solidFill>
                    <a:schemeClr val="dk1"/>
                  </a:solidFill>
                  <a:highlight>
                    <a:srgbClr val="FFFF00"/>
                  </a:highlight>
                  <a:latin typeface="Calibri"/>
                  <a:ea typeface="Calibri"/>
                  <a:cs typeface="Calibri"/>
                  <a:sym typeface="Calibri"/>
                </a:rPr>
                <a:t>ΓΩΝΟ</a:t>
              </a:r>
              <a:endParaRPr sz="24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35"/>
          <p:cNvSpPr txBox="1"/>
          <p:nvPr/>
        </p:nvSpPr>
        <p:spPr>
          <a:xfrm>
            <a:off x="6096008" y="3213592"/>
            <a:ext cx="150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l-GR" sz="2200" b="1" dirty="0">
                <a:latin typeface="Calibri"/>
                <a:ea typeface="Calibri"/>
                <a:cs typeface="Calibri"/>
                <a:sym typeface="Calibri"/>
              </a:rPr>
              <a:t>ΣΚΟΠΙΑ</a:t>
            </a:r>
            <a:endParaRPr sz="21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 err="1"/>
              <a:t>Κουίζ</a:t>
            </a:r>
            <a:r>
              <a:rPr lang="en-GB" b="1" dirty="0"/>
              <a:t> </a:t>
            </a:r>
            <a:r>
              <a:rPr lang="el-GR" b="1" dirty="0"/>
              <a:t>στο </a:t>
            </a:r>
            <a:r>
              <a:rPr lang="en-GB" b="1" dirty="0"/>
              <a:t>Google </a:t>
            </a:r>
            <a:r>
              <a:rPr lang="en-US" b="1" dirty="0"/>
              <a:t>Form</a:t>
            </a:r>
            <a:endParaRPr b="1" dirty="0"/>
          </a:p>
        </p:txBody>
      </p:sp>
      <p:sp>
        <p:nvSpPr>
          <p:cNvPr id="287" name="Google Shape;287;p36"/>
          <p:cNvSpPr txBox="1"/>
          <p:nvPr/>
        </p:nvSpPr>
        <p:spPr>
          <a:xfrm>
            <a:off x="2077926" y="3013501"/>
            <a:ext cx="3581100" cy="800400"/>
          </a:xfrm>
          <a:prstGeom prst="rect">
            <a:avLst/>
          </a:prstGeom>
          <a:solidFill>
            <a:srgbClr val="A7E4C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l-GR" sz="2300" dirty="0"/>
              <a:t>Σ</a:t>
            </a:r>
            <a:r>
              <a:rPr lang="en-GB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ύνδεσμος</a:t>
            </a:r>
            <a:r>
              <a:rPr lang="en-GB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</a:t>
            </a: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κουίζ</a:t>
            </a:r>
            <a:r>
              <a:rPr lang="en-GB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3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23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ή </a:t>
            </a:r>
            <a:r>
              <a:rPr lang="en-GB" sz="2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σάρωση</a:t>
            </a:r>
            <a:r>
              <a:rPr lang="en-GB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386" y="1921872"/>
            <a:ext cx="2559200" cy="325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335194" y="1516800"/>
            <a:ext cx="7432289" cy="486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0" i="0" u="sng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Με </a:t>
            </a:r>
            <a:r>
              <a:rPr lang="en-GB" sz="2000" b="0" i="0" u="sng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000" b="0" i="0" u="sng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sng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ολοκλήρωση</a:t>
            </a:r>
            <a:r>
              <a:rPr lang="en-GB" sz="2000" b="0" i="0" u="sng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sng" strike="noStrike" dirty="0" err="1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b="0" i="0" u="sng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u="sng" dirty="0" err="1">
                <a:solidFill>
                  <a:srgbClr val="3B3842"/>
                </a:solidFill>
              </a:rPr>
              <a:t>υποενότητας</a:t>
            </a:r>
            <a:r>
              <a:rPr lang="el-GR" sz="2000" u="sng" dirty="0">
                <a:solidFill>
                  <a:srgbClr val="3B3842"/>
                </a:solidFill>
              </a:rPr>
              <a:t>, </a:t>
            </a:r>
            <a:r>
              <a:rPr lang="en-GB" sz="2000" b="0" i="0" u="sng" strike="noStrike" dirty="0">
                <a:solidFill>
                  <a:srgbClr val="3B3842"/>
                </a:solidFill>
                <a:latin typeface="Calibri"/>
                <a:ea typeface="Calibri"/>
                <a:cs typeface="Calibri"/>
                <a:sym typeface="Calibri"/>
              </a:rPr>
              <a:t>θα είστε σε θέση να: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000" b="0" i="0" u="none" strike="noStrike" dirty="0">
                <a:solidFill>
                  <a:schemeClr val="accent3"/>
                </a:solidFill>
              </a:rPr>
              <a:t>Κατα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νοήσ</a:t>
            </a:r>
            <a:r>
              <a:rPr lang="el-GR" sz="2000" b="0" i="0" u="none" strike="noStrike" dirty="0">
                <a:solidFill>
                  <a:schemeClr val="accent3"/>
                </a:solidFill>
              </a:rPr>
              <a:t>ε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τε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το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θεωρητικό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υπόβα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θρο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της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δι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αχείρισης έργων</a:t>
            </a:r>
            <a:r>
              <a:rPr lang="en-GB" sz="2000" b="0" i="0" u="none" strike="noStrike" dirty="0">
                <a:solidFill>
                  <a:srgbClr val="3B3842"/>
                </a:solidFill>
              </a:rPr>
              <a:t>, συμπεριλαμβανομένων των πορισμάτων της έκθεσης Chaos, των τυπικών λόγων αποτυχίας έργων και των ορισμών που σχετίζονται με ένα έργο.</a:t>
            </a:r>
            <a:endParaRPr sz="2000" dirty="0"/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000" b="0" i="0" u="none" strike="noStrike" dirty="0" err="1">
                <a:solidFill>
                  <a:schemeClr val="accent3"/>
                </a:solidFill>
              </a:rPr>
              <a:t>Μάθετε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τις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βα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σικές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δρ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αστηριότητες διαχείρισης έργων, </a:t>
            </a:r>
            <a:r>
              <a:rPr lang="en-GB" sz="2000" b="0" i="0" u="none" strike="noStrike" dirty="0">
                <a:solidFill>
                  <a:schemeClr val="tx1"/>
                </a:solidFill>
              </a:rPr>
              <a:t>όπως ο</a:t>
            </a:r>
            <a:r>
              <a:rPr lang="el-GR" sz="2000" b="0" i="0" u="none" strike="noStrike" dirty="0">
                <a:solidFill>
                  <a:schemeClr val="tx1"/>
                </a:solidFill>
              </a:rPr>
              <a:t> προγραμματισμός</a:t>
            </a:r>
            <a:r>
              <a:rPr lang="en-GB" sz="2000" b="0" i="0" u="none" strike="noStrike" dirty="0">
                <a:solidFill>
                  <a:srgbClr val="3B3842"/>
                </a:solidFill>
              </a:rPr>
              <a:t>, η εκτέλεση, ο έλεγχος και η </a:t>
            </a:r>
            <a:r>
              <a:rPr lang="en-GB" sz="2000" b="0" i="0" u="none" strike="noStrike" dirty="0" err="1">
                <a:solidFill>
                  <a:srgbClr val="3B3842"/>
                </a:solidFill>
              </a:rPr>
              <a:t>δράση</a:t>
            </a:r>
            <a:r>
              <a:rPr lang="en-GB" sz="2000" b="0" i="0" u="none" strike="noStrike" dirty="0">
                <a:solidFill>
                  <a:srgbClr val="3B3842"/>
                </a:solidFill>
              </a:rPr>
              <a:t> για την αποτελεσματική διαχείριση των καθηκόντων και την επίτευξη των στόχων του έργου.</a:t>
            </a:r>
            <a:endParaRPr sz="2000" dirty="0"/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000" b="0" i="0" u="none" strike="noStrike" dirty="0" err="1">
                <a:solidFill>
                  <a:schemeClr val="accent3"/>
                </a:solidFill>
              </a:rPr>
              <a:t>Εξηγ</a:t>
            </a:r>
            <a:r>
              <a:rPr lang="el-GR" sz="2000" b="0" i="0" u="none" strike="noStrike" dirty="0">
                <a:solidFill>
                  <a:schemeClr val="accent3"/>
                </a:solidFill>
              </a:rPr>
              <a:t>είτε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τον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l-GR" sz="2000" dirty="0" err="1">
                <a:solidFill>
                  <a:schemeClr val="accent3"/>
                </a:solidFill>
              </a:rPr>
              <a:t>σ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κο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πό και τα συστατικά στοιχεία των κύριων ομάδων διεργασιών, </a:t>
            </a:r>
            <a:r>
              <a:rPr lang="en-GB" sz="2000" b="0" i="0" u="none" strike="noStrike" dirty="0">
                <a:solidFill>
                  <a:srgbClr val="3B3842"/>
                </a:solidFill>
              </a:rPr>
              <a:t>αναγνωρίζοντας τη σημασία τους στον καθορισμό της κατεύθυνσης και του τόνου του έργου.</a:t>
            </a:r>
            <a:endParaRPr sz="2000" dirty="0"/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2000" b="0" i="0" u="none" strike="noStrike" dirty="0" err="1">
                <a:solidFill>
                  <a:schemeClr val="accent3"/>
                </a:solidFill>
              </a:rPr>
              <a:t>Εξηγ</a:t>
            </a:r>
            <a:r>
              <a:rPr lang="el-GR" sz="2000" b="0" i="0" u="none" strike="noStrike" dirty="0">
                <a:solidFill>
                  <a:schemeClr val="accent3"/>
                </a:solidFill>
              </a:rPr>
              <a:t>είτε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κάθε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 β</a:t>
            </a:r>
            <a:r>
              <a:rPr lang="en-GB" sz="2000" b="0" i="0" u="none" strike="noStrike" dirty="0" err="1">
                <a:solidFill>
                  <a:schemeClr val="accent3"/>
                </a:solidFill>
              </a:rPr>
              <a:t>ήμ</a:t>
            </a:r>
            <a:r>
              <a:rPr lang="en-GB" sz="2000" b="0" i="0" u="none" strike="noStrike" dirty="0">
                <a:solidFill>
                  <a:schemeClr val="accent3"/>
                </a:solidFill>
              </a:rPr>
              <a:t>α των κύριων ομάδων διεργασιών, </a:t>
            </a:r>
            <a:r>
              <a:rPr lang="en-GB" sz="2000" b="0" i="0" u="none" strike="noStrike" dirty="0">
                <a:solidFill>
                  <a:srgbClr val="3B3842"/>
                </a:solidFill>
              </a:rPr>
              <a:t>συμπεριλαμβανομένου του εντοπισμού των ενδιαφερομένων μερών, της αξιολόγησης κινδύνων και της ευθυγράμμισης με τις οργανωτικές στρατηγικές.</a:t>
            </a:r>
            <a:endParaRPr sz="2000" dirty="0"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 b="0" i="0" u="none" strike="noStrike" dirty="0">
              <a:solidFill>
                <a:srgbClr val="FF0000"/>
              </a:solidFill>
            </a:endParaRPr>
          </a:p>
          <a:p>
            <a:pPr marL="457200" marR="0" lvl="0" indent="-228600" algn="just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35195" y="237392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GB" b="1" dirty="0"/>
              <a:t>Μα</a:t>
            </a:r>
            <a:r>
              <a:rPr lang="en-GB" b="1" dirty="0" err="1"/>
              <a:t>θησι</a:t>
            </a:r>
            <a:r>
              <a:rPr lang="en-GB" b="1" dirty="0"/>
              <a:t>ακά αποτελέσματα</a:t>
            </a:r>
            <a:endParaRPr b="1" dirty="0"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277" y="1772001"/>
            <a:ext cx="3597323" cy="357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 dirty="0" err="1"/>
              <a:t>Ιστορί</a:t>
            </a:r>
            <a:r>
              <a:rPr lang="en-GB" b="1" dirty="0"/>
              <a:t>α της Διαχείρισης Έργων</a:t>
            </a:r>
            <a:endParaRPr b="1" dirty="0"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9784" y="1371911"/>
            <a:ext cx="7152883" cy="548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Ιστορία της Διαχείρισης Έργων</a:t>
            </a:r>
            <a:endParaRPr b="1"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5867" y="1253376"/>
            <a:ext cx="7162799" cy="533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Ιστορία της Διαχείρισης Έργων</a:t>
            </a:r>
            <a:endParaRPr b="1"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273" y="1364352"/>
            <a:ext cx="7160259" cy="515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Ιστορία της Διαχείρισης Έργων</a:t>
            </a:r>
            <a:endParaRPr b="1"/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6932" y="1178086"/>
            <a:ext cx="6790267" cy="549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066" y="1154774"/>
            <a:ext cx="9667417" cy="582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Μελλοντικά εργαλεία διαχείρισης έργων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365175" y="1330168"/>
            <a:ext cx="11172600" cy="4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sz="2400" b="1" dirty="0" err="1">
                <a:solidFill>
                  <a:schemeClr val="accent3"/>
                </a:solidFill>
              </a:rPr>
              <a:t>Είν</a:t>
            </a:r>
            <a:r>
              <a:rPr lang="en-GB" sz="2400" b="1" dirty="0">
                <a:solidFill>
                  <a:schemeClr val="accent3"/>
                </a:solidFill>
              </a:rPr>
              <a:t>αι απαραίτητες οι δεξιότητες διαχείρισης έργων;</a:t>
            </a:r>
            <a:endParaRPr sz="2400" b="1" dirty="0">
              <a:solidFill>
                <a:schemeClr val="accent3"/>
              </a:solidFill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39738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2000" dirty="0">
                <a:solidFill>
                  <a:srgbClr val="000000"/>
                </a:solidFill>
              </a:rPr>
              <a:t>Ο υπεύθυνος διαχείρισης είναι </a:t>
            </a:r>
            <a:r>
              <a:rPr lang="en-GB" sz="2000" dirty="0">
                <a:solidFill>
                  <a:srgbClr val="000000"/>
                </a:solidFill>
              </a:rPr>
              <a:t>α</a:t>
            </a:r>
            <a:r>
              <a:rPr lang="en-GB" sz="2000" dirty="0" err="1">
                <a:solidFill>
                  <a:srgbClr val="000000"/>
                </a:solidFill>
              </a:rPr>
              <a:t>κόμη</a:t>
            </a:r>
            <a:r>
              <a:rPr lang="el-GR" sz="2000" dirty="0">
                <a:solidFill>
                  <a:srgbClr val="000000"/>
                </a:solidFill>
              </a:rPr>
              <a:t> ένα</a:t>
            </a:r>
            <a:r>
              <a:rPr lang="en-GB" sz="2000" dirty="0">
                <a:solidFill>
                  <a:srgbClr val="000000"/>
                </a:solidFill>
              </a:rPr>
              <a:t> άσκοπο στρώμα γραφειοκρατίας χωρίς προστιθέμενη αξία; Μήπως </a:t>
            </a:r>
            <a:r>
              <a:rPr lang="el-GR" sz="2000" dirty="0">
                <a:solidFill>
                  <a:srgbClr val="000000"/>
                </a:solidFill>
              </a:rPr>
              <a:t>η διαχείριση έργων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παίρνει </a:t>
            </a:r>
            <a:r>
              <a:rPr lang="en-GB" sz="2000" dirty="0">
                <a:solidFill>
                  <a:srgbClr val="000000"/>
                </a:solidFill>
              </a:rPr>
              <a:t>π</a:t>
            </a:r>
            <a:r>
              <a:rPr lang="en-GB" sz="2000" dirty="0" err="1">
                <a:solidFill>
                  <a:srgbClr val="000000"/>
                </a:solidFill>
              </a:rPr>
              <a:t>ερισσότερο</a:t>
            </a:r>
            <a:r>
              <a:rPr lang="en-GB" sz="2000" dirty="0">
                <a:solidFill>
                  <a:srgbClr val="000000"/>
                </a:solidFill>
              </a:rPr>
              <a:t> χρόνο για την ολοκλήρωση της πραγματικής εργασίας;</a:t>
            </a:r>
            <a:endParaRPr sz="2000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 sz="2000" dirty="0">
                <a:solidFill>
                  <a:srgbClr val="000000"/>
                </a:solidFill>
              </a:rPr>
              <a:t>... ή μπ</a:t>
            </a:r>
            <a:r>
              <a:rPr lang="en-GB" sz="2000" dirty="0" err="1">
                <a:solidFill>
                  <a:srgbClr val="000000"/>
                </a:solidFill>
              </a:rPr>
              <a:t>ορεί</a:t>
            </a:r>
            <a:r>
              <a:rPr lang="en-GB" sz="2000" dirty="0">
                <a:solidFill>
                  <a:srgbClr val="000000"/>
                </a:solidFill>
              </a:rPr>
              <a:t> ο </a:t>
            </a:r>
            <a:r>
              <a:rPr lang="el-GR" sz="2000" dirty="0">
                <a:solidFill>
                  <a:srgbClr val="000000"/>
                </a:solidFill>
              </a:rPr>
              <a:t>Υπεύθυνος Διαχείρισης Έργων</a:t>
            </a:r>
            <a:r>
              <a:rPr lang="en-GB" sz="2000" dirty="0">
                <a:solidFill>
                  <a:srgbClr val="000000"/>
                </a:solidFill>
              </a:rPr>
              <a:t> να π</a:t>
            </a:r>
            <a:r>
              <a:rPr lang="en-GB" sz="2000" dirty="0" err="1">
                <a:solidFill>
                  <a:srgbClr val="000000"/>
                </a:solidFill>
              </a:rPr>
              <a:t>ροσφέρει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κάτι</a:t>
            </a:r>
            <a:r>
              <a:rPr lang="en-GB" sz="2000" dirty="0">
                <a:solidFill>
                  <a:srgbClr val="000000"/>
                </a:solidFill>
              </a:rPr>
              <a:t> π</a:t>
            </a:r>
            <a:r>
              <a:rPr lang="en-GB" sz="2000" dirty="0" err="1">
                <a:solidFill>
                  <a:srgbClr val="000000"/>
                </a:solidFill>
              </a:rPr>
              <a:t>ου</a:t>
            </a:r>
            <a:r>
              <a:rPr lang="en-GB" sz="2000" dirty="0">
                <a:solidFill>
                  <a:srgbClr val="000000"/>
                </a:solidFill>
              </a:rPr>
              <a:t> θα μπ</a:t>
            </a:r>
            <a:r>
              <a:rPr lang="en-GB" sz="2000" dirty="0" err="1">
                <a:solidFill>
                  <a:srgbClr val="000000"/>
                </a:solidFill>
              </a:rPr>
              <a:t>ορούσε</a:t>
            </a:r>
            <a:r>
              <a:rPr lang="en-GB" sz="2000" dirty="0">
                <a:solidFill>
                  <a:srgbClr val="000000"/>
                </a:solidFill>
              </a:rPr>
              <a:t> να </a:t>
            </a:r>
            <a:r>
              <a:rPr lang="en-GB" sz="2000" dirty="0" err="1">
                <a:solidFill>
                  <a:srgbClr val="000000"/>
                </a:solidFill>
              </a:rPr>
              <a:t>είν</a:t>
            </a:r>
            <a:r>
              <a:rPr lang="en-GB" sz="2000" dirty="0">
                <a:solidFill>
                  <a:srgbClr val="000000"/>
                </a:solidFill>
              </a:rPr>
              <a:t>αι χρήσιμο</a:t>
            </a:r>
            <a:r>
              <a:rPr lang="en-GB" sz="2200" dirty="0">
                <a:solidFill>
                  <a:srgbClr val="000000"/>
                </a:solidFill>
              </a:rPr>
              <a:t>; </a:t>
            </a:r>
            <a:endParaRPr sz="2200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365187" y="208145"/>
            <a:ext cx="1124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Εισαγωγή στη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αχείριση </a:t>
            </a:r>
            <a:r>
              <a:rPr lang="el-G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Έ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ργων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1872</Words>
  <Application>Microsoft Office PowerPoint</Application>
  <PresentationFormat>Widescreen</PresentationFormat>
  <Paragraphs>222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Bebas Neue</vt:lpstr>
      <vt:lpstr>Roboto</vt:lpstr>
      <vt:lpstr>Noto Sans Symbols</vt:lpstr>
      <vt:lpstr>Calibri</vt:lpstr>
      <vt:lpstr>CARDET Course template</vt:lpstr>
      <vt:lpstr>2_CARDET Course template</vt:lpstr>
      <vt:lpstr>PowerPoint Presentation</vt:lpstr>
      <vt:lpstr>Περιεχόμενα ενότητας</vt:lpstr>
      <vt:lpstr>Μαθησιακά αποτελέσματα</vt:lpstr>
      <vt:lpstr>Ιστορία της Διαχείρισης Έργων</vt:lpstr>
      <vt:lpstr>Ιστορία της Διαχείρισης Έργων</vt:lpstr>
      <vt:lpstr>Ιστορία της Διαχείρισης Έργων</vt:lpstr>
      <vt:lpstr>Ιστορία της Διαχείρισης Έργων</vt:lpstr>
      <vt:lpstr>Μελλοντικά εργαλεία διαχείρισης έργων</vt:lpstr>
      <vt:lpstr>Είναι απαραίτητες οι δεξιότητες διαχείρισης έργων;  Ο υπεύθυνος διαχείρισης είναι ακόμη ένα άσκοπο στρώμα γραφειοκρατίας χωρίς προστιθέμενη αξία; Μήπως η διαχείριση έργων παίρνει περισσότερο χρόνο για την ολοκλήρωση της πραγματικής εργασίας;    ... ή μπορεί ο Υπεύθυνος Διαχείρισης Έργων να προσφέρει κάτι που θα μπορούσε να είναι χρήσιμο;    </vt:lpstr>
      <vt:lpstr>Κουίζ στο Kahoot</vt:lpstr>
      <vt:lpstr>PowerPoint Presentation</vt:lpstr>
      <vt:lpstr>Αποτυχία ενός έργου </vt:lpstr>
      <vt:lpstr>Τυπικοί λόγοι αποτυχίας έργων</vt:lpstr>
      <vt:lpstr>Ορισμός του Έργου </vt:lpstr>
      <vt:lpstr>Πρόγραμμα και χαρτοφυλάκιο </vt:lpstr>
      <vt:lpstr>Δύο (2) μεθοδολογίες που χρειάζονται σε ένα έργο! (Πολλοί κάνουν λάθος)</vt:lpstr>
      <vt:lpstr>Πού κάνουν το λάθος πολλοί ερασιτέχνες υπεύθυνοι έργων</vt:lpstr>
      <vt:lpstr>Χαρακτηριστικά του κύκλου ζωής του έργου</vt:lpstr>
      <vt:lpstr>Γενική δομή κύκλου ζωής έργου</vt:lpstr>
      <vt:lpstr>Βασικά στοιχεία της διαχείρισης έργων</vt:lpstr>
      <vt:lpstr>Πώς μπορούμε να διαχειριστούμε τις συνεχείς αλλαγές; </vt:lpstr>
      <vt:lpstr>Πώς λειτουργούν τα έργα στην πραγματικότητα;</vt:lpstr>
      <vt:lpstr>Προκλήσεις διαχείρισης έργων</vt:lpstr>
      <vt:lpstr>Διαχείριση έργων: Τρίγωνο Χρόνος - Κόστος - Ποιότητα </vt:lpstr>
      <vt:lpstr>Κουίζ στο Google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4 Διαχείριση Έργων </dc:title>
  <dc:creator>2Fast4u</dc:creator>
  <cp:keywords>, docId:8799AF95D6027C0155E01807BB600255</cp:keywords>
  <cp:lastModifiedBy>Foteini Sokratous</cp:lastModifiedBy>
  <cp:revision>15</cp:revision>
  <dcterms:created xsi:type="dcterms:W3CDTF">2014-07-11T09:12:14Z</dcterms:created>
  <dcterms:modified xsi:type="dcterms:W3CDTF">2024-03-08T13:49:50Z</dcterms:modified>
</cp:coreProperties>
</file>