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  <p:sldMasterId id="2147483661" r:id="rId2"/>
  </p:sldMasterIdLst>
  <p:notesMasterIdLst>
    <p:notesMasterId r:id="rId16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eCqkzMqbbY8FCBFJZNpRIogvn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customschemas.google.com/relationships/presentationmetadata" Target="NUL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7T17:16:43.111" idx="1">
    <p:pos x="7429" y="978"/>
    <p:text>not editable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office-workers-business-management-meeting-brainstorming-square-table-top-view-vector-illustration_1158850.htm#query=people%20working%20sitting%20around%20the%20table&amp;position=18&amp;from_view=search&amp;track=ais&amp;uuid=a721d2e5-c1c1-4703-b8c0-a08094b7d4a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business-meeting-cartoon-style_766016.htm#query=people%20working%20sitting%20around%20the%20table&amp;position=5&amp;from_view=search&amp;track=ais&amp;uuid=a721d2e5-c1c1-4703-b8c0-a08094b7d4ac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op-view-photo-of-people-near-wooden-table-318315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rson-using-a-laptop-on-a-table-7439134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hand-drawn-coworking-space-illustrated_12063396.htm#query=discussion%20case%20study&amp;position=36&amp;from_view=search&amp;track=ais&amp;uuid=91c2bb2e-b295-4ce0-840c-bb0c24046f3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qlearn.com/p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ulmates-connecting-jigsaw-pieces-together_3226180.htm#page=2&amp;query=people%20with%20puzzles&amp;position=2&amp;from_view=search&amp;track=ais&amp;uuid=ed271f3a-cdb0-4ef3-af33-5edf5595774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F91B0-25AB-4DFA-B184-293DD156034C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78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Πηγή: macrovector (βρέθηκε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εδώ</a:t>
            </a:r>
            <a:r>
              <a:rPr lang="en-GB"/>
              <a:t>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/>
              <a:t>Πηγή: macrovector (βρέθηκε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εδώ</a:t>
            </a:r>
            <a:r>
              <a:rPr lang="en-GB"/>
              <a:t>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Πηγή: pexels.com - fauxels (Βρέθηκε </a:t>
            </a:r>
            <a:r>
              <a:rPr lang="en-GB" sz="14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εδώ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)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Πηγή: pexels.com - </a:t>
            </a:r>
            <a:r>
              <a:rPr lang="en-GB" sz="1500"/>
              <a:t>cottonbro studio 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(Βρέθηκε </a:t>
            </a:r>
            <a:r>
              <a:rPr lang="en-GB" sz="14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εδώ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 b="1">
                <a:latin typeface="Arial"/>
                <a:ea typeface="Arial"/>
                <a:cs typeface="Arial"/>
                <a:sym typeface="Arial"/>
              </a:rPr>
              <a:t>Ο χάρτης του έργου </a:t>
            </a:r>
            <a:r>
              <a:rPr lang="en-GB" sz="1400">
                <a:latin typeface="Arial"/>
                <a:ea typeface="Arial"/>
                <a:cs typeface="Arial"/>
                <a:sym typeface="Arial"/>
              </a:rPr>
              <a:t>είναι ένα αρκετά απλό έγγραφο που περιγράφει μερικά πράγματα. Ειδικά όταν βρίσκετε απάντηση στο γιατί κάνετε αυτό που κάνετε. Δεν είναι λεπτομερές.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Γιατί προετοιμάζουμε το έγγραφο του χάρτη έργου;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Επειδή πρέπει να έχουμε μια συμμετοχή! Μια έγκριση για να συνεχίσουμε να επενδύουμε χρόνο και προσπάθεια στην πρόταση rpopose3d.  Για παράδειγμα, θέλω να επεκταθώ σε μια πρώιμη αγορά, αλλά η ηγετική ομάδα ή οι επενδυτές δεν πείθονται, οπότε το σκοτώνουν το πιθανό έργο από την αρχή.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400">
                <a:latin typeface="Arial"/>
                <a:ea typeface="Arial"/>
                <a:cs typeface="Arial"/>
                <a:sym typeface="Arial"/>
              </a:rPr>
              <a:t>Φυσικά, αν η ιδέα του έργου είναι μια πρόταση ύψους 10 δισεκατομμυρίων, το έγγραφο αυτό θα περιλαμβάνει πολύ περισσότερες λεπτομέρειες, όπως σχεδιασμό υψηλού επιπέδου κ.λπ.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200"/>
              <a:t>Βρείτε το ΓΙΑΤΙ - ΕΠΙΧΕΙΡΗΜΑΤΙΚΗ ΑΞΙΑ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Γιατί αυτό είναι εξαιρετικά σημαντικό για τον πρωθυπουργό; Για να γνωρίζει την επιχειρηματική αξία κάθε έργου;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===coz Κάθε ενέργεια που κάνουμε θα πρέπει να καταλήγει στην επιχειρηματική στρατηγική! - panda we ask our self-what is th4e business value mesa apo to implementation autou tou ergou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Πηγή:  Freepik (βρέθηκε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εδώ</a:t>
            </a:r>
            <a:r>
              <a:rPr lang="en-GB"/>
              <a:t>)</a:t>
            </a:r>
            <a:endParaRPr/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Πηγή: </a:t>
            </a:r>
            <a:r>
              <a:rPr lang="en-GB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http://teqlearn.com/pm/</a:t>
            </a: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48f034716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2848f03471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Πηγή: Rawpixel (βρέθηκε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εδώ</a:t>
            </a:r>
            <a:r>
              <a:rPr lang="en-GB"/>
              <a:t>)</a:t>
            </a:r>
            <a:endParaRPr/>
          </a:p>
        </p:txBody>
      </p:sp>
      <p:sp>
        <p:nvSpPr>
          <p:cNvPr id="143" name="Google Shape;14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C0E5B-551A-C200-D982-1775550B4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935" y="3025833"/>
            <a:ext cx="10595497" cy="2709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6994" y="447930"/>
            <a:ext cx="6010271" cy="87593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accent3"/>
                </a:solidFill>
                <a:latin typeface="+mn-lt"/>
                <a:ea typeface="Roboto Slab" pitchFamily="2" charset="0"/>
              </a:defRPr>
            </a:lvl1pPr>
          </a:lstStyle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6994" y="1532311"/>
            <a:ext cx="6010271" cy="63298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964F8-121F-57B2-47D8-F86F3B4D4F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6" y="1885953"/>
            <a:ext cx="2404998" cy="186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45349E-CFF6-BAE9-0277-9AFEC2E63C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24" y="2095617"/>
            <a:ext cx="3650673" cy="3650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F2A2C-4A0F-40E6-66B7-87D38D7ADA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070" y="424087"/>
            <a:ext cx="2408472" cy="8445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659935" y="5929501"/>
            <a:ext cx="1101113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871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accent1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/>
              <a:t>End Slide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27FFA-DC85-8789-F6B0-63E931A21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D85085-CAD9-93F9-66BA-FA273A8D5A08}"/>
              </a:ext>
            </a:extLst>
          </p:cNvPr>
          <p:cNvSpPr txBox="1"/>
          <p:nvPr userDrawn="1"/>
        </p:nvSpPr>
        <p:spPr>
          <a:xfrm>
            <a:off x="3538330" y="5780782"/>
            <a:ext cx="8132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EMERGE: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EMpowERinG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civic Engagement and participation project benefits from a grant under the Active Citizens Fund Cyprus </a:t>
            </a:r>
            <a:r>
              <a:rPr lang="en-US" sz="1400" b="0" i="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programme,funded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by Iceland, Liechtenstein and Norway, through the EEA and Norway Grants 2014-2021. [Project Number: 29_ACF CY_CARDET]</a:t>
            </a:r>
          </a:p>
          <a:p>
            <a:br>
              <a:rPr lang="en-US" sz="1050" dirty="0">
                <a:solidFill>
                  <a:schemeClr val="bg2"/>
                </a:solidFill>
              </a:rPr>
            </a:br>
            <a:endParaRPr lang="en-US" sz="1050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DB2553-1790-7930-0462-00B756716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936" y="5592418"/>
            <a:ext cx="2516506" cy="8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2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Content - 2col">
  <p:cSld name="Title Subtitle Content - 2col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- 2col">
  <p:cSld name="Title Content - 2col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2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2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3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EF7D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2"/>
          <p:cNvSpPr txBox="1">
            <a:spLocks noGrp="1"/>
          </p:cNvSpPr>
          <p:nvPr>
            <p:ph type="ctrTitle"/>
          </p:nvPr>
        </p:nvSpPr>
        <p:spPr>
          <a:xfrm>
            <a:off x="2188573" y="3188147"/>
            <a:ext cx="7832271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4572" y="228542"/>
            <a:ext cx="3382856" cy="26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2"/>
          <p:cNvSpPr txBox="1"/>
          <p:nvPr/>
        </p:nvSpPr>
        <p:spPr>
          <a:xfrm>
            <a:off x="2734888" y="6152529"/>
            <a:ext cx="89361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EMERGE project benefits from a grant under the Active Citizens Fund Cyprus program, funded by Iceland, Liechtenstein and Norway, through the EEA and Norway Grants 2014-2021.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936" y="6051476"/>
            <a:ext cx="1509686" cy="52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449389"/>
            <a:ext cx="11393260" cy="509638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399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369" y="1258817"/>
            <a:ext cx="11393261" cy="500784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9370" y="1994263"/>
            <a:ext cx="11393260" cy="460338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803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1332411"/>
            <a:ext cx="5518830" cy="526524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095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9370" y="1285794"/>
            <a:ext cx="11393260" cy="506611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marR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baseline="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99370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801" y="2046514"/>
            <a:ext cx="5518830" cy="455113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000000"/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482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92000" cy="10711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12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bg1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rOx-Wt5hIe26tH36N8xR0_jaFfjdUIX2/edit?usp=drive_web&amp;ouid=105854963332528158286&amp;rtpof=tru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R5ZWL2HxgSZg61XYbubZYVYmvnLB-Vos/ed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0" dirty="0" err="1"/>
              <a:t>Ενότητ</a:t>
            </a:r>
            <a:r>
              <a:rPr lang="en-GB" sz="2800" b="0" dirty="0"/>
              <a:t>α 4</a:t>
            </a:r>
            <a:br>
              <a:rPr lang="en-GB" dirty="0"/>
            </a:br>
            <a:r>
              <a:rPr lang="en-GB" dirty="0"/>
              <a:t>Διαχείριση έργων </a:t>
            </a:r>
            <a:endParaRPr lang="el-GR" dirty="0"/>
          </a:p>
        </p:txBody>
      </p:sp>
      <p:sp>
        <p:nvSpPr>
          <p:cNvPr id="2" name="Google Shape;81;p13">
            <a:extLst>
              <a:ext uri="{FF2B5EF4-FFF2-40B4-BE49-F238E27FC236}">
                <a16:creationId xmlns:a16="http://schemas.microsoft.com/office/drawing/2014/main" id="{56009A7B-B665-5998-4AC8-285F48266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6450" y="1531938"/>
            <a:ext cx="6010275" cy="633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dirty="0"/>
          </a:p>
        </p:txBody>
      </p:sp>
      <p:sp>
        <p:nvSpPr>
          <p:cNvPr id="3" name="Google Shape;83;p13">
            <a:extLst>
              <a:ext uri="{FF2B5EF4-FFF2-40B4-BE49-F238E27FC236}">
                <a16:creationId xmlns:a16="http://schemas.microsoft.com/office/drawing/2014/main" id="{975A1DDB-F91D-B88B-86C9-59F3F6BAD71E}"/>
              </a:ext>
            </a:extLst>
          </p:cNvPr>
          <p:cNvSpPr txBox="1">
            <a:spLocks/>
          </p:cNvSpPr>
          <p:nvPr/>
        </p:nvSpPr>
        <p:spPr>
          <a:xfrm>
            <a:off x="6023014" y="1684087"/>
            <a:ext cx="6168986" cy="32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5353"/>
              </a:buClr>
              <a:buSzPts val="2400"/>
              <a:buFont typeface="Arial"/>
              <a:buNone/>
              <a:tabLst/>
              <a:defRPr/>
            </a:pPr>
            <a:r>
              <a:rPr kumimoji="0" lang="el-GR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Υποενότητα 2: Εισαγωγή στη διαχείριση έργων 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rgbClr val="EB535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4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Δραστηριότητα 2 - Ανάπτυξη Χάρτη Έργου σε ομάδες 3-5 ατόμων (15 λεπτά)</a:t>
            </a:r>
            <a:endParaRPr b="1"/>
          </a:p>
        </p:txBody>
      </p:sp>
      <p:sp>
        <p:nvSpPr>
          <p:cNvPr id="155" name="Google Shape;155;p9"/>
          <p:cNvSpPr txBox="1"/>
          <p:nvPr/>
        </p:nvSpPr>
        <p:spPr>
          <a:xfrm>
            <a:off x="399375" y="4030000"/>
            <a:ext cx="6105300" cy="99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n-GB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έγγρ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αφο του χάρτη έργου βρίσκεται </a:t>
            </a:r>
            <a:r>
              <a:rPr lang="en-GB" sz="1700" b="0" i="0" u="none" strike="noStrike" cap="none" dirty="0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εδώ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Σημείωση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Έγγρ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αφα και παραδείγματα θα σας αποσταλούν για δική σας χρήση </a:t>
            </a:r>
            <a:r>
              <a:rPr lang="el-GR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 το </a:t>
            </a:r>
            <a:r>
              <a:rPr lang="en-GB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τέλος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του μαθήματος.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2"/>
          </p:nvPr>
        </p:nvSpPr>
        <p:spPr>
          <a:xfrm>
            <a:off x="399300" y="1358275"/>
            <a:ext cx="6151800" cy="224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GB" dirty="0" err="1">
                <a:solidFill>
                  <a:schemeClr val="lt1"/>
                </a:solidFill>
              </a:rPr>
              <a:t>Ακολουθήστε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την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ίδι</a:t>
            </a:r>
            <a:r>
              <a:rPr lang="en-GB" dirty="0">
                <a:solidFill>
                  <a:schemeClr val="lt1"/>
                </a:solidFill>
              </a:rPr>
              <a:t>α μελέτη περίπτωσης </a:t>
            </a:r>
            <a:r>
              <a:rPr lang="el-GR" dirty="0">
                <a:solidFill>
                  <a:schemeClr val="lt1"/>
                </a:solidFill>
              </a:rPr>
              <a:t>από </a:t>
            </a:r>
            <a:r>
              <a:rPr lang="en-GB" dirty="0" err="1">
                <a:solidFill>
                  <a:schemeClr val="lt1"/>
                </a:solidFill>
              </a:rPr>
              <a:t>την</a:t>
            </a:r>
            <a:r>
              <a:rPr lang="en-GB" dirty="0">
                <a:solidFill>
                  <a:schemeClr val="lt1"/>
                </a:solidFill>
              </a:rPr>
              <a:t> προηγούμενη δραστηριότητα.</a:t>
            </a:r>
            <a:endParaRPr dirty="0">
              <a:solidFill>
                <a:schemeClr val="lt1"/>
              </a:solidFill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GB" dirty="0" err="1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Ας</a:t>
            </a:r>
            <a:r>
              <a:rPr lang="en-GB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επ</a:t>
            </a:r>
            <a:r>
              <a:rPr lang="en-GB" dirty="0" err="1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ιστρέψουμε</a:t>
            </a:r>
            <a:r>
              <a:rPr lang="en-GB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GB" dirty="0" err="1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στη</a:t>
            </a:r>
            <a:r>
              <a:rPr lang="en-GB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GB" dirty="0" err="1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δι</a:t>
            </a:r>
            <a:r>
              <a:rPr lang="en-GB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αφάνεια</a:t>
            </a:r>
            <a:r>
              <a:rPr lang="el-GR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5 </a:t>
            </a:r>
            <a:r>
              <a:rPr lang="en-GB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και </a:t>
            </a:r>
            <a:r>
              <a:rPr lang="en-GB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προσπαθήστε να καταγράψετε με την ομάδα σας 1-2 </a:t>
            </a:r>
            <a:r>
              <a:rPr lang="en-GB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σημεία</a:t>
            </a:r>
            <a:r>
              <a:rPr lang="en-GB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en-GB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προς συζήτηση.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57" name="Google Shape;15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2800" y="2037437"/>
            <a:ext cx="4979975" cy="49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body" idx="2"/>
          </p:nvPr>
        </p:nvSpPr>
        <p:spPr>
          <a:xfrm>
            <a:off x="968188" y="2408025"/>
            <a:ext cx="9914965" cy="25046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 dirty="0">
                <a:solidFill>
                  <a:schemeClr val="lt1"/>
                </a:solidFill>
              </a:rPr>
              <a:t>ΠΟΙΑ Ε</a:t>
            </a:r>
            <a:r>
              <a:rPr lang="el-GR" sz="2400" dirty="0">
                <a:solidFill>
                  <a:schemeClr val="lt1"/>
                </a:solidFill>
              </a:rPr>
              <a:t>Ι</a:t>
            </a:r>
            <a:r>
              <a:rPr lang="en-GB" sz="2400" dirty="0">
                <a:solidFill>
                  <a:schemeClr val="lt1"/>
                </a:solidFill>
              </a:rPr>
              <a:t>ΝΑΙ ΤΑ ΣΤΟΙΧΕ</a:t>
            </a:r>
            <a:r>
              <a:rPr lang="el-GR" sz="2400" dirty="0">
                <a:solidFill>
                  <a:schemeClr val="lt1"/>
                </a:solidFill>
              </a:rPr>
              <a:t>Ι</a:t>
            </a:r>
            <a:r>
              <a:rPr lang="en-GB" sz="2400" dirty="0">
                <a:solidFill>
                  <a:schemeClr val="lt1"/>
                </a:solidFill>
              </a:rPr>
              <a:t>Α ΓΙΑ ΜΙΑ ΕΠΙΤΥΧΗΜ</a:t>
            </a:r>
            <a:r>
              <a:rPr lang="el-GR" sz="2400" dirty="0">
                <a:solidFill>
                  <a:schemeClr val="lt1"/>
                </a:solidFill>
              </a:rPr>
              <a:t>Ε</a:t>
            </a:r>
            <a:r>
              <a:rPr lang="en-GB" sz="2400" dirty="0">
                <a:solidFill>
                  <a:schemeClr val="lt1"/>
                </a:solidFill>
              </a:rPr>
              <a:t>ΝΗ 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sz="2400" dirty="0">
                <a:solidFill>
                  <a:schemeClr val="lt1"/>
                </a:solidFill>
              </a:rPr>
              <a:t>Ε</a:t>
            </a:r>
            <a:r>
              <a:rPr lang="en-GB" sz="2400" dirty="0">
                <a:solidFill>
                  <a:schemeClr val="lt1"/>
                </a:solidFill>
              </a:rPr>
              <a:t>ΝΑΡΞΗ </a:t>
            </a:r>
            <a:r>
              <a:rPr lang="el-GR" sz="2400" dirty="0">
                <a:solidFill>
                  <a:schemeClr val="lt1"/>
                </a:solidFill>
              </a:rPr>
              <a:t>Ε</a:t>
            </a:r>
            <a:r>
              <a:rPr lang="en-GB" sz="2400" dirty="0">
                <a:solidFill>
                  <a:schemeClr val="lt1"/>
                </a:solidFill>
              </a:rPr>
              <a:t>ΡΓΟΥ;</a:t>
            </a:r>
            <a:endParaRPr sz="24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 dirty="0" err="1">
                <a:solidFill>
                  <a:schemeClr val="lt1"/>
                </a:solidFill>
              </a:rPr>
              <a:t>Έχετε</a:t>
            </a:r>
            <a:r>
              <a:rPr lang="en-GB" sz="2400" dirty="0">
                <a:solidFill>
                  <a:schemeClr val="lt1"/>
                </a:solidFill>
              </a:rPr>
              <a:t> </a:t>
            </a:r>
            <a:r>
              <a:rPr lang="en-GB" sz="2400" dirty="0" err="1">
                <a:solidFill>
                  <a:schemeClr val="lt1"/>
                </a:solidFill>
              </a:rPr>
              <a:t>δύο</a:t>
            </a:r>
            <a:r>
              <a:rPr lang="en-GB" sz="2400" dirty="0">
                <a:solidFill>
                  <a:schemeClr val="lt1"/>
                </a:solidFill>
              </a:rPr>
              <a:t> (2) </a:t>
            </a:r>
            <a:r>
              <a:rPr lang="en-GB" sz="2400" dirty="0" err="1">
                <a:solidFill>
                  <a:schemeClr val="lt1"/>
                </a:solidFill>
              </a:rPr>
              <a:t>λε</a:t>
            </a:r>
            <a:r>
              <a:rPr lang="en-GB" sz="2400" dirty="0">
                <a:solidFill>
                  <a:schemeClr val="lt1"/>
                </a:solidFill>
              </a:rPr>
              <a:t>πτά σε μια ομάδα τριών (3) ατόμων για να συζητήσετε.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Δραστηριότητα 3 - Αναστοχασμός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body" idx="2"/>
          </p:nvPr>
        </p:nvSpPr>
        <p:spPr>
          <a:xfrm>
            <a:off x="223050" y="1463296"/>
            <a:ext cx="6439500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700" b="1" dirty="0" err="1">
                <a:solidFill>
                  <a:schemeClr val="accent3"/>
                </a:solidFill>
              </a:rPr>
              <a:t>Συμμετοχή</a:t>
            </a:r>
            <a:r>
              <a:rPr lang="en-GB" sz="1700" b="1" dirty="0">
                <a:solidFill>
                  <a:schemeClr val="accent3"/>
                </a:solidFill>
              </a:rPr>
              <a:t> </a:t>
            </a:r>
            <a:r>
              <a:rPr lang="en-GB" sz="1700" b="1" dirty="0" err="1">
                <a:solidFill>
                  <a:schemeClr val="accent3"/>
                </a:solidFill>
              </a:rPr>
              <a:t>των</a:t>
            </a:r>
            <a:r>
              <a:rPr lang="en-GB" sz="1700" b="1" dirty="0">
                <a:solidFill>
                  <a:schemeClr val="accent3"/>
                </a:solidFill>
              </a:rPr>
              <a:t> υπ</a:t>
            </a:r>
            <a:r>
              <a:rPr lang="en-GB" sz="1700" b="1" dirty="0" err="1">
                <a:solidFill>
                  <a:schemeClr val="accent3"/>
                </a:solidFill>
              </a:rPr>
              <a:t>ευθύνων</a:t>
            </a:r>
            <a:r>
              <a:rPr lang="en-GB" sz="1700" b="1" dirty="0">
                <a:solidFill>
                  <a:schemeClr val="accent3"/>
                </a:solidFill>
              </a:rPr>
              <a:t> </a:t>
            </a:r>
            <a:r>
              <a:rPr lang="en-GB" sz="1700" b="1" dirty="0" err="1">
                <a:solidFill>
                  <a:schemeClr val="accent3"/>
                </a:solidFill>
              </a:rPr>
              <a:t>λήψης</a:t>
            </a:r>
            <a:r>
              <a:rPr lang="en-GB" sz="1700" b="1" dirty="0">
                <a:solidFill>
                  <a:schemeClr val="accent3"/>
                </a:solidFill>
              </a:rPr>
              <a:t> απ</a:t>
            </a:r>
            <a:r>
              <a:rPr lang="en-GB" sz="1700" b="1" dirty="0" err="1">
                <a:solidFill>
                  <a:schemeClr val="accent3"/>
                </a:solidFill>
              </a:rPr>
              <a:t>οφάσεων</a:t>
            </a:r>
            <a:r>
              <a:rPr lang="en-GB" sz="1700" dirty="0"/>
              <a:t>: </a:t>
            </a:r>
            <a:r>
              <a:rPr lang="en-GB" sz="1700" dirty="0" err="1"/>
              <a:t>Φροντίστε</a:t>
            </a:r>
            <a:r>
              <a:rPr lang="en-GB" sz="1700" dirty="0"/>
              <a:t> να </a:t>
            </a:r>
            <a:r>
              <a:rPr lang="en-GB" sz="1700" dirty="0" err="1"/>
              <a:t>συμ</a:t>
            </a:r>
            <a:r>
              <a:rPr lang="en-GB" sz="1700" dirty="0"/>
              <a:t>περιλάβετε τους υπεύθυνους λήψης αποφάσεων κατά την προετοιμασία του </a:t>
            </a:r>
            <a:r>
              <a:rPr lang="el-GR" sz="1700" dirty="0"/>
              <a:t>Καταστατικού Χ</a:t>
            </a:r>
            <a:r>
              <a:rPr lang="en-GB" sz="1700" dirty="0" err="1"/>
              <a:t>άρτη</a:t>
            </a:r>
            <a:r>
              <a:rPr lang="en-GB" sz="1700" dirty="0"/>
              <a:t>. </a:t>
            </a:r>
            <a:r>
              <a:rPr lang="en-GB" sz="1700" dirty="0" err="1"/>
              <a:t>Έτσι</a:t>
            </a:r>
            <a:r>
              <a:rPr lang="en-GB" sz="1700" dirty="0"/>
              <a:t> </a:t>
            </a:r>
            <a:r>
              <a:rPr lang="en-GB" sz="1700" dirty="0" err="1"/>
              <a:t>δι</a:t>
            </a:r>
            <a:r>
              <a:rPr lang="en-GB" sz="1700" dirty="0"/>
              <a:t>ασφαλίζεται ότι γνωρίζουν και συμφωνούν με τους όρους του έργου. Η απ</a:t>
            </a:r>
            <a:r>
              <a:rPr lang="en-GB" sz="1700" dirty="0" err="1"/>
              <a:t>οδοχή</a:t>
            </a:r>
            <a:r>
              <a:rPr lang="en-GB" sz="1700" dirty="0"/>
              <a:t> </a:t>
            </a:r>
            <a:r>
              <a:rPr lang="en-GB" sz="1700" dirty="0" err="1"/>
              <a:t>τους</a:t>
            </a:r>
            <a:r>
              <a:rPr lang="en-GB" sz="1700" dirty="0"/>
              <a:t> μπ</a:t>
            </a:r>
            <a:r>
              <a:rPr lang="en-GB" sz="1700" dirty="0" err="1"/>
              <a:t>ορεί</a:t>
            </a:r>
            <a:r>
              <a:rPr lang="en-GB" sz="1700" dirty="0"/>
              <a:t> να </a:t>
            </a:r>
            <a:r>
              <a:rPr lang="en-GB" sz="1700" dirty="0" err="1"/>
              <a:t>είν</a:t>
            </a:r>
            <a:r>
              <a:rPr lang="en-GB" sz="1700" dirty="0"/>
              <a:t>αι κρίσιμη για την ομαλή έναρξη και τη συνεχή υποστήριξη καθ' όλη τη διάρκεια του κύκλου ζωής του έργου.</a:t>
            </a:r>
            <a:endParaRPr sz="17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700" dirty="0"/>
            </a:br>
            <a:br>
              <a:rPr lang="en-GB" sz="1700" dirty="0"/>
            </a:br>
            <a:r>
              <a:rPr lang="en-GB" sz="1700" b="1" dirty="0" err="1">
                <a:solidFill>
                  <a:schemeClr val="accent3"/>
                </a:solidFill>
              </a:rPr>
              <a:t>Προσδιορισμός</a:t>
            </a:r>
            <a:r>
              <a:rPr lang="en-GB" sz="1700" b="1" dirty="0">
                <a:solidFill>
                  <a:schemeClr val="accent3"/>
                </a:solidFill>
              </a:rPr>
              <a:t> και εμπ</a:t>
            </a:r>
            <a:r>
              <a:rPr lang="en-GB" sz="1700" b="1" dirty="0" err="1">
                <a:solidFill>
                  <a:schemeClr val="accent3"/>
                </a:solidFill>
              </a:rPr>
              <a:t>λοκή</a:t>
            </a:r>
            <a:r>
              <a:rPr lang="en-GB" sz="1700" b="1" dirty="0">
                <a:solidFill>
                  <a:schemeClr val="accent3"/>
                </a:solidFill>
              </a:rPr>
              <a:t> </a:t>
            </a:r>
            <a:r>
              <a:rPr lang="en-GB" sz="1700" b="1" dirty="0" err="1">
                <a:solidFill>
                  <a:schemeClr val="accent3"/>
                </a:solidFill>
              </a:rPr>
              <a:t>των</a:t>
            </a:r>
            <a:r>
              <a:rPr lang="en-GB" sz="1700" b="1" dirty="0">
                <a:solidFill>
                  <a:schemeClr val="accent3"/>
                </a:solidFill>
              </a:rPr>
              <a:t> </a:t>
            </a:r>
            <a:r>
              <a:rPr lang="en-GB" sz="1700" b="1" dirty="0" err="1">
                <a:solidFill>
                  <a:schemeClr val="accent3"/>
                </a:solidFill>
              </a:rPr>
              <a:t>ενδι</a:t>
            </a:r>
            <a:r>
              <a:rPr lang="en-GB" sz="1700" b="1" dirty="0">
                <a:solidFill>
                  <a:schemeClr val="accent3"/>
                </a:solidFill>
              </a:rPr>
              <a:t>αφερομένων μερών</a:t>
            </a:r>
            <a:r>
              <a:rPr lang="en-GB" sz="1700" dirty="0">
                <a:solidFill>
                  <a:schemeClr val="accent3"/>
                </a:solidFill>
              </a:rPr>
              <a:t>: </a:t>
            </a:r>
            <a:r>
              <a:rPr lang="en-GB" sz="1700" dirty="0"/>
              <a:t>Θυμηθείτε να εντοπίσετε όλους τους ενδιαφερόμενους, συμπεριλαμβανομένων εκείνων που υποστηρίζουν ή αντιτίθενται στο έργο. Κατα</a:t>
            </a:r>
            <a:r>
              <a:rPr lang="en-GB" sz="1700" dirty="0" err="1"/>
              <a:t>νοήστε</a:t>
            </a:r>
            <a:r>
              <a:rPr lang="en-GB" sz="1700" dirty="0"/>
              <a:t> </a:t>
            </a:r>
            <a:r>
              <a:rPr lang="en-GB" sz="1700" dirty="0" err="1"/>
              <a:t>τις</a:t>
            </a:r>
            <a:r>
              <a:rPr lang="en-GB" sz="1700" dirty="0"/>
              <a:t> </a:t>
            </a:r>
            <a:r>
              <a:rPr lang="en-GB" sz="1700" dirty="0" err="1"/>
              <a:t>θέσεις</a:t>
            </a:r>
            <a:r>
              <a:rPr lang="en-GB" sz="1700" dirty="0"/>
              <a:t> </a:t>
            </a:r>
            <a:r>
              <a:rPr lang="en-GB" sz="1700" dirty="0" err="1"/>
              <a:t>τους</a:t>
            </a:r>
            <a:r>
              <a:rPr lang="en-GB" sz="1700" dirty="0"/>
              <a:t> και </a:t>
            </a:r>
            <a:r>
              <a:rPr lang="en-GB" sz="1700" dirty="0" err="1"/>
              <a:t>εργ</a:t>
            </a:r>
            <a:r>
              <a:rPr lang="en-GB" sz="1700" dirty="0"/>
              <a:t>αστείτε ενεργά</a:t>
            </a:r>
            <a:r>
              <a:rPr lang="el-GR" sz="1700" dirty="0"/>
              <a:t>,</a:t>
            </a:r>
            <a:r>
              <a:rPr lang="en-GB" sz="1700" dirty="0"/>
              <a:t> για να κερδίσετε την υποστήριξη όσων είναι εναντίον. </a:t>
            </a:r>
            <a:r>
              <a:rPr lang="en-GB" sz="1700" dirty="0" err="1"/>
              <a:t>Δι</a:t>
            </a:r>
            <a:r>
              <a:rPr lang="en-GB" sz="1700" dirty="0"/>
              <a:t>ατηρήστε τη συνεχή εμπλοκή με όλους τους ενδιαφερόμενους φορείς</a:t>
            </a:r>
            <a:r>
              <a:rPr lang="el-GR" sz="1700" dirty="0"/>
              <a:t>,</a:t>
            </a:r>
            <a:r>
              <a:rPr lang="en-GB" sz="1700" dirty="0"/>
              <a:t> για να προωθήσετε τη συνεργασία και την ευθυγράμμιση καθ' όλη τη διάρκεια του έργου. </a:t>
            </a:r>
            <a:r>
              <a:rPr lang="en-GB" sz="1700" dirty="0" err="1"/>
              <a:t>Αυτή</a:t>
            </a:r>
            <a:r>
              <a:rPr lang="en-GB" sz="1700" dirty="0"/>
              <a:t> η </a:t>
            </a:r>
            <a:r>
              <a:rPr lang="en-GB" sz="1700" dirty="0" err="1"/>
              <a:t>στρ</a:t>
            </a:r>
            <a:r>
              <a:rPr lang="en-GB" sz="1700" dirty="0"/>
              <a:t>ατηγική εμπλοκή συμβάλλει στη δημιουργία ενός υποστηρικτικού περιβάλλοντος για την επιτυχία του έργου.</a:t>
            </a:r>
            <a:endParaRPr sz="2000" dirty="0"/>
          </a:p>
        </p:txBody>
      </p:sp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Δραστηριότητα 4 - Ενδεικτικές απαντήσεις</a:t>
            </a:r>
            <a:endParaRPr b="1"/>
          </a:p>
        </p:txBody>
      </p:sp>
      <p:pic>
        <p:nvPicPr>
          <p:cNvPr id="172" name="Google Shape;17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900" y="1280100"/>
            <a:ext cx="4946699" cy="494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0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99370" y="1358537"/>
            <a:ext cx="11393400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/>
              <a:t>Υποε</a:t>
            </a:r>
            <a:r>
              <a:rPr lang="en-GB" b="1" dirty="0" err="1"/>
              <a:t>νότητ</a:t>
            </a:r>
            <a:r>
              <a:rPr lang="en-GB" b="1" dirty="0"/>
              <a:t>α 1: </a:t>
            </a:r>
            <a:r>
              <a:rPr lang="el-GR" b="1" dirty="0"/>
              <a:t>Εισαγωγή στη δ</a:t>
            </a:r>
            <a:r>
              <a:rPr lang="en-GB" b="1" dirty="0"/>
              <a:t>ια</a:t>
            </a:r>
            <a:r>
              <a:rPr lang="en-GB" b="1" dirty="0" err="1"/>
              <a:t>χείριση</a:t>
            </a:r>
            <a:r>
              <a:rPr lang="en-GB" b="1" dirty="0"/>
              <a:t> </a:t>
            </a:r>
            <a:r>
              <a:rPr lang="en-GB" b="1" dirty="0" err="1"/>
              <a:t>έργων</a:t>
            </a:r>
            <a:r>
              <a:rPr lang="en-GB" b="1" dirty="0"/>
              <a:t> </a:t>
            </a:r>
            <a:endParaRPr lang="el-GR" b="1" dirty="0"/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>
                <a:solidFill>
                  <a:schemeClr val="accent3"/>
                </a:solidFill>
              </a:rPr>
              <a:t>Υποε</a:t>
            </a:r>
            <a:r>
              <a:rPr lang="en-GB" b="1" dirty="0" err="1">
                <a:solidFill>
                  <a:schemeClr val="accent3"/>
                </a:solidFill>
              </a:rPr>
              <a:t>νότητ</a:t>
            </a:r>
            <a:r>
              <a:rPr lang="en-GB" b="1" dirty="0">
                <a:solidFill>
                  <a:schemeClr val="accent3"/>
                </a:solidFill>
              </a:rPr>
              <a:t>α 2: Κύκλος ζωής - ΕΙΣΑΓΩΓΗ </a:t>
            </a:r>
            <a:endParaRPr b="1" dirty="0">
              <a:solidFill>
                <a:schemeClr val="accent3"/>
              </a:solidFill>
            </a:endParaRPr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/>
              <a:t>Υποε</a:t>
            </a:r>
            <a:r>
              <a:rPr lang="en-GB" b="1" dirty="0" err="1"/>
              <a:t>νότητ</a:t>
            </a:r>
            <a:r>
              <a:rPr lang="en-GB" b="1" dirty="0"/>
              <a:t>α 3: Κύκλος ζωής - </a:t>
            </a:r>
            <a:r>
              <a:rPr lang="el-GR" b="1" dirty="0"/>
              <a:t>ΠΡΟΓΡΑΜΜΑΤΙΣΜΟΣ</a:t>
            </a:r>
            <a:endParaRPr b="1" dirty="0"/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/>
              <a:t>Υποε</a:t>
            </a:r>
            <a:r>
              <a:rPr lang="en-GB" b="1" dirty="0" err="1">
                <a:solidFill>
                  <a:srgbClr val="000000"/>
                </a:solidFill>
              </a:rPr>
              <a:t>νότητ</a:t>
            </a:r>
            <a:r>
              <a:rPr lang="en-GB" b="1" dirty="0">
                <a:solidFill>
                  <a:srgbClr val="000000"/>
                </a:solidFill>
              </a:rPr>
              <a:t>α 4: </a:t>
            </a:r>
            <a:r>
              <a:rPr lang="en-GB" b="1" dirty="0"/>
              <a:t>Κύκλος ζωής - ΕΚΤΕΛΕΣΗ ΚΑΙ ΕΛΕΓΧΟΣ</a:t>
            </a:r>
            <a:endParaRPr b="1" dirty="0"/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l-GR" b="1" dirty="0" err="1"/>
              <a:t>Υποε</a:t>
            </a:r>
            <a:r>
              <a:rPr lang="en-GB" b="1" dirty="0" err="1"/>
              <a:t>νότητ</a:t>
            </a:r>
            <a:r>
              <a:rPr lang="en-GB" b="1" dirty="0"/>
              <a:t>α 5: Κύκλος ζωής - ΚΛΕΙΣΙΜΟ</a:t>
            </a:r>
            <a:endParaRPr b="1" dirty="0"/>
          </a:p>
          <a:p>
            <a:pPr marL="0" lvl="0" indent="0" algn="just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endParaRPr dirty="0"/>
          </a:p>
        </p:txBody>
      </p:sp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/>
              <a:t>Περιεχόμενα ενότητας</a:t>
            </a:r>
            <a:endParaRPr b="1"/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500" y="1358524"/>
            <a:ext cx="5744075" cy="383323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6465200" y="6015700"/>
            <a:ext cx="54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399369" y="1302362"/>
            <a:ext cx="113934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</a:pPr>
            <a:r>
              <a:rPr lang="en-GB" sz="2400"/>
              <a:t>Διαδικασίες διαχείρισης έργων</a:t>
            </a:r>
            <a:endParaRPr sz="240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2"/>
          </p:nvPr>
        </p:nvSpPr>
        <p:spPr>
          <a:xfrm>
            <a:off x="1234824" y="2255652"/>
            <a:ext cx="20457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GB" sz="2800" b="1">
                <a:solidFill>
                  <a:srgbClr val="FF0000"/>
                </a:solidFill>
              </a:rPr>
              <a:t>ΕΝΑΡΞΗ</a:t>
            </a:r>
            <a:endParaRPr sz="2800"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800" b="1"/>
              <a:t>Διαδικασίες διαχείρισης έργων</a:t>
            </a:r>
            <a:endParaRPr b="1"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l="5471" r="10261"/>
          <a:stretch/>
        </p:blipFill>
        <p:spPr>
          <a:xfrm>
            <a:off x="5391969" y="1552712"/>
            <a:ext cx="6400800" cy="41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2087146" y="2729791"/>
            <a:ext cx="341147" cy="12368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6323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751075" y="4266350"/>
            <a:ext cx="3369000" cy="369300"/>
          </a:xfrm>
          <a:prstGeom prst="rect">
            <a:avLst/>
          </a:prstGeom>
          <a:solidFill>
            <a:srgbClr val="A7E4C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Ανάπτυξη δύο (2) διαδικασιών</a:t>
            </a:r>
            <a:endParaRPr sz="18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08344" y="4947083"/>
            <a:ext cx="1949400" cy="64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Ανάπτυξη του Χάρτη Έργου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428292" y="4935414"/>
            <a:ext cx="2552269" cy="64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Προσδιορισμός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ενδι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αφερομένων μερών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334398" y="1302349"/>
            <a:ext cx="7111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300" dirty="0" err="1"/>
              <a:t>Ξεκινήστε</a:t>
            </a:r>
            <a:r>
              <a:rPr lang="en-GB" sz="2300" dirty="0"/>
              <a:t> το έργο</a:t>
            </a:r>
            <a:endParaRPr sz="2300"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2"/>
          </p:nvPr>
        </p:nvSpPr>
        <p:spPr>
          <a:xfrm>
            <a:off x="399369" y="2162430"/>
            <a:ext cx="7111774" cy="369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 err="1"/>
              <a:t>Χάρτ</a:t>
            </a:r>
            <a:r>
              <a:rPr lang="el-GR" b="1" dirty="0"/>
              <a:t>ης</a:t>
            </a:r>
            <a:r>
              <a:rPr lang="en-GB" b="1" dirty="0"/>
              <a:t> </a:t>
            </a:r>
            <a:r>
              <a:rPr lang="en-GB" b="1" dirty="0" err="1"/>
              <a:t>Έργου</a:t>
            </a:r>
            <a:r>
              <a:rPr lang="en-GB" b="1" dirty="0"/>
              <a:t> - </a:t>
            </a:r>
            <a:r>
              <a:rPr lang="en-GB" b="1" dirty="0" err="1"/>
              <a:t>Ορισμός</a:t>
            </a:r>
            <a:r>
              <a:rPr lang="en-GB" b="1" dirty="0"/>
              <a:t> </a:t>
            </a:r>
            <a:r>
              <a:rPr lang="en-GB" b="1" dirty="0" err="1"/>
              <a:t>Έργου</a:t>
            </a:r>
            <a:r>
              <a:rPr lang="en-GB" b="1" dirty="0"/>
              <a:t> - Επ</a:t>
            </a:r>
            <a:r>
              <a:rPr lang="en-GB" b="1" dirty="0" err="1"/>
              <a:t>ιχειρημ</a:t>
            </a:r>
            <a:r>
              <a:rPr lang="en-GB" b="1" dirty="0"/>
              <a:t>ατική υπόθεση </a:t>
            </a:r>
            <a:endParaRPr b="1" dirty="0"/>
          </a:p>
          <a:p>
            <a:pPr marL="28575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dirty="0"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 err="1"/>
              <a:t>Τι</a:t>
            </a:r>
            <a:r>
              <a:rPr lang="en-GB" dirty="0"/>
              <a:t> </a:t>
            </a:r>
            <a:r>
              <a:rPr lang="en-GB" dirty="0" err="1"/>
              <a:t>κάνε</a:t>
            </a:r>
            <a:r>
              <a:rPr lang="el-GR" dirty="0"/>
              <a:t>τε</a:t>
            </a:r>
            <a:r>
              <a:rPr lang="en-GB" dirty="0"/>
              <a:t>; </a:t>
            </a:r>
            <a:endParaRPr dirty="0"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 err="1"/>
              <a:t>Τι</a:t>
            </a:r>
            <a:r>
              <a:rPr lang="en-GB" dirty="0"/>
              <a:t> </a:t>
            </a:r>
            <a:r>
              <a:rPr lang="en-GB" dirty="0" err="1"/>
              <a:t>δεν</a:t>
            </a:r>
            <a:r>
              <a:rPr lang="en-GB" dirty="0"/>
              <a:t> </a:t>
            </a:r>
            <a:r>
              <a:rPr lang="en-GB" dirty="0" err="1"/>
              <a:t>κάνετε</a:t>
            </a:r>
            <a:r>
              <a:rPr lang="en-GB" dirty="0"/>
              <a:t>; </a:t>
            </a:r>
            <a:endParaRPr dirty="0"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 err="1"/>
              <a:t>Γι</a:t>
            </a:r>
            <a:r>
              <a:rPr lang="en-GB" dirty="0"/>
              <a:t>ατί το κάνετε αυτό; </a:t>
            </a:r>
            <a:endParaRPr dirty="0"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GB" dirty="0" err="1"/>
              <a:t>Πώς</a:t>
            </a:r>
            <a:r>
              <a:rPr lang="en-GB" dirty="0"/>
              <a:t> θα </a:t>
            </a:r>
            <a:r>
              <a:rPr lang="en-GB" dirty="0" err="1"/>
              <a:t>ξέρετε</a:t>
            </a:r>
            <a:r>
              <a:rPr lang="en-GB" dirty="0"/>
              <a:t> π</a:t>
            </a:r>
            <a:r>
              <a:rPr lang="en-GB" dirty="0" err="1"/>
              <a:t>ότε</a:t>
            </a:r>
            <a:r>
              <a:rPr lang="en-GB" dirty="0"/>
              <a:t> </a:t>
            </a:r>
            <a:r>
              <a:rPr lang="en-GB" dirty="0" err="1"/>
              <a:t>τελειώσ</a:t>
            </a:r>
            <a:r>
              <a:rPr lang="en-GB" dirty="0"/>
              <a:t>ατε; 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dirty="0"/>
              <a:t>Ε</a:t>
            </a:r>
            <a:r>
              <a:rPr lang="en-GB" dirty="0"/>
              <a:t>ΝΑΡΞΗ ΤΟΥ </a:t>
            </a:r>
            <a:r>
              <a:rPr lang="el-GR" dirty="0"/>
              <a:t>Ε</a:t>
            </a:r>
            <a:r>
              <a:rPr lang="en-GB" dirty="0"/>
              <a:t>ΡΓΟΥ ΜΕ ΤΗΝ</a:t>
            </a:r>
            <a:r>
              <a:rPr lang="el-GR" dirty="0"/>
              <a:t> ΥΠΕΥΘΥΝΗ ΟΜΑΔΑ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l-GR" b="1" dirty="0" err="1"/>
              <a:t>Κατασταστατικός</a:t>
            </a:r>
            <a:r>
              <a:rPr lang="el-GR" b="1" dirty="0"/>
              <a:t> χάρτης</a:t>
            </a:r>
            <a:r>
              <a:rPr lang="en-GB" b="1" dirty="0"/>
              <a:t> </a:t>
            </a:r>
            <a:r>
              <a:rPr lang="en-GB" b="1" dirty="0" err="1"/>
              <a:t>έργου</a:t>
            </a:r>
            <a:endParaRPr b="1" dirty="0"/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1925" y="1302350"/>
            <a:ext cx="3329899" cy="4951850"/>
          </a:xfrm>
          <a:prstGeom prst="rect">
            <a:avLst/>
          </a:prstGeom>
          <a:noFill/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body" idx="2"/>
          </p:nvPr>
        </p:nvSpPr>
        <p:spPr>
          <a:xfrm>
            <a:off x="1207444" y="1308680"/>
            <a:ext cx="3605071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 sz="2800" dirty="0"/>
              <a:t>Επ</a:t>
            </a:r>
            <a:r>
              <a:rPr lang="en-GB" sz="2800" dirty="0" err="1"/>
              <a:t>ισκό</a:t>
            </a:r>
            <a:r>
              <a:rPr lang="en-GB" sz="2800" dirty="0"/>
              <a:t>πηση </a:t>
            </a:r>
            <a:endParaRPr sz="2800" dirty="0"/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 sz="2800" dirty="0">
                <a:solidFill>
                  <a:schemeClr val="accent3"/>
                </a:solidFill>
              </a:rPr>
              <a:t>Σ</a:t>
            </a:r>
            <a:r>
              <a:rPr lang="el-GR" sz="2800" dirty="0" err="1">
                <a:solidFill>
                  <a:schemeClr val="accent3"/>
                </a:solidFill>
              </a:rPr>
              <a:t>κοπός</a:t>
            </a:r>
            <a:r>
              <a:rPr lang="en-GB" sz="2800" dirty="0">
                <a:solidFill>
                  <a:schemeClr val="accent3"/>
                </a:solidFill>
              </a:rPr>
              <a:t> (α</a:t>
            </a:r>
            <a:r>
              <a:rPr lang="en-GB" sz="2800" dirty="0" err="1">
                <a:solidFill>
                  <a:schemeClr val="accent3"/>
                </a:solidFill>
              </a:rPr>
              <a:t>ιτιολόγηση</a:t>
            </a:r>
            <a:r>
              <a:rPr lang="en-GB" sz="2800" dirty="0">
                <a:solidFill>
                  <a:schemeClr val="accent3"/>
                </a:solidFill>
              </a:rPr>
              <a:t>)</a:t>
            </a:r>
            <a:endParaRPr sz="2800" dirty="0">
              <a:solidFill>
                <a:schemeClr val="accent3"/>
              </a:solidFill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 sz="2800" b="1" dirty="0" err="1">
                <a:solidFill>
                  <a:schemeClr val="accent3"/>
                </a:solidFill>
              </a:rPr>
              <a:t>Στόχοι</a:t>
            </a:r>
            <a:r>
              <a:rPr lang="en-GB" sz="2800" b="1" dirty="0">
                <a:solidFill>
                  <a:schemeClr val="accent3"/>
                </a:solidFill>
              </a:rPr>
              <a:t> </a:t>
            </a:r>
            <a:endParaRPr sz="2800" b="1" dirty="0">
              <a:solidFill>
                <a:schemeClr val="accent3"/>
              </a:solidFill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 sz="2800" b="1" dirty="0" err="1">
                <a:solidFill>
                  <a:schemeClr val="accent3"/>
                </a:solidFill>
              </a:rPr>
              <a:t>Οφέλη</a:t>
            </a:r>
            <a:r>
              <a:rPr lang="en-GB" sz="2800" b="1" dirty="0">
                <a:solidFill>
                  <a:schemeClr val="accent3"/>
                </a:solidFill>
              </a:rPr>
              <a:t> </a:t>
            </a:r>
            <a:endParaRPr sz="2800" b="1" dirty="0">
              <a:solidFill>
                <a:schemeClr val="accent3"/>
              </a:solidFill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 sz="2800" b="1" dirty="0" err="1">
                <a:solidFill>
                  <a:schemeClr val="accent3"/>
                </a:solidFill>
              </a:rPr>
              <a:t>Κριτήρι</a:t>
            </a:r>
            <a:r>
              <a:rPr lang="en-GB" sz="2800" b="1" dirty="0">
                <a:solidFill>
                  <a:schemeClr val="accent3"/>
                </a:solidFill>
              </a:rPr>
              <a:t>α επιτυχίας </a:t>
            </a:r>
            <a:endParaRPr dirty="0"/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GB" sz="2800" b="1" dirty="0">
                <a:solidFill>
                  <a:schemeClr val="accent3"/>
                </a:solidFill>
              </a:rPr>
              <a:t>Παρα</a:t>
            </a:r>
            <a:r>
              <a:rPr lang="en-GB" sz="2800" b="1" dirty="0" err="1">
                <a:solidFill>
                  <a:schemeClr val="accent3"/>
                </a:solidFill>
              </a:rPr>
              <a:t>δοχές</a:t>
            </a:r>
            <a:r>
              <a:rPr lang="en-GB" sz="2800" b="1" dirty="0">
                <a:solidFill>
                  <a:schemeClr val="accent3"/>
                </a:solidFill>
              </a:rPr>
              <a:t> </a:t>
            </a:r>
            <a:endParaRPr sz="2800" b="1" dirty="0">
              <a:solidFill>
                <a:schemeClr val="accent3"/>
              </a:solidFill>
            </a:endParaRPr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 b="1" dirty="0"/>
              <a:t>ΕΝΑΡΞΗ - </a:t>
            </a:r>
            <a:r>
              <a:rPr lang="en-GB" b="1" dirty="0" err="1"/>
              <a:t>Χάρτ</a:t>
            </a:r>
            <a:r>
              <a:rPr lang="el-GR" b="1" dirty="0"/>
              <a:t>ης</a:t>
            </a:r>
            <a:r>
              <a:rPr lang="en-GB" b="1" dirty="0"/>
              <a:t> </a:t>
            </a:r>
            <a:r>
              <a:rPr lang="en-GB" b="1" dirty="0" err="1"/>
              <a:t>Έργου</a:t>
            </a:r>
            <a:endParaRPr b="1" dirty="0"/>
          </a:p>
        </p:txBody>
      </p:sp>
      <p:sp>
        <p:nvSpPr>
          <p:cNvPr id="118" name="Google Shape;118;p5"/>
          <p:cNvSpPr txBox="1"/>
          <p:nvPr/>
        </p:nvSpPr>
        <p:spPr>
          <a:xfrm>
            <a:off x="5607392" y="1308680"/>
            <a:ext cx="6185237" cy="46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800" b="0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Πεδίο</a:t>
            </a:r>
            <a:r>
              <a:rPr lang="en-GB" sz="28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0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εφ</a:t>
            </a:r>
            <a:r>
              <a:rPr lang="en-GB" sz="28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αρμογής (εντός/εκτός) - κύρια παραδοτέα</a:t>
            </a:r>
            <a:endParaRPr sz="2800" b="0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8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Ενδι</a:t>
            </a:r>
            <a:r>
              <a:rPr lang="en-GB" sz="28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αφερόμενα μέρη  </a:t>
            </a:r>
            <a:endParaRPr sz="2800" b="1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800" b="1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Κίνδυνοι</a:t>
            </a:r>
            <a:r>
              <a:rPr lang="en-GB" sz="2800" b="1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b="1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800" b="0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Αρχές</a:t>
            </a:r>
            <a:endParaRPr sz="2800" b="0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Επ</a:t>
            </a: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ικοινωνίες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Έγκριση</a:t>
            </a:r>
            <a:r>
              <a:rPr lang="en-GB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GB" sz="2800" b="0" i="0" u="none" strike="noStrike" cap="none" dirty="0" err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Περιορισμοί</a:t>
            </a:r>
            <a:endParaRPr sz="2800" b="0" i="0" u="none" strike="noStrike" cap="none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5"/>
          <p:cNvCxnSpPr/>
          <p:nvPr/>
        </p:nvCxnSpPr>
        <p:spPr>
          <a:xfrm flipH="1">
            <a:off x="5167423" y="1308680"/>
            <a:ext cx="31898" cy="460338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body" idx="2"/>
          </p:nvPr>
        </p:nvSpPr>
        <p:spPr>
          <a:xfrm>
            <a:off x="399374" y="1732900"/>
            <a:ext cx="6468354" cy="182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000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GB" dirty="0" err="1">
                <a:solidFill>
                  <a:schemeClr val="lt1"/>
                </a:solidFill>
              </a:rPr>
              <a:t>Δι</a:t>
            </a:r>
            <a:r>
              <a:rPr lang="en-GB" dirty="0">
                <a:solidFill>
                  <a:schemeClr val="lt1"/>
                </a:solidFill>
              </a:rPr>
              <a:t>αβάστε </a:t>
            </a:r>
            <a:r>
              <a:rPr lang="el-GR" dirty="0">
                <a:solidFill>
                  <a:schemeClr val="lt1"/>
                </a:solidFill>
              </a:rPr>
              <a:t>τη μ</a:t>
            </a:r>
            <a:r>
              <a:rPr lang="en-GB" dirty="0" err="1">
                <a:solidFill>
                  <a:schemeClr val="lt1"/>
                </a:solidFill>
              </a:rPr>
              <a:t>ελέτη</a:t>
            </a:r>
            <a:r>
              <a:rPr lang="en-GB" dirty="0">
                <a:solidFill>
                  <a:schemeClr val="lt1"/>
                </a:solidFill>
              </a:rPr>
              <a:t> π</a:t>
            </a:r>
            <a:r>
              <a:rPr lang="en-GB" dirty="0" err="1">
                <a:solidFill>
                  <a:schemeClr val="lt1"/>
                </a:solidFill>
              </a:rPr>
              <a:t>ερί</a:t>
            </a:r>
            <a:r>
              <a:rPr lang="en-GB" dirty="0">
                <a:solidFill>
                  <a:schemeClr val="lt1"/>
                </a:solidFill>
              </a:rPr>
              <a:t>πτωσης</a:t>
            </a:r>
            <a:endParaRPr dirty="0">
              <a:solidFill>
                <a:schemeClr val="lt1"/>
              </a:solidFill>
            </a:endParaRPr>
          </a:p>
          <a:p>
            <a:pPr marL="4000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GB" dirty="0" err="1">
                <a:solidFill>
                  <a:schemeClr val="lt1"/>
                </a:solidFill>
              </a:rPr>
              <a:t>Ποι</a:t>
            </a:r>
            <a:r>
              <a:rPr lang="en-GB" dirty="0">
                <a:solidFill>
                  <a:schemeClr val="lt1"/>
                </a:solidFill>
              </a:rPr>
              <a:t>α θα ήταν η 1η ερώτηση που θα κάνατε αν ήσασταν ο αρμόδιος</a:t>
            </a:r>
            <a:r>
              <a:rPr lang="el-GR" dirty="0">
                <a:solidFill>
                  <a:schemeClr val="lt1"/>
                </a:solidFill>
              </a:rPr>
              <a:t> υπεύθυνος του έργου;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Μελέτη περίπτωσης (10 λεπτά)</a:t>
            </a:r>
            <a:endParaRPr b="1"/>
          </a:p>
        </p:txBody>
      </p:sp>
      <p:pic>
        <p:nvPicPr>
          <p:cNvPr id="127" name="Google Shape;1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2424" y="1732900"/>
            <a:ext cx="4972700" cy="49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260" cy="6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Μελέτη περίπτωσης (Ι)</a:t>
            </a:r>
            <a:endParaRPr b="1"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2"/>
          </p:nvPr>
        </p:nvSpPr>
        <p:spPr>
          <a:xfrm>
            <a:off x="499729" y="1592542"/>
            <a:ext cx="10891359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 err="1"/>
              <a:t>Οργ</a:t>
            </a:r>
            <a:r>
              <a:rPr lang="en-GB" b="1" dirty="0"/>
              <a:t>ανισμός: </a:t>
            </a:r>
            <a:r>
              <a:rPr lang="en-GB" dirty="0"/>
              <a:t>Island University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Έργο</a:t>
            </a:r>
            <a:r>
              <a:rPr lang="en-GB" dirty="0"/>
              <a:t>: Το </a:t>
            </a:r>
            <a:r>
              <a:rPr lang="en-GB" dirty="0" err="1"/>
              <a:t>μέλλον</a:t>
            </a:r>
            <a:r>
              <a:rPr lang="en-GB" dirty="0"/>
              <a:t> </a:t>
            </a:r>
            <a:r>
              <a:rPr lang="en-GB" dirty="0" err="1"/>
              <a:t>της</a:t>
            </a:r>
            <a:r>
              <a:rPr lang="en-GB" dirty="0"/>
              <a:t> </a:t>
            </a:r>
            <a:r>
              <a:rPr lang="en-GB" dirty="0" err="1"/>
              <a:t>εκ</a:t>
            </a:r>
            <a:r>
              <a:rPr lang="en-GB" dirty="0"/>
              <a:t>παίδευσης</a:t>
            </a:r>
            <a:endParaRPr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</a:pPr>
            <a:r>
              <a:rPr lang="en-GB" b="1" dirty="0" err="1"/>
              <a:t>Στόχος</a:t>
            </a:r>
            <a:r>
              <a:rPr lang="en-GB" dirty="0"/>
              <a:t>: </a:t>
            </a:r>
            <a:r>
              <a:rPr lang="el-GR" dirty="0"/>
              <a:t>Οργάνωση συνεδρίου όπου κορυφαίοι </a:t>
            </a:r>
            <a:r>
              <a:rPr lang="en-US" dirty="0"/>
              <a:t>influencers </a:t>
            </a:r>
            <a:r>
              <a:rPr lang="el-GR" dirty="0"/>
              <a:t>(</a:t>
            </a:r>
            <a:r>
              <a:rPr lang="en-GB" dirty="0"/>
              <a:t>Salman Khan, Diana </a:t>
            </a:r>
            <a:r>
              <a:rPr lang="en-GB" dirty="0" err="1"/>
              <a:t>Rhoten</a:t>
            </a:r>
            <a:r>
              <a:rPr lang="en-GB" dirty="0"/>
              <a:t>, David Thornburg) θα </a:t>
            </a:r>
            <a:r>
              <a:rPr lang="en-GB" dirty="0" err="1"/>
              <a:t>μοιρ</a:t>
            </a:r>
            <a:r>
              <a:rPr lang="en-GB" dirty="0"/>
              <a:t>αστούν τις σκέψεις τους σχετικά με το μέλλον των εκπαιδευτικών συστημάτων.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 err="1"/>
              <a:t>Ημερομηνίες</a:t>
            </a:r>
            <a:r>
              <a:rPr lang="en-GB" b="1" dirty="0"/>
              <a:t> </a:t>
            </a:r>
            <a:r>
              <a:rPr lang="el-GR" b="1" dirty="0"/>
              <a:t>συνεδρίου</a:t>
            </a:r>
            <a:r>
              <a:rPr lang="en-GB" dirty="0"/>
              <a:t>: 28 - 30 Μα</a:t>
            </a:r>
            <a:r>
              <a:rPr lang="en-GB" dirty="0" err="1"/>
              <a:t>ρτίου</a:t>
            </a:r>
            <a:r>
              <a:rPr lang="en-GB" dirty="0"/>
              <a:t> 2024 (1η </a:t>
            </a:r>
            <a:r>
              <a:rPr lang="en-GB" dirty="0" err="1"/>
              <a:t>ημέρ</a:t>
            </a:r>
            <a:r>
              <a:rPr lang="en-GB" dirty="0"/>
              <a:t>α: μεμονωμένες συνεδριάσεις των υποεπιτροπών, 2η ημέρα: </a:t>
            </a:r>
            <a:r>
              <a:rPr lang="el-GR" dirty="0"/>
              <a:t>συνέδριο, </a:t>
            </a:r>
            <a:r>
              <a:rPr lang="en-GB" dirty="0"/>
              <a:t>3η ημέρα: επισκέψεις/ψυχαγωγία).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 err="1"/>
              <a:t>Τέλη</a:t>
            </a:r>
            <a:r>
              <a:rPr lang="en-GB" b="1" dirty="0"/>
              <a:t> </a:t>
            </a:r>
            <a:r>
              <a:rPr lang="en-GB" b="1" dirty="0" err="1"/>
              <a:t>εγγρ</a:t>
            </a:r>
            <a:r>
              <a:rPr lang="en-GB" b="1" dirty="0"/>
              <a:t>αφής</a:t>
            </a:r>
            <a:r>
              <a:rPr lang="en-GB" dirty="0"/>
              <a:t>: </a:t>
            </a:r>
            <a:r>
              <a:rPr lang="el-GR" dirty="0"/>
              <a:t>Αποφασίζει </a:t>
            </a:r>
            <a:r>
              <a:rPr lang="en-GB" dirty="0"/>
              <a:t>ο διαχειριστής του έργου.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 err="1"/>
              <a:t>Δι</a:t>
            </a:r>
            <a:r>
              <a:rPr lang="en-GB" b="1" dirty="0"/>
              <a:t>αμονή</a:t>
            </a:r>
            <a:r>
              <a:rPr lang="en-GB" dirty="0"/>
              <a:t>: </a:t>
            </a:r>
            <a:r>
              <a:rPr lang="el-GR" dirty="0"/>
              <a:t>Οι συμμετέχοντες θα κλείσουν και θα πληρώσουν τη διαμονή τους, α</a:t>
            </a:r>
            <a:r>
              <a:rPr lang="en-GB" dirty="0" err="1"/>
              <a:t>λλά</a:t>
            </a:r>
            <a:r>
              <a:rPr lang="en-GB" dirty="0"/>
              <a:t> εσείς θα διευκολύνετε τη διαδικασία.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b="1" dirty="0"/>
              <a:t>Ο</a:t>
            </a:r>
            <a:r>
              <a:rPr lang="en-GB" b="1" dirty="0" err="1"/>
              <a:t>μάδ</a:t>
            </a:r>
            <a:r>
              <a:rPr lang="en-GB" b="1" dirty="0"/>
              <a:t>α έργου - Χρόνος εργασίας ανά ημέρα</a:t>
            </a:r>
            <a:r>
              <a:rPr lang="en-GB" dirty="0"/>
              <a:t>: 4 ώρες (Δευτέρα έως Παρασκευή) - 4 υπάλληλοι του οργανισμού</a:t>
            </a:r>
            <a:endParaRPr dirty="0"/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48f034716_0_3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1"/>
              <a:t>Μελέτη περίπτωσης (II)</a:t>
            </a:r>
            <a:endParaRPr b="1"/>
          </a:p>
        </p:txBody>
      </p:sp>
      <p:sp>
        <p:nvSpPr>
          <p:cNvPr id="139" name="Google Shape;139;g2848f034716_0_3"/>
          <p:cNvSpPr txBox="1"/>
          <p:nvPr/>
        </p:nvSpPr>
        <p:spPr>
          <a:xfrm>
            <a:off x="510363" y="1433934"/>
            <a:ext cx="11068494" cy="348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n-GB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συνέδριο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θα π</a:t>
            </a:r>
            <a:r>
              <a:rPr lang="en-GB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ρέ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πει να παρέχει τουλάχιστον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Αίθουσ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συνεδριάσεων με χωρητικότητα τουλάχιστον 200 ατόμων και 5 αίθουσες 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για συναντήσεις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 χωρητικότητα 15 έως 20 ατόμων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Ιστοσελίδ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με πληροφορίες και εγγραφές - Φόρμα κρατήσεων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μεσημερι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ανά γεύματα, 1 δείπνο και 1 επίσημο δείπνο (εκτός των χώρων του συνεδρίου)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Εκδρομή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με 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ξιοθέ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ατα (π.χ. επ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ισκέψεις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σε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σχολεί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α, εκπαιδευτικά ιδρύματα, άλλους οργανισμούς, μουσεία, άλλα αξιοθέατα) μετά την ολοκλήρωση του συνεδρίου (ημερήσια εκδρομή)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Μετ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αφορά </a:t>
            </a:r>
            <a:r>
              <a:rPr lang="el-G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στο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εροδρ</a:t>
            </a:r>
            <a:r>
              <a:rPr lang="el-GR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όμιο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body" idx="2"/>
          </p:nvPr>
        </p:nvSpPr>
        <p:spPr>
          <a:xfrm>
            <a:off x="399300" y="1838934"/>
            <a:ext cx="6151800" cy="224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000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GB" dirty="0" err="1">
                <a:solidFill>
                  <a:schemeClr val="lt1"/>
                </a:solidFill>
              </a:rPr>
              <a:t>Ακολουθήστε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την</a:t>
            </a:r>
            <a:r>
              <a:rPr lang="en-GB" dirty="0">
                <a:solidFill>
                  <a:schemeClr val="lt1"/>
                </a:solidFill>
              </a:rPr>
              <a:t> </a:t>
            </a:r>
            <a:r>
              <a:rPr lang="en-GB" dirty="0" err="1">
                <a:solidFill>
                  <a:schemeClr val="lt1"/>
                </a:solidFill>
              </a:rPr>
              <a:t>ίδι</a:t>
            </a:r>
            <a:r>
              <a:rPr lang="en-GB" dirty="0">
                <a:solidFill>
                  <a:schemeClr val="lt1"/>
                </a:solidFill>
              </a:rPr>
              <a:t>α μελέτη περίπτωσης </a:t>
            </a:r>
            <a:r>
              <a:rPr lang="el-GR" dirty="0">
                <a:solidFill>
                  <a:schemeClr val="lt1"/>
                </a:solidFill>
              </a:rPr>
              <a:t>από την </a:t>
            </a:r>
            <a:r>
              <a:rPr lang="en-GB" dirty="0">
                <a:solidFill>
                  <a:schemeClr val="lt1"/>
                </a:solidFill>
              </a:rPr>
              <a:t>π</a:t>
            </a:r>
            <a:r>
              <a:rPr lang="en-GB" dirty="0" err="1">
                <a:solidFill>
                  <a:schemeClr val="lt1"/>
                </a:solidFill>
              </a:rPr>
              <a:t>ροηγούμενη</a:t>
            </a:r>
            <a:r>
              <a:rPr lang="en-GB" dirty="0">
                <a:solidFill>
                  <a:schemeClr val="lt1"/>
                </a:solidFill>
              </a:rPr>
              <a:t> δραστηριότητα.</a:t>
            </a:r>
            <a:endParaRPr dirty="0">
              <a:solidFill>
                <a:schemeClr val="lt1"/>
              </a:solidFill>
            </a:endParaRPr>
          </a:p>
          <a:p>
            <a:pPr marL="4000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lang="en-GB" dirty="0" err="1">
                <a:solidFill>
                  <a:schemeClr val="lt1"/>
                </a:solidFill>
              </a:rPr>
              <a:t>Προσ</a:t>
            </a:r>
            <a:r>
              <a:rPr lang="en-GB" dirty="0">
                <a:solidFill>
                  <a:schemeClr val="lt1"/>
                </a:solidFill>
              </a:rPr>
              <a:t>παθήστε να εντοπίσετε τα ενδιαφερόμενα μέρη και να τα καταγράψετε με την ομάδα σας.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399370" y="174449"/>
            <a:ext cx="113934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Δραστηριότητα 1 - Ανάπτυξη μητρώου ενδιαφερομένων σε ομάδες 3-5 ατόμων (15 λεπτά)</a:t>
            </a:r>
            <a:endParaRPr b="1"/>
          </a:p>
        </p:txBody>
      </p:sp>
      <p:sp>
        <p:nvSpPr>
          <p:cNvPr id="147" name="Google Shape;147;p8"/>
          <p:cNvSpPr txBox="1"/>
          <p:nvPr/>
        </p:nvSpPr>
        <p:spPr>
          <a:xfrm>
            <a:off x="399299" y="5077220"/>
            <a:ext cx="9513185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Έν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 παράδειγμα προτύπου μητρώου ενδιαφερομένων μπορεί να βρεθεί </a:t>
            </a:r>
            <a:r>
              <a:rPr lang="en-GB" sz="1700" b="0" i="0" u="none" strike="noStrike" cap="none" dirty="0">
                <a:solidFill>
                  <a:srgbClr val="000000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εδώ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Σημείωση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Έγγρ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αφα και παραδείγματα θα σας αποσταλούν για δική σας χρήση </a:t>
            </a:r>
            <a:r>
              <a:rPr lang="el-GR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 το τέλος του 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μα</a:t>
            </a:r>
            <a:r>
              <a:rPr lang="en-GB" sz="17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θήμ</a:t>
            </a:r>
            <a:r>
              <a:rPr lang="en-GB" sz="1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ατος.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2683" y="1198880"/>
            <a:ext cx="5336101" cy="3878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ARDET Course template">
  <a:themeElements>
    <a:clrScheme name="EMERGE">
      <a:dk1>
        <a:srgbClr val="3B3842"/>
      </a:dk1>
      <a:lt1>
        <a:srgbClr val="FFFFFF"/>
      </a:lt1>
      <a:dk2>
        <a:srgbClr val="333333"/>
      </a:dk2>
      <a:lt2>
        <a:srgbClr val="999999"/>
      </a:lt2>
      <a:accent1>
        <a:srgbClr val="EB5353"/>
      </a:accent1>
      <a:accent2>
        <a:srgbClr val="F9D923"/>
      </a:accent2>
      <a:accent3>
        <a:srgbClr val="187498"/>
      </a:accent3>
      <a:accent4>
        <a:srgbClr val="36AE7C"/>
      </a:accent4>
      <a:accent5>
        <a:srgbClr val="E0BB07"/>
      </a:accent5>
      <a:accent6>
        <a:srgbClr val="333333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964</Words>
  <Application>Microsoft Office PowerPoint</Application>
  <PresentationFormat>Widescreen</PresentationFormat>
  <Paragraphs>98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 Sans Symbols</vt:lpstr>
      <vt:lpstr>CARDET Course template</vt:lpstr>
      <vt:lpstr>2_CARDET Course template</vt:lpstr>
      <vt:lpstr>Ενότητα 4 Διαχείριση έργων </vt:lpstr>
      <vt:lpstr>Περιεχόμενα ενότητας</vt:lpstr>
      <vt:lpstr>Διαδικασίες διαχείρισης έργων</vt:lpstr>
      <vt:lpstr>Κατασταστατικός χάρτης έργου</vt:lpstr>
      <vt:lpstr>ΕΝΑΡΞΗ - Χάρτης Έργου</vt:lpstr>
      <vt:lpstr>Μελέτη περίπτωσης (10 λεπτά)</vt:lpstr>
      <vt:lpstr>Μελέτη περίπτωσης (Ι)</vt:lpstr>
      <vt:lpstr>Μελέτη περίπτωσης (II)</vt:lpstr>
      <vt:lpstr>Δραστηριότητα 1 - Ανάπτυξη μητρώου ενδιαφερομένων σε ομάδες 3-5 ατόμων (15 λεπτά)</vt:lpstr>
      <vt:lpstr>Δραστηριότητα 2 - Ανάπτυξη Χάρτη Έργου σε ομάδες 3-5 ατόμων (15 λεπτά)</vt:lpstr>
      <vt:lpstr>Δραστηριότητα 3 - Αναστοχασμός</vt:lpstr>
      <vt:lpstr>Δραστηριότητα 4 - Ενδεικτικές απαντήσεις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4 Διαχείριση έργων </dc:title>
  <dc:creator>2Fast4u</dc:creator>
  <cp:keywords>, docId:27D3E69174C596E704FF3BD1EBE839F2</cp:keywords>
  <cp:lastModifiedBy>Foteini Sokratous</cp:lastModifiedBy>
  <cp:revision>6</cp:revision>
  <dcterms:created xsi:type="dcterms:W3CDTF">2014-07-11T09:12:14Z</dcterms:created>
  <dcterms:modified xsi:type="dcterms:W3CDTF">2024-03-08T13:50:51Z</dcterms:modified>
</cp:coreProperties>
</file>