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63" r:id="rId2"/>
  </p:sldMasterIdLst>
  <p:notesMasterIdLst>
    <p:notesMasterId r:id="rId30"/>
  </p:notesMasterIdLst>
  <p:sldIdLst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MHeNTrq9ABdifZcX5PJx8WU09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Khekin" initials="" lastIdx="5" clrIdx="0"/>
  <p:cmAuthor id="1" name="Konstantinos Souroullas" initials="" lastIdx="1" clrIdx="1"/>
  <p:cmAuthor id="2" name="Admin" initials="A" lastIdx="5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EBB9A9-CAA9-4DEE-B832-F1897997EEA9}">
  <a:tblStyle styleId="{4EEBB9A9-CAA9-4DEE-B832-F1897997EEA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289" autoAdjust="0"/>
  </p:normalViewPr>
  <p:slideViewPr>
    <p:cSldViewPr snapToGrid="0">
      <p:cViewPr varScale="1">
        <p:scale>
          <a:sx n="76" d="100"/>
          <a:sy n="76" d="100"/>
        </p:scale>
        <p:origin x="1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2-28T09:28:02.164" idx="1">
    <p:pos x="7719" y="1136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2-29T10:23:01.591" idx="3">
    <p:pos x="7428" y="966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2-29T10:23:26.049" idx="4">
    <p:pos x="7488" y="1153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2-29T10:27:11.154" idx="5">
    <p:pos x="7488" y="1038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2-28T10:07:05.441" idx="2">
    <p:pos x="7680" y="1065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qlearn.com/p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op-view-photo-of-people-near-wooden-table-318315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wuJZ87ui&amp;id=4374406411850522ABA6C28CFE90D78467F1F342&amp;thid=OIP.wuJZ87ui48ESGcHNPGEeewHaEK&amp;mediaurl=https%3a%2f%2fth.bing.com%2fth%2fid%2fR.c2e259f3bba2e3c11219c1cd3c611e7b%3frik%3dQvPxZ4TXkP6Mwg%26riu%3dhttp%253a%252f%252f1000marcas.net%252fwp-content%252fuploads%252f2019%252f11%252fMcDonalds-logo.jpg%26ehk%3dD79Gyta5MGQAbtmyxUdlyLJsvvszOaBYpcKpFQWlVSQ%253d%26risl%3d%26pid%3dImgRaw%26r%3d0&amp;exph=2160&amp;expw=3840&amp;q=mc+donalds+logo&amp;simid=608036149922718498&amp;FORM=IRPRST&amp;ck=8FDA224A3B33327408EE7401F183A5C0&amp;selectedIndex=16&amp;itb=0&amp;ajaxhist=0&amp;ajaxserp=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photo/mixed-ingredient-light-sala-with-herbs-cheese_5587961.htm#query=quality%20food%20plate%20with%20salad&amp;position=6&amp;from_view=search&amp;track=ais&amp;uuid=1441fbff-1cc3-432d-b86f-598b3af35e7c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tack-of-different-currency-with-photo-of-men-and-buildings-4386158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omework.uoregon.edu/pub/class/298/risk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rson-using-a-laptop-on-a-table-7439134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photo/team-sitting-desk-checking-reports-talking-top-view_14446741.htm#query=planning%20process%20group&amp;position=11&amp;from_view=search&amp;track=ais&amp;uuid=236bcd9b-d98f-4204-88e5-146151b719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focus-abstract-concept-vector-illustration-training-concentration-focus-success-defined-business-goal-orientation-target-center-attention-focal-point-spotlight-abstract-metaphor_12083677.htm#query=target%20scope%20statement&amp;position=4&amp;from_view=search&amp;track=ais&amp;uuid=a86e263d-8192-46bf-bcc8-5d6267e72cf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F91B0-25AB-4DFA-B184-293DD156034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8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Πηγή: </a:t>
            </a:r>
            <a:r>
              <a:rPr lang="en-GB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http://teqlearn.com/pm/</a:t>
            </a:r>
            <a:endParaRPr/>
          </a:p>
        </p:txBody>
      </p:sp>
      <p:sp>
        <p:nvSpPr>
          <p:cNvPr id="168" name="Google Shape;1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/>
              <a:t>Ο χρόνος και η προσπάθεια είναι δύσκολο να εκτιμηθούν γιατί: 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sz="1200"/>
              <a:t>Το κόστος συχνά υποεκτιμάται</a:t>
            </a:r>
            <a:endParaRPr/>
          </a:p>
          <a:p>
            <a:pPr marL="3429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200"/>
          </a:p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sz="1200"/>
              <a:t>Τα οφέλη συχνά υπερεκτιμώνται</a:t>
            </a:r>
            <a:endParaRPr/>
          </a:p>
          <a:p>
            <a:pPr marL="3429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200"/>
          </a:p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sz="1200"/>
              <a:t>Πολυπλοκότητα </a:t>
            </a:r>
            <a:endParaRPr/>
          </a:p>
          <a:p>
            <a:pPr marL="3429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200"/>
          </a:p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sz="1200"/>
              <a:t>Οι εκτιμήσεις γίνονται συχνά νωρίς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1" name="Google Shape;18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τεχνική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PERT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χρησιμο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ποιεί αυτές τις τρεις σημειακές εκτιμήσεις για 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τη δημιουργία ενός διαγράμματος δικτύου, το οποίο 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συνήθως αναπαρίσταται 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ως διάγραμμα PERT ή δίκτυο PERT. 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διάγρ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αμμα δικτύου απεικονίζει οπτικά την αλληλουχία των δραστηριοτήτων και τις εξαρτήσεις τους.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Βοηθά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τους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αχειριστές έργων να: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Προσδιορίσ</a:t>
            </a:r>
            <a:r>
              <a:rPr lang="el-GR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ουν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κρίσιμη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αδρομή: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Η μακρύτερη διαδρομή των εξαρτημένων δραστηριοτήτων που καθορίζουν τον ελάχιστο χρόνο που απαιτείται για την ολοκλήρωση του έργου.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Κα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θορίσ</a:t>
            </a:r>
            <a:r>
              <a:rPr lang="el-GR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ουν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ανα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μενόμενη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διάρκει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του έργου.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Κατα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νοήσ</a:t>
            </a:r>
            <a:r>
              <a:rPr lang="el-GR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ουν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οιες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δρ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αστηριότητες μπορούν να καθυστερήσουν χωρίς να επηρεαστεί το συνολικό χρονοδιάγραμμα του έργου (περιθώριο ή χαλαρότητα).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l-GR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Κ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ατα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νέμ</a:t>
            </a:r>
            <a:r>
              <a:rPr lang="el-GR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ουν</a:t>
            </a:r>
            <a:r>
              <a:rPr lang="el-GR" sz="1800" b="1" i="0" u="none" strike="noStrike" baseline="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απ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οτελεσμ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ατικά τους πόρους για την αποτελεσματική διαχείριση των χρονοδιαγραμμάτων έργων.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89" name="Google Shape;1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Η </a:t>
            </a:r>
            <a:r>
              <a:rPr lang="en-GB" dirty="0" err="1"/>
              <a:t>τυ</a:t>
            </a:r>
            <a:r>
              <a:rPr lang="en-GB" dirty="0"/>
              <a:t>πική απόκλιση είναι ένα στατιστικό μέτρο που ποσοτικοποιεί την ποσότητα της διακύμανσης ή της διασποράς σε ένα σύνολο σημείων δεδομένων. Πα</a:t>
            </a:r>
            <a:r>
              <a:rPr lang="en-GB" dirty="0" err="1"/>
              <a:t>ρέχει</a:t>
            </a:r>
            <a:r>
              <a:rPr lang="en-GB" dirty="0"/>
              <a:t> </a:t>
            </a:r>
            <a:r>
              <a:rPr lang="en-GB" dirty="0" err="1"/>
              <a:t>εικόν</a:t>
            </a:r>
            <a:r>
              <a:rPr lang="en-GB" dirty="0"/>
              <a:t>α για το πόσο διασκορπισμένες ή συγκεντρωμένες είναι οι τιμές των δεδομένων σε σχέση με το</a:t>
            </a:r>
            <a:r>
              <a:rPr lang="el-GR" dirty="0"/>
              <a:t>ν</a:t>
            </a:r>
            <a:r>
              <a:rPr lang="en-GB" dirty="0"/>
              <a:t> μέσο όρο (μέση τιμή) του συνόλου δεδομένων. </a:t>
            </a:r>
            <a:r>
              <a:rPr lang="en-GB" dirty="0" err="1"/>
              <a:t>Στην</a:t>
            </a:r>
            <a:r>
              <a:rPr lang="en-GB" dirty="0"/>
              <a:t> </a:t>
            </a:r>
            <a:r>
              <a:rPr lang="en-GB" dirty="0" err="1"/>
              <a:t>ουσί</a:t>
            </a:r>
            <a:r>
              <a:rPr lang="en-GB" dirty="0"/>
              <a:t>α, η τυπική απόκλιση δείχνει το</a:t>
            </a:r>
            <a:r>
              <a:rPr lang="el-GR" dirty="0"/>
              <a:t>ν</a:t>
            </a:r>
            <a:r>
              <a:rPr lang="en-GB" dirty="0"/>
              <a:t> βαθμό αβεβαιότητας ή την τυπική </a:t>
            </a:r>
            <a:r>
              <a:rPr lang="el-GR" dirty="0"/>
              <a:t>«</a:t>
            </a:r>
            <a:r>
              <a:rPr lang="en-GB" dirty="0"/>
              <a:t>απ</a:t>
            </a:r>
            <a:r>
              <a:rPr lang="en-GB" dirty="0" err="1"/>
              <a:t>όστ</a:t>
            </a:r>
            <a:r>
              <a:rPr lang="en-GB" dirty="0"/>
              <a:t>αση</a:t>
            </a:r>
            <a:r>
              <a:rPr lang="el-GR" dirty="0"/>
              <a:t>»</a:t>
            </a:r>
            <a:r>
              <a:rPr lang="en-GB" dirty="0"/>
              <a:t> μεταξύ των μεμονωμένων σημείων δεδομένων και του μέσου όρου.</a:t>
            </a:r>
            <a:endParaRPr dirty="0"/>
          </a:p>
        </p:txBody>
      </p:sp>
      <p:sp>
        <p:nvSpPr>
          <p:cNvPr id="198" name="Google Shape;1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Η </a:t>
            </a:r>
            <a:r>
              <a:rPr lang="en-GB" dirty="0" err="1"/>
              <a:t>εκτίμηση</a:t>
            </a:r>
            <a:r>
              <a:rPr lang="en-GB" dirty="0"/>
              <a:t> </a:t>
            </a:r>
            <a:r>
              <a:rPr lang="en-GB" dirty="0" err="1"/>
              <a:t>του</a:t>
            </a:r>
            <a:r>
              <a:rPr lang="en-GB" dirty="0"/>
              <a:t> </a:t>
            </a:r>
            <a:r>
              <a:rPr lang="en-GB" dirty="0" err="1"/>
              <a:t>χρόνου</a:t>
            </a:r>
            <a:r>
              <a:rPr lang="en-GB" dirty="0"/>
              <a:t> </a:t>
            </a:r>
            <a:r>
              <a:rPr lang="en-GB" dirty="0" err="1"/>
              <a:t>είν</a:t>
            </a:r>
            <a:r>
              <a:rPr lang="en-GB" dirty="0"/>
              <a:t>αι πολύ σημαντική για να προλάβετε την προθεσμία σας και να τηρήσετε τον προϋπολογισμό!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Γι</a:t>
            </a:r>
            <a:r>
              <a:rPr lang="en-GB" dirty="0"/>
              <a:t>α το</a:t>
            </a:r>
            <a:r>
              <a:rPr lang="el-GR" dirty="0"/>
              <a:t>ν</a:t>
            </a:r>
            <a:r>
              <a:rPr lang="en-GB" dirty="0"/>
              <a:t> λόγο αυτό, </a:t>
            </a:r>
            <a:r>
              <a:rPr lang="el-GR" dirty="0"/>
              <a:t>υπάρχει</a:t>
            </a:r>
            <a:r>
              <a:rPr lang="el-GR" baseline="0" dirty="0"/>
              <a:t> </a:t>
            </a:r>
            <a:r>
              <a:rPr lang="en-GB" dirty="0"/>
              <a:t>το διάγραμμα Gantt για να βοηθήσουμε τους Υπεύθυνους </a:t>
            </a:r>
            <a:r>
              <a:rPr lang="el-GR" dirty="0"/>
              <a:t>Διαχείρισης</a:t>
            </a:r>
            <a:r>
              <a:rPr lang="en-GB" dirty="0"/>
              <a:t> να ρίξουν μια ματιά στις δραστηριότητες και τις προθεσμίες του έργου.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διάγρ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αμμα Gantt είναι ένα οπτικό εργαλείο διαχείρισης έργων που χρησιμοποιεί οριζόντιες ράβδους για την αναπαράσταση των εργασιών του έργου και της διάρκειάς τους με την πάροδο του χρόνου.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Βοηθά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τους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αχειριστές έργων να σχεδιάζουν, να παρακολουθούν την πρόοδο και να διαχειρίζονται αποτελεσματικά τους πόρους. Το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διάγρ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αμμα εμφανίζει τα ονόματα των εργασιών, τις ημερομηνίες έναρξης και λήξης, τις εξαρτήσεις και τις δραστηριότητες κρίσιμης διαδρομής.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Χρησιμο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ποιείται ευρέως σε διάφορες βιομηχανίες για τον προγραμματισμό και την επικοινωνία έργων.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κρίσιμη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αδρομή σε ένα έργο είναι η μεγαλύτερη ακολουθία εξαρτημένων δραστηριοτήτων που καθορίζει το</a:t>
            </a:r>
            <a:r>
              <a:rPr lang="el-GR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συνολικό χρόνο που απαιτείται για το έργο. Οπ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αδήποτε καθυστέρηση στις δραστηριότητες κατά μήκος της κρίσιμης διαδρομής θα καθυστερήσει την ολοκλήρωση ολόκληρου του έργου. Η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κρίσιμη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αδρομή είναι η διαδρομή στο δίκτυο όπου καμία από τις δραστηριότητες δεν έχει χαλάρωση (δηλ. η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αφορά μεταξύ LF και EF).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δρ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αστηριότητες στην κρίσιμη διαδρομή έχουν μηδενική χαλάρωση, δηλαδή επηρεάζουν άμεσα τη συνολική διάρκεια του έργου.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να επιταχυνθεί η ολοκλήρωση του έργου, μπορούν να προστεθούν πόροι για να μειωθεί ο χρόνος για τις δραστηριότητες στην κρίσιμη διαδρομή.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Αυτή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η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συντόμευση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του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έργου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ανα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φέρετ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αι συχνά ως </a:t>
            </a:r>
            <a:r>
              <a:rPr lang="el-GR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συντρι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βή του έργου</a:t>
            </a:r>
            <a:r>
              <a:rPr lang="el-GR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σημ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ασία της κρίσιμης διαδρομής έγκειται στο ότι ο προσδιορισμός της κρίσιμης διαδρομής βοηθά στον καθορισμό της ημερομηνίας ολοκλήρωσης του έργου, επιτρέποντας στους διαχειριστές του έργου να θέτουν προτεραιότητες και να κατανέμουν αποτελεσματικά τους πόρους. Με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εστί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αση στις δραστηριότητες της κρίσιμης διαδρομής, οι διαχειριστές έργων μπορούν να διασφαλίσουν την έγκαιρη παράδοση και, εάν χρειάζεται, να λάβουν μέτρα για την επιτάχυνση της ολοκλήρωσης του έργου</a:t>
            </a:r>
            <a:r>
              <a:rPr lang="el-GR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Στη</a:t>
            </a:r>
            <a:r>
              <a:rPr lang="en-GB" dirty="0"/>
              <a:t> </a:t>
            </a:r>
            <a:r>
              <a:rPr lang="en-GB" dirty="0" err="1"/>
              <a:t>δι</a:t>
            </a:r>
            <a:r>
              <a:rPr lang="en-GB" dirty="0"/>
              <a:t>αχείριση έργων, η </a:t>
            </a:r>
            <a:r>
              <a:rPr lang="el-GR" dirty="0"/>
              <a:t>«</a:t>
            </a:r>
            <a:r>
              <a:rPr lang="en-GB" dirty="0"/>
              <a:t>χαλα</a:t>
            </a:r>
            <a:r>
              <a:rPr lang="en-GB" dirty="0" err="1"/>
              <a:t>ρότητ</a:t>
            </a:r>
            <a:r>
              <a:rPr lang="en-GB" dirty="0"/>
              <a:t>α</a:t>
            </a:r>
            <a:r>
              <a:rPr lang="el-GR" dirty="0"/>
              <a:t>»</a:t>
            </a:r>
            <a:r>
              <a:rPr lang="en-GB" dirty="0"/>
              <a:t> αναφέρεται στο χρονικό διάστημα που μπορεί να καθυστερήσει μια εργασία ή δραστηριότητα χωρίς να προκληθεί καθυστέρηση στο συνολικό χρονοδιάγραμμα του έργου ή στις επόμενες εργασίες. </a:t>
            </a:r>
            <a:endParaRPr dirty="0"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5" name="Google Shape;22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48eb96c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Πηγή: pexels.com - fauxels (Βρέθηκε </a:t>
            </a:r>
            <a:r>
              <a:rPr lang="en-GB" sz="14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)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2848eb96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Πηγή: Mcdonald από το λογότυπο του 2003 που βρίσκεται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εδώ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Πηγή: azabaijan_stock (βρέθηκε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εδώ</a:t>
            </a:r>
            <a:r>
              <a:rPr lang="en-GB"/>
              <a:t>)</a:t>
            </a:r>
            <a:endParaRPr/>
          </a:p>
        </p:txBody>
      </p:sp>
      <p:sp>
        <p:nvSpPr>
          <p:cNvPr id="241" name="Google Shape;2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>
                <a:latin typeface="Arial"/>
                <a:ea typeface="Arial"/>
                <a:cs typeface="Arial"/>
                <a:sym typeface="Arial"/>
              </a:rPr>
              <a:t>Πηγή: pexels.com - Karolina Grabowska (Βρέθηκε </a:t>
            </a:r>
            <a:r>
              <a:rPr lang="en-GB" sz="14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r>
              <a:rPr lang="en-GB" sz="1400" b="1"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sp>
        <p:nvSpPr>
          <p:cNvPr id="251" name="Google Shape;2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 err="1"/>
              <a:t>Πηγή</a:t>
            </a:r>
            <a:r>
              <a:rPr lang="en-GB" dirty="0"/>
              <a:t>: (β</a:t>
            </a:r>
            <a:r>
              <a:rPr lang="en-GB" dirty="0" err="1"/>
              <a:t>ρέθηκε</a:t>
            </a:r>
            <a:r>
              <a:rPr lang="en-GB" dirty="0"/>
              <a:t> </a:t>
            </a:r>
            <a:r>
              <a:rPr lang="en-GB" u="sng" dirty="0" err="1">
                <a:solidFill>
                  <a:schemeClr val="hlink"/>
                </a:solidFill>
                <a:hlinkClick r:id="rId3"/>
              </a:rPr>
              <a:t>εδώ</a:t>
            </a:r>
            <a:r>
              <a:rPr lang="en-GB" dirty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 err="1"/>
              <a:t>Στη</a:t>
            </a:r>
            <a:r>
              <a:rPr lang="en-GB" dirty="0"/>
              <a:t> </a:t>
            </a:r>
            <a:r>
              <a:rPr lang="en-GB" dirty="0" err="1"/>
              <a:t>δι</a:t>
            </a:r>
            <a:r>
              <a:rPr lang="en-GB" dirty="0"/>
              <a:t>αχείριση έργων, </a:t>
            </a:r>
            <a:r>
              <a:rPr lang="el-GR" dirty="0"/>
              <a:t>το</a:t>
            </a:r>
            <a:r>
              <a:rPr lang="el-GR" baseline="0" dirty="0"/>
              <a:t> ρίσκο είναι η</a:t>
            </a:r>
            <a:r>
              <a:rPr lang="en-GB" dirty="0"/>
              <a:t> πιθανότητα απροσδόκητων γεγονότων, ζητημάτων ή αβεβαιοτήτων που μπορεί να έχουν αρνητικό αντίκτυπο στους στόχους ενός έργου, όπως το χρονοδιάγραμμα, ο προϋπολογισμός, η ποιότητα ή η συνολική επιτυχία του. Η </a:t>
            </a:r>
            <a:r>
              <a:rPr lang="en-GB" dirty="0" err="1"/>
              <a:t>εκτίμηση</a:t>
            </a:r>
            <a:r>
              <a:rPr lang="en-GB" dirty="0"/>
              <a:t> </a:t>
            </a:r>
            <a:r>
              <a:rPr lang="el-GR" dirty="0"/>
              <a:t>του</a:t>
            </a:r>
            <a:r>
              <a:rPr lang="el-GR" baseline="0" dirty="0"/>
              <a:t> ρίσκου</a:t>
            </a:r>
            <a:r>
              <a:rPr lang="en-GB" dirty="0"/>
              <a:t> </a:t>
            </a:r>
            <a:r>
              <a:rPr lang="en-GB" dirty="0" err="1"/>
              <a:t>είν</a:t>
            </a:r>
            <a:r>
              <a:rPr lang="en-GB" dirty="0"/>
              <a:t>αι ένας συστηματικός τρόπος να υπολογίσουμε τι θα μπορούσε να πάει στραβά, πόσο άσχημα θα μπορούσε να είναι και τι μπορούμε να κάνουμε για να το αποτρέψουμε ή να το αντιμετωπίσουμε. Μας β</a:t>
            </a:r>
            <a:r>
              <a:rPr lang="en-GB" dirty="0" err="1"/>
              <a:t>οηθά</a:t>
            </a:r>
            <a:r>
              <a:rPr lang="en-GB" dirty="0"/>
              <a:t> να λαμβ</a:t>
            </a:r>
            <a:r>
              <a:rPr lang="en-GB" dirty="0" err="1"/>
              <a:t>άνουμε</a:t>
            </a:r>
            <a:r>
              <a:rPr lang="en-GB" dirty="0"/>
              <a:t> κα</a:t>
            </a:r>
            <a:r>
              <a:rPr lang="en-GB" dirty="0" err="1"/>
              <a:t>λύτερες</a:t>
            </a:r>
            <a:r>
              <a:rPr lang="en-GB" dirty="0"/>
              <a:t> απ</a:t>
            </a:r>
            <a:r>
              <a:rPr lang="en-GB" dirty="0" err="1"/>
              <a:t>οφάσεις</a:t>
            </a:r>
            <a:r>
              <a:rPr lang="en-GB" dirty="0"/>
              <a:t> και να π</a:t>
            </a:r>
            <a:r>
              <a:rPr lang="en-GB" dirty="0" err="1"/>
              <a:t>ροετοιμ</a:t>
            </a:r>
            <a:r>
              <a:rPr lang="en-GB" dirty="0"/>
              <a:t>αζόμαστε για πιθανά προβλήματα.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Βα</a:t>
            </a:r>
            <a:r>
              <a:rPr lang="en-GB" b="1" dirty="0" err="1"/>
              <a:t>σικό</a:t>
            </a:r>
            <a:r>
              <a:rPr lang="en-GB" b="1" dirty="0"/>
              <a:t> </a:t>
            </a:r>
            <a:r>
              <a:rPr lang="en-GB" b="1" dirty="0" err="1"/>
              <a:t>όφελος</a:t>
            </a:r>
            <a:r>
              <a:rPr lang="en-GB" b="1" dirty="0"/>
              <a:t> </a:t>
            </a:r>
            <a:r>
              <a:rPr lang="en-GB" b="1" dirty="0" err="1"/>
              <a:t>της</a:t>
            </a:r>
            <a:r>
              <a:rPr lang="en-GB" b="1" dirty="0"/>
              <a:t> </a:t>
            </a:r>
            <a:r>
              <a:rPr lang="en-GB" b="1" dirty="0" err="1"/>
              <a:t>δι</a:t>
            </a:r>
            <a:r>
              <a:rPr lang="en-GB" b="1" dirty="0"/>
              <a:t>αδικασίας αξιολόγησης κινδύνων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- </a:t>
            </a:r>
            <a:r>
              <a:rPr lang="en-GB" dirty="0" err="1"/>
              <a:t>Μειώνει</a:t>
            </a:r>
            <a:r>
              <a:rPr lang="en-GB" dirty="0"/>
              <a:t> </a:t>
            </a:r>
            <a:r>
              <a:rPr lang="en-GB" dirty="0" err="1"/>
              <a:t>την</a:t>
            </a:r>
            <a:r>
              <a:rPr lang="en-GB" dirty="0"/>
              <a:t> αβεβα</a:t>
            </a:r>
            <a:r>
              <a:rPr lang="en-GB" dirty="0" err="1"/>
              <a:t>ιότητ</a:t>
            </a:r>
            <a:r>
              <a:rPr lang="en-GB" dirty="0"/>
              <a:t>α για τον Υπεύθυνο Συντονιστή Έργου και την Ομάδα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- Επ</a:t>
            </a:r>
            <a:r>
              <a:rPr lang="en-GB" dirty="0" err="1"/>
              <a:t>ιτρέ</a:t>
            </a:r>
            <a:r>
              <a:rPr lang="en-GB" dirty="0"/>
              <a:t>πει την εστίαση σε κινδύνους υψηλής προτεραιότητας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9" name="Google Shape;26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48eb96c55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848eb96c5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848eb96c55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848eb96c5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Πηγή: PMI: Project Management Body of Knowledge PMBOK Guide</a:t>
            </a:r>
            <a:endParaRPr/>
          </a:p>
        </p:txBody>
      </p:sp>
      <p:sp>
        <p:nvSpPr>
          <p:cNvPr id="94" name="Google Shape;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Πηγή: pexels.com - </a:t>
            </a:r>
            <a:r>
              <a:rPr lang="en-GB" sz="1500"/>
              <a:t>cottonbro studio 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(Βρέθηκε </a:t>
            </a:r>
            <a:r>
              <a:rPr lang="en-GB" sz="14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Η περιοχή προόδου του σχεδιασμού του έργου είναι πολύ πιο λεπτομερής και περιεκτική από τη διαδικασία ΙΔΡΥΣΗΣ! Θα μιλήσουμε για πολλούς τομείς γνώσης και λεπτομέρειες.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Με τη διαδικασία σχεδιασμού, πρέπει να βρούμε απάντηση σε 3 βασικά ερωτήματα: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Τι θα κάνουμε;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Πώς να το κάνετε;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Πώς να ξέρετε πότε το έργο έχει τελειώσει! (το ερώτημα 3</a:t>
            </a:r>
            <a:r>
              <a:rPr lang="en-GB" baseline="30000"/>
              <a:t>rd</a:t>
            </a:r>
            <a:r>
              <a:rPr lang="en-GB"/>
              <a:t> είναι πολύ σημαντικό, διότι πολλά έργα μετατρέπονται σε επιχειρήσεις μακροπρόθεσμα, αλλά ο PM εξακολουθεί να τα θεωρεί PM)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 : master1305(βρέθηκε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εδώ</a:t>
            </a:r>
            <a:r>
              <a:rPr lang="en-GB"/>
              <a:t>)</a:t>
            </a: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 err="1"/>
              <a:t>Γι</a:t>
            </a:r>
            <a:r>
              <a:rPr lang="en-GB" dirty="0"/>
              <a:t>α παράδειγμα, αν έρθει η γυναίκα μου και</a:t>
            </a:r>
            <a:r>
              <a:rPr lang="el-GR" baseline="0" dirty="0"/>
              <a:t> μου πει</a:t>
            </a:r>
            <a:r>
              <a:rPr lang="en-GB" dirty="0"/>
              <a:t>, ήρθε η ώρα να σου αγοράσω ένα καινούργιο αυτοκίνητο! Θα πω απ</a:t>
            </a:r>
            <a:r>
              <a:rPr lang="en-GB" dirty="0" err="1"/>
              <a:t>λά</a:t>
            </a:r>
            <a:r>
              <a:rPr lang="en-GB" dirty="0"/>
              <a:t> ας α</a:t>
            </a:r>
            <a:r>
              <a:rPr lang="en-GB" dirty="0" err="1"/>
              <a:t>γοράσουμε</a:t>
            </a:r>
            <a:r>
              <a:rPr lang="en-GB" dirty="0"/>
              <a:t> </a:t>
            </a:r>
            <a:r>
              <a:rPr lang="en-GB" dirty="0" err="1"/>
              <a:t>μι</a:t>
            </a:r>
            <a:r>
              <a:rPr lang="en-GB" dirty="0"/>
              <a:t>α Porshe 911 GT3 .... </a:t>
            </a:r>
            <a:r>
              <a:rPr lang="en-GB" dirty="0" err="1"/>
              <a:t>Χωρίς</a:t>
            </a:r>
            <a:r>
              <a:rPr lang="en-GB" dirty="0"/>
              <a:t> να </a:t>
            </a:r>
            <a:r>
              <a:rPr lang="en-GB" dirty="0" err="1"/>
              <a:t>λά</a:t>
            </a:r>
            <a:r>
              <a:rPr lang="en-GB" dirty="0"/>
              <a:t>βουμε υπόψη τον οικογενειακό προϋπολογισμό, τις ανάγκες ή τα έξοδα συντήρησης!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 err="1"/>
              <a:t>Είν</a:t>
            </a:r>
            <a:r>
              <a:rPr lang="en-GB" dirty="0"/>
              <a:t>αι το ίδιο με το να ρωτάτε στο πλαίσιο της Διαχείρισης Έργου, τι θέλουν</a:t>
            </a:r>
            <a:r>
              <a:rPr lang="el-GR" dirty="0"/>
              <a:t> οι</a:t>
            </a:r>
            <a:r>
              <a:rPr lang="el-GR" baseline="0" dirty="0"/>
              <a:t> εταίροι</a:t>
            </a:r>
            <a:r>
              <a:rPr lang="en-GB" dirty="0"/>
              <a:t>! Και </a:t>
            </a:r>
            <a:r>
              <a:rPr lang="en-GB" dirty="0" err="1"/>
              <a:t>φυσικά</a:t>
            </a:r>
            <a:r>
              <a:rPr lang="en-GB" dirty="0"/>
              <a:t>, </a:t>
            </a:r>
            <a:r>
              <a:rPr lang="el-GR" dirty="0"/>
              <a:t>θα</a:t>
            </a:r>
            <a:r>
              <a:rPr lang="el-GR" baseline="0" dirty="0"/>
              <a:t> θέλουν τα πάντα.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Ο π</a:t>
            </a:r>
            <a:r>
              <a:rPr lang="en-GB" dirty="0" err="1"/>
              <a:t>ίν</a:t>
            </a:r>
            <a:r>
              <a:rPr lang="en-GB" dirty="0"/>
              <a:t>ακας </a:t>
            </a:r>
            <a:r>
              <a:rPr lang="el-GR" dirty="0"/>
              <a:t>εντοπισμού</a:t>
            </a:r>
            <a:r>
              <a:rPr lang="en-GB" dirty="0"/>
              <a:t> απαιτήσεων (RTM) είναι ένα εργαλείο διαχείρισης έργου που βοηθά στην παρακολούθηση των απαιτήσεων του έργου, διασφαλίζοντας ότι είναι σαφείς, πλήρεις και συνδέονται με διάφορα στοιχεία του έργου.</a:t>
            </a:r>
            <a:endParaRPr dirty="0"/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Πηγή: vectorjuice (βρέθηκε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εδώ</a:t>
            </a:r>
            <a:r>
              <a:rPr lang="en-GB"/>
              <a:t>)</a:t>
            </a: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Η </a:t>
            </a:r>
            <a:r>
              <a:rPr lang="en-GB" dirty="0" err="1"/>
              <a:t>Δομή</a:t>
            </a:r>
            <a:r>
              <a:rPr lang="en-GB" dirty="0"/>
              <a:t> </a:t>
            </a:r>
            <a:r>
              <a:rPr lang="el-GR" dirty="0"/>
              <a:t>Ανάλυσης</a:t>
            </a:r>
            <a:r>
              <a:rPr lang="en-GB" dirty="0"/>
              <a:t> Εργα</a:t>
            </a:r>
            <a:r>
              <a:rPr lang="en-GB" dirty="0" err="1"/>
              <a:t>σιών</a:t>
            </a:r>
            <a:r>
              <a:rPr lang="en-GB" dirty="0"/>
              <a:t> (Δ</a:t>
            </a:r>
            <a:r>
              <a:rPr lang="el-GR" dirty="0"/>
              <a:t>Α</a:t>
            </a:r>
            <a:r>
              <a:rPr lang="en-GB" dirty="0"/>
              <a:t>Ε) </a:t>
            </a:r>
            <a:r>
              <a:rPr lang="en-GB" dirty="0" err="1"/>
              <a:t>είν</a:t>
            </a:r>
            <a:r>
              <a:rPr lang="en-GB" dirty="0"/>
              <a:t>αι ένα θεμελιώδες και απαραίτητο εργαλείο στη διαχείριση έργων. Η </a:t>
            </a:r>
            <a:r>
              <a:rPr lang="en-GB" dirty="0" err="1"/>
              <a:t>σημ</a:t>
            </a:r>
            <a:r>
              <a:rPr lang="en-GB" dirty="0"/>
              <a:t>ασία της έγκειται στην ικανότητά της να βοηθά τους διαχειριστές έργων και τις ομάδες έργου να σχεδιάζουν, να διαχειρίζονται και να εκτελούν αποτελεσματικά έργα.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Αν</a:t>
            </a:r>
            <a:r>
              <a:rPr lang="en-GB" dirty="0"/>
              <a:t> α</a:t>
            </a:r>
            <a:r>
              <a:rPr lang="en-GB" dirty="0" err="1"/>
              <a:t>κολουθείτε</a:t>
            </a:r>
            <a:r>
              <a:rPr lang="en-GB" dirty="0"/>
              <a:t> α</a:t>
            </a:r>
            <a:r>
              <a:rPr lang="en-GB" dirty="0" err="1"/>
              <a:t>υστηρά</a:t>
            </a:r>
            <a:r>
              <a:rPr lang="en-GB" dirty="0"/>
              <a:t> το πλα</a:t>
            </a:r>
            <a:r>
              <a:rPr lang="en-GB" dirty="0" err="1"/>
              <a:t>ίσιο</a:t>
            </a:r>
            <a:r>
              <a:rPr lang="en-GB" dirty="0"/>
              <a:t> PMI , </a:t>
            </a:r>
            <a:r>
              <a:rPr lang="en-GB" dirty="0" err="1"/>
              <a:t>τότε</a:t>
            </a:r>
            <a:r>
              <a:rPr lang="en-GB" dirty="0"/>
              <a:t> τα πα</a:t>
            </a:r>
            <a:r>
              <a:rPr lang="en-GB" dirty="0" err="1"/>
              <a:t>κέτ</a:t>
            </a:r>
            <a:r>
              <a:rPr lang="en-GB" dirty="0"/>
              <a:t>α εργασίας πρέπει να είναι "πράγματα", όπως έγγραφα/ κτίρια Όχι ΔΡΑΣΕΙΣ!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Η </a:t>
            </a:r>
            <a:r>
              <a:rPr lang="en-GB" dirty="0" err="1"/>
              <a:t>σημ</a:t>
            </a:r>
            <a:r>
              <a:rPr lang="en-GB" dirty="0"/>
              <a:t>ασία του έγκειται στο γεγονός ότι παρέχει ένα πλαίσιο για το τι πρέπει να παραδοθεί.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dirty="0" err="1"/>
              <a:t>Πόσ</a:t>
            </a:r>
            <a:r>
              <a:rPr lang="en-GB" sz="1200" dirty="0"/>
              <a:t>α επίπεδα πρέπει να έχει </a:t>
            </a:r>
            <a:r>
              <a:rPr lang="el-GR" sz="1200" dirty="0"/>
              <a:t>μια</a:t>
            </a:r>
            <a:r>
              <a:rPr lang="el-GR" sz="1200" baseline="0" dirty="0"/>
              <a:t> ΔΑΕ</a:t>
            </a:r>
            <a:r>
              <a:rPr lang="en-GB" sz="1200" dirty="0"/>
              <a:t>; </a:t>
            </a:r>
            <a:endParaRPr sz="1200" dirty="0"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dirty="0" err="1"/>
              <a:t>Όσο</a:t>
            </a:r>
            <a:r>
              <a:rPr lang="en-GB" sz="1200" b="1" dirty="0"/>
              <a:t> το </a:t>
            </a:r>
            <a:r>
              <a:rPr lang="en-GB" sz="1200" b="1" dirty="0" err="1"/>
              <a:t>δυν</a:t>
            </a:r>
            <a:r>
              <a:rPr lang="en-GB" sz="1200" b="1" dirty="0"/>
              <a:t>ατόν περισσότερα μέχρι να είστε σε θέση να έχετε μια σαφή εκτίμηση του χρόνου και του κόστους!!!</a:t>
            </a:r>
            <a:endParaRPr dirty="0"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dirty="0"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dirty="0" err="1"/>
              <a:t>Έχοντ</a:t>
            </a:r>
            <a:r>
              <a:rPr lang="en-GB" sz="1200" b="1" dirty="0"/>
              <a:t>ας υπόψη τα ακόλουθα: </a:t>
            </a:r>
            <a:endParaRPr dirty="0"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dirty="0" err="1"/>
              <a:t>Οι</a:t>
            </a:r>
            <a:r>
              <a:rPr lang="en-GB" sz="1200" dirty="0"/>
              <a:t> </a:t>
            </a:r>
            <a:r>
              <a:rPr lang="en-GB" sz="1200" dirty="0" err="1"/>
              <a:t>εργ</a:t>
            </a:r>
            <a:r>
              <a:rPr lang="en-GB" sz="1200" dirty="0"/>
              <a:t>ασίες θα πρέπει να αναλύονται σε ένα επίπεδο που είναι λογικό να ελέγχει ο διαχειριστής του έργου. </a:t>
            </a:r>
            <a:r>
              <a:rPr lang="en-GB" sz="1200" dirty="0" err="1"/>
              <a:t>Έν</a:t>
            </a:r>
            <a:r>
              <a:rPr lang="en-GB" sz="1200" dirty="0"/>
              <a:t>ας κοινός κανόνας είναι </a:t>
            </a:r>
            <a:r>
              <a:rPr lang="en-GB" sz="1200" dirty="0">
                <a:solidFill>
                  <a:srgbClr val="FF0000"/>
                </a:solidFill>
              </a:rPr>
              <a:t>να σπάσετε τις δραστηριότητες που είναι μεγαλύτερες από 80 ώρες και να μην σπάσετε εκείνες που είναι μικρότερες από 8 ώρες</a:t>
            </a:r>
            <a:r>
              <a:rPr lang="en-GB" sz="1200" b="1" dirty="0">
                <a:solidFill>
                  <a:srgbClr val="FF0000"/>
                </a:solidFill>
              </a:rPr>
              <a:t>. </a:t>
            </a:r>
            <a:endParaRPr sz="12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C0E5B-551A-C200-D982-1775550B4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935" y="3025833"/>
            <a:ext cx="10595497" cy="270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994" y="447930"/>
            <a:ext cx="6010271" cy="87593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3"/>
                </a:solidFill>
                <a:latin typeface="+mn-lt"/>
                <a:ea typeface="Roboto Slab" pitchFamily="2" charset="0"/>
              </a:defRPr>
            </a:lvl1pPr>
          </a:lstStyle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6994" y="1532311"/>
            <a:ext cx="6010271" cy="63298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964F8-121F-57B2-47D8-F86F3B4D4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6" y="1885953"/>
            <a:ext cx="2404998" cy="186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45349E-CFF6-BAE9-0277-9AFEC2E63C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24" y="2095617"/>
            <a:ext cx="3650673" cy="365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F2A2C-4A0F-40E6-66B7-87D38D7AD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070" y="424087"/>
            <a:ext cx="2408472" cy="844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659935" y="5929501"/>
            <a:ext cx="110111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2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1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/>
              <a:t>End Slide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27FFA-DC85-8789-F6B0-63E931A2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3538330" y="5780782"/>
            <a:ext cx="813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B2553-1790-7930-0462-00B756716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36" y="5592418"/>
            <a:ext cx="2516506" cy="8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1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258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75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84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marR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103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572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14068" y="447930"/>
            <a:ext cx="6883198" cy="875935"/>
          </a:xfrm>
        </p:spPr>
        <p:txBody>
          <a:bodyPr>
            <a:normAutofit fontScale="90000"/>
          </a:bodyPr>
          <a:lstStyle/>
          <a:p>
            <a:r>
              <a:rPr lang="en-GB" sz="2800" b="0" dirty="0" err="1"/>
              <a:t>Ενότητ</a:t>
            </a:r>
            <a:r>
              <a:rPr lang="en-GB" sz="2800" b="0" dirty="0"/>
              <a:t>α 4</a:t>
            </a:r>
            <a:br>
              <a:rPr lang="en-GB" dirty="0"/>
            </a:br>
            <a:r>
              <a:rPr lang="en-GB" dirty="0"/>
              <a:t>Διαχείριση έργων 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Google Shape;81;p2">
            <a:extLst>
              <a:ext uri="{FF2B5EF4-FFF2-40B4-BE49-F238E27FC236}">
                <a16:creationId xmlns:a16="http://schemas.microsoft.com/office/drawing/2014/main" id="{A11D2F70-08D2-39E2-C258-D238D47332A4}"/>
              </a:ext>
            </a:extLst>
          </p:cNvPr>
          <p:cNvSpPr/>
          <p:nvPr/>
        </p:nvSpPr>
        <p:spPr>
          <a:xfrm>
            <a:off x="5014067" y="1482661"/>
            <a:ext cx="6883198" cy="73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3;p2">
            <a:extLst>
              <a:ext uri="{FF2B5EF4-FFF2-40B4-BE49-F238E27FC236}">
                <a16:creationId xmlns:a16="http://schemas.microsoft.com/office/drawing/2014/main" id="{DB4ADF92-A5E1-F495-5DB6-47CBBDAD7370}"/>
              </a:ext>
            </a:extLst>
          </p:cNvPr>
          <p:cNvSpPr txBox="1">
            <a:spLocks/>
          </p:cNvSpPr>
          <p:nvPr/>
        </p:nvSpPr>
        <p:spPr>
          <a:xfrm>
            <a:off x="5201919" y="1696445"/>
            <a:ext cx="6787405" cy="3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SzPts val="2400"/>
            </a:pPr>
            <a:r>
              <a:rPr lang="el-GR" sz="2200">
                <a:solidFill>
                  <a:schemeClr val="lt1"/>
                </a:solidFill>
              </a:rPr>
              <a:t>Υποενότητα 3: Διαχείριση έργων - ΠΡΟΓΡΑΜΜΑΤΙΣΜΟΣ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34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l-GR" b="1" dirty="0"/>
              <a:t>ΔΑΕ</a:t>
            </a:r>
            <a:r>
              <a:rPr lang="en-GB" b="1" dirty="0"/>
              <a:t>- ΠΑΡΑΔΕΙΓΜΑ</a:t>
            </a:r>
            <a:endParaRPr b="1" dirty="0"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096689"/>
            <a:ext cx="6096000" cy="587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2221" y="1096689"/>
            <a:ext cx="6378222" cy="576131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/>
        </p:nvSpPr>
        <p:spPr>
          <a:xfrm>
            <a:off x="1320800" y="2370667"/>
            <a:ext cx="8963378" cy="2246729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ΠΟΙΟΣ π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ροετοιμάζει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συμ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βάλλει στ</a:t>
            </a:r>
            <a:r>
              <a:rPr lang="el-GR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 ΔΑΕ;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ΠΟΙΟΣ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υπεύθυνος για τη διαχείριση τ</a:t>
            </a:r>
            <a:r>
              <a:rPr lang="el-GR" sz="2800" b="1" dirty="0">
                <a:latin typeface="Calibri"/>
                <a:ea typeface="Calibri"/>
                <a:cs typeface="Calibri"/>
                <a:sym typeface="Calibri"/>
              </a:rPr>
              <a:t>ης ΔΑΕ;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2562225" y="4807204"/>
            <a:ext cx="6740271" cy="7386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</a:t>
            </a:r>
            <a:r>
              <a:rPr lang="en-GB" sz="1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νόν</a:t>
            </a:r>
            <a:r>
              <a:rPr lang="en-GB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ας 100%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Ότ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 όλα τα επίπεδα τ</a:t>
            </a:r>
            <a:r>
              <a:rPr lang="el-GR" dirty="0">
                <a:solidFill>
                  <a:schemeClr val="lt1"/>
                </a:solidFill>
              </a:rPr>
              <a:t>ης ΔΑΕ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έχουν αναδιπλωθεί - θα πρέπει να τελειώσετε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 το επίπ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εδο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έργου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και κα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μί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 εργασία δεν θα πρέπει να μένει</a:t>
            </a:r>
            <a:r>
              <a:rPr lang="el-GR" dirty="0">
                <a:solidFill>
                  <a:schemeClr val="lt1"/>
                </a:solidFill>
              </a:rPr>
              <a:t> πίσω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body" idx="2"/>
          </p:nvPr>
        </p:nvSpPr>
        <p:spPr>
          <a:xfrm>
            <a:off x="399300" y="1903920"/>
            <a:ext cx="11393400" cy="26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4000" b="1" dirty="0" err="1"/>
              <a:t>Σε</a:t>
            </a:r>
            <a:r>
              <a:rPr lang="en-GB" sz="4000" b="1" dirty="0"/>
              <a:t> </a:t>
            </a:r>
            <a:r>
              <a:rPr lang="en-GB" sz="4000" b="1" dirty="0" err="1"/>
              <a:t>ομάδες</a:t>
            </a:r>
            <a:r>
              <a:rPr lang="en-GB" sz="4000" b="1" dirty="0"/>
              <a:t> </a:t>
            </a:r>
            <a:r>
              <a:rPr lang="en-GB" sz="4000" b="1" dirty="0" err="1"/>
              <a:t>των</a:t>
            </a:r>
            <a:r>
              <a:rPr lang="en-GB" sz="4000" b="1" dirty="0"/>
              <a:t> 3-4 α</a:t>
            </a:r>
            <a:r>
              <a:rPr lang="en-GB" sz="4000" b="1" dirty="0" err="1"/>
              <a:t>τόμων</a:t>
            </a:r>
            <a:r>
              <a:rPr lang="en-GB" sz="4000" b="1" dirty="0"/>
              <a:t>, </a:t>
            </a:r>
            <a:r>
              <a:rPr lang="en-GB" sz="4000" b="1" dirty="0" err="1"/>
              <a:t>χρησιμο</a:t>
            </a:r>
            <a:r>
              <a:rPr lang="en-GB" sz="4000" b="1" dirty="0"/>
              <a:t>ποιήστε τη μελέτη περίπτωσης από την </a:t>
            </a:r>
            <a:r>
              <a:rPr lang="el-GR" sz="4000" b="1" dirty="0" err="1"/>
              <a:t>Υποε</a:t>
            </a:r>
            <a:r>
              <a:rPr lang="en-GB" sz="4000" b="1" dirty="0" err="1"/>
              <a:t>νότητ</a:t>
            </a:r>
            <a:r>
              <a:rPr lang="en-GB" sz="4000" b="1" dirty="0"/>
              <a:t>α 2 και αναπτύξτε ένα σχέδιο </a:t>
            </a:r>
            <a:r>
              <a:rPr lang="el-GR" sz="4000" b="1" dirty="0"/>
              <a:t>ΔΑΕ</a:t>
            </a:r>
            <a:r>
              <a:rPr lang="en-GB" sz="4000" b="1" dirty="0"/>
              <a:t>.</a:t>
            </a:r>
            <a:endParaRPr sz="4000" b="1" dirty="0"/>
          </a:p>
        </p:txBody>
      </p: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Δρα</a:t>
            </a:r>
            <a:r>
              <a:rPr lang="en-GB" b="1" dirty="0" err="1"/>
              <a:t>στηριότητ</a:t>
            </a:r>
            <a:r>
              <a:rPr lang="en-GB" b="1" dirty="0"/>
              <a:t>α 1. Ανάπ</a:t>
            </a:r>
            <a:r>
              <a:rPr lang="en-GB" b="1" dirty="0" err="1"/>
              <a:t>τυξη</a:t>
            </a:r>
            <a:r>
              <a:rPr lang="en-GB" b="1" dirty="0"/>
              <a:t> </a:t>
            </a:r>
            <a:r>
              <a:rPr lang="el-GR" b="1" dirty="0"/>
              <a:t>ΔΑΕ</a:t>
            </a:r>
            <a:r>
              <a:rPr lang="en-GB" b="1" dirty="0"/>
              <a:t>. (30</a:t>
            </a:r>
            <a:r>
              <a:rPr lang="el-GR" b="1" dirty="0"/>
              <a:t> λεπτά</a:t>
            </a:r>
            <a:r>
              <a:rPr lang="en-GB" b="1" dirty="0"/>
              <a:t>)</a:t>
            </a:r>
            <a:endParaRPr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Μελέτη περίπτωσης (Ι)</a:t>
            </a:r>
            <a:endParaRPr b="1"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2"/>
          </p:nvPr>
        </p:nvSpPr>
        <p:spPr>
          <a:xfrm>
            <a:off x="499730" y="1592542"/>
            <a:ext cx="10838830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Οργάνωση</a:t>
            </a:r>
            <a:r>
              <a:rPr lang="en-GB" dirty="0"/>
              <a:t>: Island University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Έργο</a:t>
            </a:r>
            <a:r>
              <a:rPr lang="en-GB" dirty="0"/>
              <a:t>: Το </a:t>
            </a:r>
            <a:r>
              <a:rPr lang="en-GB" dirty="0" err="1"/>
              <a:t>μέλλον</a:t>
            </a:r>
            <a:r>
              <a:rPr lang="en-GB" dirty="0"/>
              <a:t> </a:t>
            </a:r>
            <a:r>
              <a:rPr lang="en-GB" dirty="0" err="1"/>
              <a:t>της</a:t>
            </a:r>
            <a:r>
              <a:rPr lang="en-GB" dirty="0"/>
              <a:t> </a:t>
            </a:r>
            <a:r>
              <a:rPr lang="en-GB" dirty="0" err="1"/>
              <a:t>εκ</a:t>
            </a:r>
            <a:r>
              <a:rPr lang="en-GB" dirty="0"/>
              <a:t>παίδευσης</a:t>
            </a:r>
            <a:endParaRPr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GB" b="1" dirty="0" err="1"/>
              <a:t>Στόχος</a:t>
            </a:r>
            <a:r>
              <a:rPr lang="en-GB" dirty="0"/>
              <a:t>: </a:t>
            </a:r>
            <a:r>
              <a:rPr lang="el-GR" dirty="0"/>
              <a:t>Οργάνωση συνεδρίου όπου κορυφαίοι στοχαστές με επιρροή </a:t>
            </a:r>
            <a:r>
              <a:rPr lang="en-GB" dirty="0"/>
              <a:t>(Salman Khan, Diana </a:t>
            </a:r>
            <a:r>
              <a:rPr lang="en-GB" dirty="0" err="1"/>
              <a:t>Rhoten</a:t>
            </a:r>
            <a:r>
              <a:rPr lang="en-GB" dirty="0"/>
              <a:t>, David Thornburg) θα </a:t>
            </a:r>
            <a:r>
              <a:rPr lang="en-GB" dirty="0" err="1"/>
              <a:t>μοιρ</a:t>
            </a:r>
            <a:r>
              <a:rPr lang="en-GB" dirty="0"/>
              <a:t>αστούν τις σκέψεις τους σχετικά με το μέλλον των εκπαιδευτικών συστημάτων.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Ημερομηνίες</a:t>
            </a:r>
            <a:r>
              <a:rPr lang="en-GB" b="1" dirty="0"/>
              <a:t> </a:t>
            </a:r>
            <a:r>
              <a:rPr lang="en-GB" b="1" dirty="0" err="1"/>
              <a:t>της</a:t>
            </a:r>
            <a:r>
              <a:rPr lang="en-GB" b="1" dirty="0"/>
              <a:t> </a:t>
            </a:r>
            <a:r>
              <a:rPr lang="en-GB" b="1" dirty="0" err="1"/>
              <a:t>Διάσκεψης</a:t>
            </a:r>
            <a:r>
              <a:rPr lang="en-GB" dirty="0"/>
              <a:t>: 28 - 30 Μα</a:t>
            </a:r>
            <a:r>
              <a:rPr lang="en-GB" dirty="0" err="1"/>
              <a:t>ρτίου</a:t>
            </a:r>
            <a:r>
              <a:rPr lang="en-GB" dirty="0"/>
              <a:t> 2024 (1η </a:t>
            </a:r>
            <a:r>
              <a:rPr lang="en-GB" dirty="0" err="1"/>
              <a:t>ημέρ</a:t>
            </a:r>
            <a:r>
              <a:rPr lang="en-GB" dirty="0"/>
              <a:t>α: μεμονωμένες συνεδριάσεις των υποεπιτροπών, 2η ημέρα: Διάσκεψη, 3η ημέρα: επισκέψεις/ψυχαγωγία).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Τέλη</a:t>
            </a:r>
            <a:r>
              <a:rPr lang="en-GB" b="1" dirty="0"/>
              <a:t> </a:t>
            </a:r>
            <a:r>
              <a:rPr lang="en-GB" b="1" dirty="0" err="1"/>
              <a:t>εγγρ</a:t>
            </a:r>
            <a:r>
              <a:rPr lang="en-GB" b="1" dirty="0"/>
              <a:t>αφής</a:t>
            </a:r>
            <a:r>
              <a:rPr lang="en-GB" dirty="0"/>
              <a:t>: </a:t>
            </a:r>
            <a:r>
              <a:rPr lang="el-GR" dirty="0"/>
              <a:t>Ν</a:t>
            </a:r>
            <a:r>
              <a:rPr lang="en-GB" dirty="0"/>
              <a:t>α αποφασίσει ο διαχειριστής του έργου.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Δι</a:t>
            </a:r>
            <a:r>
              <a:rPr lang="en-GB" b="1" dirty="0"/>
              <a:t>αμονή</a:t>
            </a:r>
            <a:r>
              <a:rPr lang="en-GB" dirty="0"/>
              <a:t>: </a:t>
            </a:r>
            <a:r>
              <a:rPr lang="el-GR" dirty="0"/>
              <a:t>Οι συμμετέχοντες θα κλείσουν και θα πληρώσουν τη διαμονή τους, α</a:t>
            </a:r>
            <a:r>
              <a:rPr lang="en-GB" dirty="0" err="1"/>
              <a:t>λλά</a:t>
            </a:r>
            <a:r>
              <a:rPr lang="en-GB" dirty="0"/>
              <a:t> εσείς θα διευκολύνετε τη διαδικασία.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b="1" dirty="0"/>
              <a:t>Ο</a:t>
            </a:r>
            <a:r>
              <a:rPr lang="en-GB" b="1" dirty="0" err="1"/>
              <a:t>μάδ</a:t>
            </a:r>
            <a:r>
              <a:rPr lang="en-GB" b="1" dirty="0"/>
              <a:t>α έργου - Χρόνος εργασίας ανά ημέρα</a:t>
            </a:r>
            <a:r>
              <a:rPr lang="en-GB" dirty="0"/>
              <a:t>: 4 ώρες (Δευτέρα έως Παρασκευή) - 4 υπάλληλοι του οργανισμού</a:t>
            </a:r>
            <a:endParaRPr dirty="0"/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Μελέτη περίπτωσης (II)</a:t>
            </a:r>
            <a:endParaRPr b="1"/>
          </a:p>
        </p:txBody>
      </p:sp>
      <p:sp>
        <p:nvSpPr>
          <p:cNvPr id="177" name="Google Shape;177;p31"/>
          <p:cNvSpPr txBox="1"/>
          <p:nvPr/>
        </p:nvSpPr>
        <p:spPr>
          <a:xfrm>
            <a:off x="510363" y="1433934"/>
            <a:ext cx="11068494" cy="348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συνέδριο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θα π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ρέ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πει να παρέχει τουλάχιστον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Αίθουσ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συνεδριάσεων με χωρητικότητα τουλάχιστον 200 ατόμων και 5 αίθουσες συνεδριάσεων με χωρητικότητα 15 έως 20 ατόμων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Ιστοσελίδ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με πληροφορίες και εγγραφές - Φόρμα κρατήσεων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μεσημερι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ανά γεύματα, 1 δείπνο και 1 επίσημο δείπνο (εκτός των χώρων του συνεδρίου)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Εκδρομή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με 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ξιοθέ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ατα (π.χ. επ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ισκέψεις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σχολεί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α, εκπαιδευτικά ιδρύματα, άλλους οργανισμούς, μουσεία, άλλα αξιοθέατα) μετά την ολοκλήρωση του συνεδρίου (ημερήσια εκδρομή)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Μετ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αφορά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 στο αεροδρόμιο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399369" y="1135110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GB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Διάφορ</a:t>
            </a:r>
            <a:r>
              <a:rPr lang="en-GB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α εργαλεία και τεχνικές που μπορούν να χρησιμοποιηθούν για την επίτευξη ακριβών εκτιμήσεων: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2"/>
          </p:nvPr>
        </p:nvSpPr>
        <p:spPr>
          <a:xfrm>
            <a:off x="399369" y="1801841"/>
            <a:ext cx="1148783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Συμ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βουλευτική εμπειρογνωμόνων: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Ζητήστε συμβουλές και πληροφορίες από ειδικούς που έχουν σχετική εμπειρία και τεχνογνωσία στον συγκεκριμένο τομέα ή έργο.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γνώσεις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τους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μπ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ορούν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να β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οηθήσουν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στην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πα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ροχή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κρι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βέστερων εκτιμήσεων.</a:t>
            </a:r>
            <a:endParaRPr dirty="0"/>
          </a:p>
          <a:p>
            <a:pPr marL="51435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Ιστορικά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δεδομέν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α: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Αντλήστε δεδομένα από προηγούμενα έργα παρόμοιας φύσης. Τα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ιστορικά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δεδομέν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παρέχουν πολύτιμα σημεία αναφοράς για την εκτίμηση του χρόνου, της προσπάθειας και του κόστους, λαμβάνοντας υπόψη τις προηγούμενες επιδόσεις και τα αποτελέσματα.</a:t>
            </a:r>
            <a:endParaRPr dirty="0"/>
          </a:p>
          <a:p>
            <a:pPr marL="51435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Ανάλογη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εκτίμηση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Συγκρίνετε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εν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λόγω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εργ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ασία με άλλες εργασίες με παρόμοια χαρακτηριστικά που έχουν ολοκληρωθεί στο παρελθόν.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Αυτή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η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συγκριτική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ροσέγγιση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μπ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ορεί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να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δώσει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ξιό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πιστες εκτιμήσεις.</a:t>
            </a:r>
            <a:endParaRPr dirty="0"/>
          </a:p>
          <a:p>
            <a:pPr marL="51435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PERT (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Τεχνική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ξιολόγησης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και ανα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θεώρησης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ρογράμμ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ατος):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Η PERT είναι μια πιθανολογική τεχνική που εξετάζει τρεις χρονικές εκτιμήσεις για κάθε εργασία: αισιόδοξη, απαισιόδοξη και πιο πιθανή.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Συνδυάζοντ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ας αυτές τις εκτιμήσεις, η PERT παρέχει μια πιο ρεαλιστική εκτίμηση του χρόνου, λαμβάνοντας υπόψη τις αβεβαιότητες.</a:t>
            </a:r>
            <a:endParaRPr dirty="0"/>
          </a:p>
          <a:p>
            <a:pPr marL="22860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b="0" i="0" u="none" strike="noStrike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i="0" u="none" strike="noStrike">
                <a:solidFill>
                  <a:schemeClr val="lt1"/>
                </a:solidFill>
              </a:rPr>
              <a:t>Εκτιμήσεις χρόνου, προσπάθειας και κόστους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399369" y="1139547"/>
            <a:ext cx="11393261" cy="67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αμενόμενος χρόνος</a:t>
            </a:r>
            <a:r>
              <a:rPr lang="el-GR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(ΤΕ)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Έν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ας σταθμισμένος μέσος όρος των αισιόδοξων (O), απαισιόδοξων (P) και πιο πιθανών (M) χρόνων, που υπολογίζεται χρησιμοποιώντας τον τύπο: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body" idx="2"/>
          </p:nvPr>
        </p:nvSpPr>
        <p:spPr>
          <a:xfrm>
            <a:off x="399370" y="3852945"/>
            <a:ext cx="11393260" cy="215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Αισιόδοξος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χρόνος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(O)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: Ο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συντομότερος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δυν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ατός χρόνος που απαιτείται για την ολοκλήρωση της δραστηριότητας.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Δεν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ρέ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πει να υπερβαίνει το 1% - (δηλαδή υπάρχει 99% πιθανότητα το κόστος/προσπάθεια ή η διάρκεια αυτής της δραστηριότητας να είναι μεγαλύτερα από αυτή την εκτίμηση)</a:t>
            </a:r>
            <a:endParaRPr dirty="0"/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Απα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ισιόδοξες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τιμές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(P)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: Ο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μεγ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αλύτερος δυνατός χρόνος που απαιτείται για την ολοκλήρωση της δραστηριότητας. 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Δεν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800" b="0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ρέ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πει να υπερβαίνει το 1% - (δηλαδή υπάρχει 99% πιθανότητα</a:t>
            </a:r>
            <a:r>
              <a:rPr lang="el-GR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το κόστος/προσπάθεια ή η διάρκεια της δραστηριότητας να μην υπερβεί αυτή την εκτίμηση).</a:t>
            </a:r>
            <a:endParaRPr dirty="0"/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Πιθ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ανότερ</a:t>
            </a:r>
            <a:r>
              <a:rPr lang="el-GR" sz="1800" b="1" i="0" u="none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ος</a:t>
            </a:r>
            <a:r>
              <a:rPr lang="el-GR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χρόνος</a:t>
            </a:r>
            <a:r>
              <a:rPr lang="en-GB" sz="1800" b="1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(Μ)</a:t>
            </a:r>
            <a:r>
              <a:rPr lang="en-GB" sz="1800" b="0" i="0" u="none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: Η καλύτερη εκτίμηση του απαιτούμενου χρόνου με βάση ρεαλιστικές συνθήκες.</a:t>
            </a:r>
            <a:endParaRPr dirty="0"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Τεχνική PERT για την εκτίμηση του χρόνου και της προσπάθειας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2723685" y="2344840"/>
            <a:ext cx="609414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TE = (O + 4M + P) / 6.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SD = (b - a)/6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ΠΑΡΑΔΕΙΓΜΑ</a:t>
            </a:r>
            <a:endParaRPr b="1"/>
          </a:p>
        </p:txBody>
      </p:sp>
      <p:graphicFrame>
        <p:nvGraphicFramePr>
          <p:cNvPr id="201" name="Google Shape;201;p13"/>
          <p:cNvGraphicFramePr/>
          <p:nvPr>
            <p:extLst>
              <p:ext uri="{D42A27DB-BD31-4B8C-83A1-F6EECF244321}">
                <p14:modId xmlns:p14="http://schemas.microsoft.com/office/powerpoint/2010/main" val="598466229"/>
              </p:ext>
            </p:extLst>
          </p:nvPr>
        </p:nvGraphicFramePr>
        <p:xfrm>
          <a:off x="546410" y="1736418"/>
          <a:ext cx="10716325" cy="2012760"/>
        </p:xfrm>
        <a:graphic>
          <a:graphicData uri="http://schemas.openxmlformats.org/drawingml/2006/table">
            <a:tbl>
              <a:tblPr>
                <a:noFill/>
                <a:tableStyleId>{4EEBB9A9-CAA9-4DEE-B832-F1897997EEA9}</a:tableStyleId>
              </a:tblPr>
              <a:tblGrid>
                <a:gridCol w="124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Δραστηριότητα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Προκάτοχοι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 dirty="0" err="1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Αισιόδοξος</a:t>
                      </a:r>
                      <a:r>
                        <a:rPr lang="en-GB" sz="1200" b="1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l-GR" sz="1200" b="1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χρόνος</a:t>
                      </a:r>
                      <a:r>
                        <a:rPr lang="el-GR" sz="1200" b="1" i="0" u="none" strike="noStrike" cap="none" baseline="0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200" b="1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(O)</a:t>
                      </a:r>
                      <a:endParaRPr sz="1300" u="none" strike="noStrike" cap="none" dirty="0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 dirty="0" err="1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Πιθ</a:t>
                      </a:r>
                      <a:r>
                        <a:rPr lang="en-GB" sz="1200" b="1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ανό</a:t>
                      </a:r>
                      <a:r>
                        <a:rPr lang="el-GR" sz="1200" b="1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ς</a:t>
                      </a:r>
                      <a:r>
                        <a:rPr lang="el-GR" sz="1200" b="1" i="0" u="none" strike="noStrike" cap="none" baseline="0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χρόνος</a:t>
                      </a:r>
                      <a:r>
                        <a:rPr lang="en-GB" sz="1200" b="1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(M)</a:t>
                      </a:r>
                      <a:endParaRPr sz="1300" u="none" strike="noStrike" cap="none" dirty="0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Απα</a:t>
                      </a:r>
                      <a:r>
                        <a:rPr lang="en-GB" sz="1200" b="1" i="0" u="none" strike="noStrike" cap="none" dirty="0" err="1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ισιόδοξος</a:t>
                      </a:r>
                      <a:r>
                        <a:rPr lang="el-GR" sz="1200" b="1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χρόνος</a:t>
                      </a:r>
                      <a:r>
                        <a:rPr lang="en-GB" sz="1200" b="1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(P)</a:t>
                      </a:r>
                      <a:endParaRPr sz="1300" u="none" strike="noStrike" cap="none" dirty="0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Αναμενόμενος χρόνος (TE)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Τυπική απόκλιση (SD)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 + 4*4 + 6) / 6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(6 - 3) / 6 = 0.5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 + 4*5 + 7) / 6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(7 - 2) / 6 ≈ 0.83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 + 4*6 + 8) / 6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(8 - 4) / 6 = 0.67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 + 4*3 + 5) / 6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(5 - 3) / 6 = 0.33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B, C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(5 + 4*7 + 9) / 6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(9 - 5) / 6 = 0.67</a:t>
                      </a:r>
                      <a:endParaRPr sz="1300" u="none" strike="noStrike" cap="none" dirty="0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2" name="Google Shape;202;p13"/>
          <p:cNvSpPr txBox="1"/>
          <p:nvPr/>
        </p:nvSpPr>
        <p:spPr>
          <a:xfrm>
            <a:off x="546411" y="1282390"/>
            <a:ext cx="69472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ανθρωποημέρα = 7,5 ώρες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546411" y="3897117"/>
            <a:ext cx="10716321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Ας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υπ</a:t>
            </a: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ολογίσουμε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τον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αμενόμενο Χρόνο (ΑΧ) για κάθε δραστηριότητα: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τη δραστηριότητα Α: (3 + 4*4 + 6) / 6 = (3 + 16 + 6) / 6 = 25 / 6 ≈ 4,17 ανθρωποημέρες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τη δραστηριότητα Β: (2 + 4*5 + 7) / 6 = (2 + 20 + 7) / 6 = 29 / 6 ≈ 4,83 ανθρωποημέρες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τη δραστηριότητα Γ: (4 + 4*6 + 8) / 6 = (4 + 24 + 8) / 6 = 36 / 6 = 6 ανθρωποημέρες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τη δραστηριότητα Δ: (3 + 4*3 + 5) / 6 = (3 + 12 + 5) / 6 = 20 / 6 ≈ 3,33 ανθρωποημέρες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τη δραστηριότητα Ε: (5 + 4*7 + 9) / 6 = (5 + 28 + 9) / 6 = 42 / 6 = 7 ανθρωποημέρες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Τώρ</a:t>
            </a:r>
            <a:r>
              <a:rPr lang="en-GB" sz="16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α, έχετε τον αναμενόμενο χρόνο για κάθε δραστηριότητα, ο οποίος μπορεί να χρησιμοποιηθεί για τον περαιτέρω σχεδιασμό και προγραμματισμό του έργου</a:t>
            </a:r>
            <a:r>
              <a:rPr lang="en-GB" sz="14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399370" y="3757961"/>
            <a:ext cx="11104771" cy="1415732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Μι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α μεγάλη 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τυπική απόκλιση (SD) </a:t>
            </a:r>
            <a:r>
              <a:rPr lang="en-GB" sz="18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υποδηλώνει 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χαμηλή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πιθανότητα </a:t>
            </a:r>
            <a:r>
              <a:rPr lang="en-GB" sz="18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επίτευξης του αναμενόμενου κόστους ή της αναμενόμενης διάρκειας.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-GB" sz="1800" b="1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συμμετοχή</a:t>
            </a:r>
            <a:r>
              <a:rPr lang="en-GB" sz="18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εμπ</a:t>
            </a:r>
            <a:r>
              <a:rPr lang="en-GB" sz="1800" b="1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ειρογνωμόνων</a:t>
            </a:r>
            <a:r>
              <a:rPr lang="en-GB" sz="18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8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την παροχή αυτών των τριών εκτιμήσεων ενισχύει την </a:t>
            </a:r>
            <a:r>
              <a:rPr lang="en-GB" sz="18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ακρίβεια </a:t>
            </a:r>
            <a:r>
              <a:rPr lang="en-GB" sz="18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της τεχνικής και </a:t>
            </a:r>
            <a:r>
              <a:rPr lang="en-GB" sz="18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μειώνει τους κινδύνους και τις αβεβαιότητες του έργου</a:t>
            </a:r>
            <a:r>
              <a:rPr lang="en-GB" sz="18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ΠΑΡΑΔΕΙΓΜΑ</a:t>
            </a:r>
            <a:endParaRPr b="1"/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6503" y="1533177"/>
            <a:ext cx="7766127" cy="45776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1" name="Google Shape;211;p14"/>
          <p:cNvGraphicFramePr/>
          <p:nvPr>
            <p:extLst>
              <p:ext uri="{D42A27DB-BD31-4B8C-83A1-F6EECF244321}">
                <p14:modId xmlns:p14="http://schemas.microsoft.com/office/powerpoint/2010/main" val="732652080"/>
              </p:ext>
            </p:extLst>
          </p:nvPr>
        </p:nvGraphicFramePr>
        <p:xfrm>
          <a:off x="682083" y="1870230"/>
          <a:ext cx="2687975" cy="1829880"/>
        </p:xfrm>
        <a:graphic>
          <a:graphicData uri="http://schemas.openxmlformats.org/drawingml/2006/table">
            <a:tbl>
              <a:tblPr>
                <a:noFill/>
                <a:tableStyleId>{4EEBB9A9-CAA9-4DEE-B832-F1897997EEA9}</a:tableStyleId>
              </a:tblPr>
              <a:tblGrid>
                <a:gridCol w="1199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Δραστηριότητα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Προκάτοχοι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3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3B384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B, C, D</a:t>
                      </a:r>
                      <a:endParaRPr sz="1300" u="none" strike="noStrike" cap="none" dirty="0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399369" y="1302362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400"/>
              <a:t>Βοηθά τον διαχειριστή έργου να δει γρήγορα: </a:t>
            </a:r>
            <a:endParaRPr sz="2400"/>
          </a:p>
        </p:txBody>
      </p:sp>
      <p:sp>
        <p:nvSpPr>
          <p:cNvPr id="217" name="Google Shape;217;p15"/>
          <p:cNvSpPr txBox="1">
            <a:spLocks noGrp="1"/>
          </p:cNvSpPr>
          <p:nvPr>
            <p:ph type="body" idx="2"/>
          </p:nvPr>
        </p:nvSpPr>
        <p:spPr>
          <a:xfrm>
            <a:off x="326575" y="1830575"/>
            <a:ext cx="4736100" cy="4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00" dirty="0" err="1"/>
              <a:t>Ποιες</a:t>
            </a:r>
            <a:r>
              <a:rPr lang="en-GB" sz="2200" dirty="0"/>
              <a:t> </a:t>
            </a:r>
            <a:r>
              <a:rPr lang="en-GB" sz="2200" dirty="0" err="1"/>
              <a:t>είν</a:t>
            </a:r>
            <a:r>
              <a:rPr lang="en-GB" sz="2200" dirty="0"/>
              <a:t>αι οι διάφορες δραστηριότητες</a:t>
            </a:r>
            <a:endParaRPr sz="2200"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00" dirty="0" err="1"/>
              <a:t>Ημερομηνίες</a:t>
            </a:r>
            <a:r>
              <a:rPr lang="en-GB" sz="2200" dirty="0"/>
              <a:t> </a:t>
            </a:r>
            <a:r>
              <a:rPr lang="en-GB" sz="2200" dirty="0" err="1"/>
              <a:t>έν</a:t>
            </a:r>
            <a:r>
              <a:rPr lang="en-GB" sz="2200" dirty="0"/>
              <a:t>αρξης και λήξης της δράσης</a:t>
            </a:r>
            <a:endParaRPr sz="2200"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00" dirty="0" err="1"/>
              <a:t>Εάν</a:t>
            </a:r>
            <a:r>
              <a:rPr lang="en-GB" sz="2200" dirty="0"/>
              <a:t> </a:t>
            </a:r>
            <a:r>
              <a:rPr lang="en-GB" sz="2200" dirty="0" err="1"/>
              <a:t>οι</a:t>
            </a:r>
            <a:r>
              <a:rPr lang="en-GB" sz="2200" dirty="0"/>
              <a:t> </a:t>
            </a:r>
            <a:r>
              <a:rPr lang="en-GB" sz="2200" dirty="0" err="1"/>
              <a:t>δρ</a:t>
            </a:r>
            <a:r>
              <a:rPr lang="en-GB" sz="2200" dirty="0"/>
              <a:t>αστηριότητες επικαλύπτονται με άλλες </a:t>
            </a:r>
            <a:endParaRPr sz="2200"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00" dirty="0"/>
              <a:t>Δρα</a:t>
            </a:r>
            <a:r>
              <a:rPr lang="en-GB" sz="2200" dirty="0" err="1"/>
              <a:t>στηριότητες</a:t>
            </a:r>
            <a:endParaRPr sz="2200"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00" dirty="0" err="1"/>
              <a:t>Ημερομηνίες</a:t>
            </a:r>
            <a:r>
              <a:rPr lang="en-GB" sz="2200" dirty="0"/>
              <a:t> </a:t>
            </a:r>
            <a:r>
              <a:rPr lang="en-GB" sz="2200" dirty="0" err="1"/>
              <a:t>έν</a:t>
            </a:r>
            <a:r>
              <a:rPr lang="en-GB" sz="2200" dirty="0"/>
              <a:t>αρξης και λήξης </a:t>
            </a:r>
            <a:endParaRPr sz="2200"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00" dirty="0" err="1"/>
              <a:t>Εάν</a:t>
            </a:r>
            <a:r>
              <a:rPr lang="en-GB" sz="2200" dirty="0"/>
              <a:t> υπ</a:t>
            </a:r>
            <a:r>
              <a:rPr lang="en-GB" sz="2200" dirty="0" err="1"/>
              <a:t>άρχουν</a:t>
            </a:r>
            <a:r>
              <a:rPr lang="en-GB" sz="2200" dirty="0"/>
              <a:t> </a:t>
            </a:r>
            <a:r>
              <a:rPr lang="en-GB" sz="2200" dirty="0" err="1"/>
              <a:t>εργ</a:t>
            </a:r>
            <a:r>
              <a:rPr lang="en-GB" sz="2200" dirty="0"/>
              <a:t>ασίες που έχουν κενό</a:t>
            </a:r>
            <a:endParaRPr sz="2200"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00" dirty="0" err="1"/>
              <a:t>Κρίσιμη</a:t>
            </a:r>
            <a:r>
              <a:rPr lang="en-GB" sz="2200" dirty="0"/>
              <a:t> </a:t>
            </a:r>
            <a:r>
              <a:rPr lang="en-GB" sz="2200" dirty="0" err="1"/>
              <a:t>δι</a:t>
            </a:r>
            <a:r>
              <a:rPr lang="en-GB" sz="2200" dirty="0"/>
              <a:t>αδρομή του έργου</a:t>
            </a:r>
            <a:endParaRPr sz="2200" dirty="0">
              <a:solidFill>
                <a:srgbClr val="000000"/>
              </a:solidFill>
            </a:endParaRPr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/>
              <a:t>Διαγράμματα GANTT - Τρόπος απεικόνισης των δραστηριοτήτων του έργου σε ένα χρονοδιάγραμμα (αναπαράσταση χρονοδιαγράμματος)</a:t>
            </a:r>
            <a:endParaRPr b="1"/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6665" y="1830575"/>
            <a:ext cx="6610558" cy="399036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7843"/>
              </a:srgbClr>
            </a:outerShdw>
          </a:effectLst>
        </p:spPr>
      </p:pic>
      <p:sp>
        <p:nvSpPr>
          <p:cNvPr id="220" name="Google Shape;220;p15"/>
          <p:cNvSpPr txBox="1"/>
          <p:nvPr/>
        </p:nvSpPr>
        <p:spPr>
          <a:xfrm>
            <a:off x="5843239" y="5961099"/>
            <a:ext cx="61798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Ποι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α είναι η κρίσιμη διαδρομή εδώ και γιατί είναι σημαντική;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Υπ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άρχουν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δρ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αστηριότητες με slack; 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 txBox="1"/>
          <p:nvPr/>
        </p:nvSpPr>
        <p:spPr>
          <a:xfrm>
            <a:off x="2237359" y="4128202"/>
            <a:ext cx="8173844" cy="1077218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ερί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πτωση που θέλουμε να επιταχύνουμε την ολοκλήρωση του έργου!!!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Τι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κάνουμε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Ανάπτυξη Χρονοδιαγράμματος Έργου - Αλληλουχία Δραστηριοτήτων - Διάγραμμα δικτύου</a:t>
            </a:r>
            <a:endParaRPr b="1"/>
          </a:p>
        </p:txBody>
      </p:sp>
      <p:pic>
        <p:nvPicPr>
          <p:cNvPr id="228" name="Google Shape;228;p26"/>
          <p:cNvPicPr preferRelativeResize="0"/>
          <p:nvPr/>
        </p:nvPicPr>
        <p:blipFill rotWithShape="1">
          <a:blip r:embed="rId3">
            <a:alphaModFix/>
          </a:blip>
          <a:srcRect l="10391" t="31667" r="73471" b="36943"/>
          <a:stretch/>
        </p:blipFill>
        <p:spPr>
          <a:xfrm>
            <a:off x="1032562" y="3234096"/>
            <a:ext cx="5009892" cy="343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600075" y="1308498"/>
            <a:ext cx="1110177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Ακολουθί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 δραστηριοτήτων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Προσδιορισμός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τεκμηρίωση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εξ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αρτήσεων/σχέσεων μεταξύ των δραστηριοτήτων του έργου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θορίζει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λογική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λληλουχί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των εργασιών για την επίτευξη της μεγαλύτερης δυνατής απόδοσης (βελτιστοποίηση).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7391400" y="3234096"/>
            <a:ext cx="44012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απ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οτέλεσμ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της αλληλουχίας είναι: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αγράμματα δικτύου χρονοδιαγράμματος έργου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48eb96c55_0_0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13934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1:</a:t>
            </a:r>
            <a:r>
              <a:rPr lang="el-GR" b="1" dirty="0"/>
              <a:t> Εισαγωγή στη διαχείριση έργων</a:t>
            </a:r>
            <a:endParaRPr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>
                <a:solidFill>
                  <a:schemeClr val="dk2"/>
                </a:solidFill>
              </a:rPr>
              <a:t>Υποε</a:t>
            </a:r>
            <a:r>
              <a:rPr lang="en-GB" b="1" dirty="0" err="1">
                <a:solidFill>
                  <a:schemeClr val="dk2"/>
                </a:solidFill>
              </a:rPr>
              <a:t>νότητ</a:t>
            </a:r>
            <a:r>
              <a:rPr lang="en-GB" b="1" dirty="0">
                <a:solidFill>
                  <a:schemeClr val="dk2"/>
                </a:solidFill>
              </a:rPr>
              <a:t>α 2: Κύκλος ζωής - ΕΙΣΑΓΩΓΗ 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>
                <a:solidFill>
                  <a:schemeClr val="accent3"/>
                </a:solidFill>
              </a:rPr>
              <a:t>Υποε</a:t>
            </a:r>
            <a:r>
              <a:rPr lang="en-GB" b="1" dirty="0" err="1">
                <a:solidFill>
                  <a:schemeClr val="accent3"/>
                </a:solidFill>
              </a:rPr>
              <a:t>νότητ</a:t>
            </a:r>
            <a:r>
              <a:rPr lang="en-GB" b="1" dirty="0">
                <a:solidFill>
                  <a:schemeClr val="accent3"/>
                </a:solidFill>
              </a:rPr>
              <a:t>α 3: Κύκλος ζωής </a:t>
            </a:r>
            <a:r>
              <a:rPr lang="en-CY" b="1" dirty="0">
                <a:solidFill>
                  <a:schemeClr val="accent3"/>
                </a:solidFill>
              </a:rPr>
              <a:t>–</a:t>
            </a:r>
            <a:r>
              <a:rPr lang="en-GB" b="1" dirty="0">
                <a:solidFill>
                  <a:schemeClr val="accent3"/>
                </a:solidFill>
              </a:rPr>
              <a:t> </a:t>
            </a:r>
            <a:r>
              <a:rPr lang="el-GR" b="1" dirty="0">
                <a:solidFill>
                  <a:schemeClr val="accent3"/>
                </a:solidFill>
              </a:rPr>
              <a:t>ΠΡΟΓΡΑΜΜΑΤΙΣΜΟΣ</a:t>
            </a:r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>
                <a:solidFill>
                  <a:srgbClr val="000000"/>
                </a:solidFill>
              </a:rPr>
              <a:t>νότητ</a:t>
            </a:r>
            <a:r>
              <a:rPr lang="en-GB" b="1" dirty="0">
                <a:solidFill>
                  <a:srgbClr val="000000"/>
                </a:solidFill>
              </a:rPr>
              <a:t>α 4: </a:t>
            </a:r>
            <a:r>
              <a:rPr lang="en-GB" b="1" dirty="0"/>
              <a:t>Κύκλος ζωής - ΕΚΤΕΛΕΣΗ ΚΑΙ ΕΛΕΓΧΟΣ</a:t>
            </a:r>
            <a:endParaRPr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5: Κύκλος ζωής - ΚΛΕΙΣΙΜΟ</a:t>
            </a:r>
            <a:endParaRPr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dirty="0"/>
          </a:p>
        </p:txBody>
      </p:sp>
      <p:sp>
        <p:nvSpPr>
          <p:cNvPr id="89" name="Google Shape;89;g2848eb96c55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Περιεχόμενα ενότητας</a:t>
            </a:r>
            <a:endParaRPr b="1"/>
          </a:p>
        </p:txBody>
      </p:sp>
      <p:pic>
        <p:nvPicPr>
          <p:cNvPr id="90" name="Google Shape;90;g2848eb96c5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500" y="1358524"/>
            <a:ext cx="5744075" cy="383323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848eb96c55_0_0"/>
          <p:cNvSpPr txBox="1"/>
          <p:nvPr/>
        </p:nvSpPr>
        <p:spPr>
          <a:xfrm>
            <a:off x="6465200" y="6015700"/>
            <a:ext cx="54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body" idx="1"/>
          </p:nvPr>
        </p:nvSpPr>
        <p:spPr>
          <a:xfrm>
            <a:off x="399370" y="1258816"/>
            <a:ext cx="11393260" cy="7354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GB" sz="1800" dirty="0">
                <a:solidFill>
                  <a:schemeClr val="lt1"/>
                </a:solidFill>
              </a:rPr>
              <a:t> </a:t>
            </a:r>
            <a:r>
              <a:rPr lang="en-GB" sz="1800" dirty="0" err="1">
                <a:solidFill>
                  <a:schemeClr val="lt1"/>
                </a:solidFill>
              </a:rPr>
              <a:t>Ποιότητ</a:t>
            </a:r>
            <a:r>
              <a:rPr lang="en-GB" sz="1800" dirty="0">
                <a:solidFill>
                  <a:schemeClr val="lt1"/>
                </a:solidFill>
              </a:rPr>
              <a:t>α είναι ο βαθμός στον οποίο ένα σύνολο εγγενών χαρακτηριστικών πληροί τις απαιτήσεις (αναφέρεται στην απόδοση ή το αποτέλεσμα).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36" name="Google Shape;236;p27"/>
          <p:cNvSpPr txBox="1">
            <a:spLocks noGrp="1"/>
          </p:cNvSpPr>
          <p:nvPr>
            <p:ph type="body" idx="2"/>
          </p:nvPr>
        </p:nvSpPr>
        <p:spPr>
          <a:xfrm>
            <a:off x="399369" y="1994264"/>
            <a:ext cx="11497355" cy="114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dirty="0"/>
              <a:t>«</a:t>
            </a:r>
            <a:r>
              <a:rPr lang="en-GB" dirty="0"/>
              <a:t>Η π</a:t>
            </a:r>
            <a:r>
              <a:rPr lang="en-GB" dirty="0" err="1"/>
              <a:t>οιότητ</a:t>
            </a:r>
            <a:r>
              <a:rPr lang="en-GB" dirty="0"/>
              <a:t>α ορίζεται γενικά ως το σύνολο των χαρακτηριστικών και των εγγενών ή αποδιδόμενων χαρακτηριστικών ενός προϊόντος, ενός προσώπου, μιας διαδικασίας, μιας υπηρεσίας και/ή ενός συστήματος που επηρεάζουν την ικανότητά του να δείχνει ότι ανταποκρίνεται στις προσδοκίες ή ικανοποιεί τις δηλωμένες ανάγκες, απαιτήσεις ή προδιαγραφές.</a:t>
            </a:r>
            <a:r>
              <a:rPr lang="el-GR" dirty="0"/>
              <a:t>»</a:t>
            </a:r>
            <a:endParaRPr dirty="0"/>
          </a:p>
        </p:txBody>
      </p:sp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Ποιότητα</a:t>
            </a:r>
            <a:endParaRPr b="1"/>
          </a:p>
        </p:txBody>
      </p:sp>
      <p:sp>
        <p:nvSpPr>
          <p:cNvPr id="238" name="Google Shape;238;p27"/>
          <p:cNvSpPr txBox="1"/>
          <p:nvPr/>
        </p:nvSpPr>
        <p:spPr>
          <a:xfrm>
            <a:off x="824593" y="3714751"/>
            <a:ext cx="10968037" cy="1908174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Ευθύνες</a:t>
            </a:r>
            <a:r>
              <a:rPr lang="en-GB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όσον</a:t>
            </a:r>
            <a:r>
              <a:rPr lang="en-GB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1800" b="1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φορά</a:t>
            </a:r>
            <a:r>
              <a:rPr lang="en-GB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800" b="1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οιότητ</a:t>
            </a:r>
            <a:r>
              <a:rPr lang="en-GB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sz="1800" b="1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Τελική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ευθύνη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το προϊόν του έργου 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Διαχειριστής έργου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Απ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όλυτη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ευθύνη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την ποιότητα στον οργανισμό: 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Ανώτερη διοίκηση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Ευθύνη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τις εργασίες που ανατίθενται στο έργο 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Μέλος της ομάδας έργου που έχει οριστεί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(πριν από την παράδοση του έργου)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body" idx="2"/>
          </p:nvPr>
        </p:nvSpPr>
        <p:spPr>
          <a:xfrm>
            <a:off x="633546" y="1441813"/>
            <a:ext cx="4429108" cy="198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2400"/>
              <a:t>Αυξημένο κόστος</a:t>
            </a:r>
            <a:endParaRPr/>
          </a:p>
          <a:p>
            <a:pPr marL="5715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2400"/>
              <a:t>Μείωση των κερδών</a:t>
            </a:r>
            <a:endParaRPr/>
          </a:p>
          <a:p>
            <a:pPr marL="5715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2400"/>
              <a:t>Χαμηλό ηθικό</a:t>
            </a:r>
            <a:endParaRPr/>
          </a:p>
          <a:p>
            <a:pPr marL="5715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2400"/>
              <a:t>Χαμηλή ικανοποίηση πελατών</a:t>
            </a:r>
            <a:endParaRPr sz="2400"/>
          </a:p>
        </p:txBody>
      </p:sp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Τα πιο συνηθισμένα αποτελέσματα της κακής ποιότητας</a:t>
            </a:r>
            <a:endParaRPr b="1"/>
          </a:p>
        </p:txBody>
      </p:sp>
      <p:sp>
        <p:nvSpPr>
          <p:cNvPr id="245" name="Google Shape;245;p28"/>
          <p:cNvSpPr txBox="1"/>
          <p:nvPr/>
        </p:nvSpPr>
        <p:spPr>
          <a:xfrm>
            <a:off x="827978" y="3747474"/>
            <a:ext cx="586275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ασφάλιση ποιότητας μπορεί να οριστεί ως 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μέρος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αχείρισης ποιότητας που επικεντρώνεται στην παροχή εμπιστοσύνης ότι οι απαιτήσεις ποιότητας θα εκπληρωθούν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Η εμπ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ιστοσύνη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ου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πα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ρέχετ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από τη διασφάλιση ποιότητας είναι διττή - εσωτερικά στη διοίκηση και εξωτερικά στους πελάτες, στις κυβερνητικές υπηρεσίες, στις ρυθμιστικές αρχές, στους φορείς πιστοποίησης και σε τρίτους.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7898" y="1142535"/>
            <a:ext cx="3017450" cy="30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399370" y="3264775"/>
            <a:ext cx="10764078" cy="584775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Ποι</a:t>
            </a:r>
            <a:r>
              <a:rPr lang="en-GB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είναι η γνώμη σας για την ποιότητα των McDonald's;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1732" y="3674260"/>
            <a:ext cx="3589822" cy="2393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body" idx="1"/>
          </p:nvPr>
        </p:nvSpPr>
        <p:spPr>
          <a:xfrm>
            <a:off x="399369" y="1302362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200"/>
              <a:t>Ποιο είναι το κόστος;</a:t>
            </a:r>
            <a:endParaRPr sz="2200"/>
          </a:p>
        </p:txBody>
      </p:sp>
      <p:sp>
        <p:nvSpPr>
          <p:cNvPr id="254" name="Google Shape;254;p37"/>
          <p:cNvSpPr txBox="1">
            <a:spLocks noGrp="1"/>
          </p:cNvSpPr>
          <p:nvPr>
            <p:ph type="body" idx="2"/>
          </p:nvPr>
        </p:nvSpPr>
        <p:spPr>
          <a:xfrm>
            <a:off x="399369" y="1686491"/>
            <a:ext cx="596625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2200" dirty="0" err="1"/>
              <a:t>Προϋ</a:t>
            </a:r>
            <a:r>
              <a:rPr lang="en-GB" sz="2200" dirty="0"/>
              <a:t>πολογισμός έργου</a:t>
            </a:r>
            <a:endParaRPr sz="2200" dirty="0"/>
          </a:p>
          <a:p>
            <a:pPr marL="854075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2200" dirty="0" err="1"/>
              <a:t>Σκληρός</a:t>
            </a:r>
            <a:r>
              <a:rPr lang="en-GB" sz="2200" dirty="0"/>
              <a:t> π</a:t>
            </a:r>
            <a:r>
              <a:rPr lang="en-GB" sz="2200" dirty="0" err="1"/>
              <a:t>ροϋ</a:t>
            </a:r>
            <a:r>
              <a:rPr lang="en-GB" sz="2200" dirty="0"/>
              <a:t>πολογισμός (ευρώ)</a:t>
            </a:r>
            <a:endParaRPr sz="2200" dirty="0"/>
          </a:p>
          <a:p>
            <a:pPr marL="1370013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2200" dirty="0"/>
              <a:t> </a:t>
            </a:r>
            <a:r>
              <a:rPr lang="en-GB" sz="2200" dirty="0" err="1"/>
              <a:t>Υλικό</a:t>
            </a:r>
            <a:r>
              <a:rPr lang="en-GB" sz="2200" dirty="0"/>
              <a:t>, </a:t>
            </a:r>
            <a:r>
              <a:rPr lang="en-GB" sz="2200" dirty="0" err="1"/>
              <a:t>λογισμικό</a:t>
            </a:r>
            <a:r>
              <a:rPr lang="en-GB" sz="2200" dirty="0"/>
              <a:t>, υπ</a:t>
            </a:r>
            <a:r>
              <a:rPr lang="en-GB" sz="2200" dirty="0" err="1"/>
              <a:t>ηρεσίες</a:t>
            </a:r>
            <a:r>
              <a:rPr lang="en-GB" sz="2200" dirty="0"/>
              <a:t> π</a:t>
            </a:r>
            <a:r>
              <a:rPr lang="en-GB" sz="2200" dirty="0" err="1"/>
              <a:t>ρομηθευτών</a:t>
            </a:r>
            <a:r>
              <a:rPr lang="en-GB" sz="2200" dirty="0"/>
              <a:t>/</a:t>
            </a:r>
            <a:r>
              <a:rPr lang="en-GB" sz="2200" dirty="0" err="1"/>
              <a:t>συμ</a:t>
            </a:r>
            <a:r>
              <a:rPr lang="en-GB" sz="2200" dirty="0"/>
              <a:t>βούλων, ταξίδια</a:t>
            </a:r>
            <a:endParaRPr sz="2200" dirty="0"/>
          </a:p>
          <a:p>
            <a:pPr marL="1370013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2200" dirty="0"/>
              <a:t> </a:t>
            </a:r>
            <a:r>
              <a:rPr lang="en-GB" sz="2200" dirty="0" err="1"/>
              <a:t>Χρημ</a:t>
            </a:r>
            <a:r>
              <a:rPr lang="en-GB" sz="2200" dirty="0"/>
              <a:t>ατοδότηση: κεφαλαιακή έναντι υπηρεσιακής χρηματοδότησης </a:t>
            </a:r>
            <a:endParaRPr sz="2200" dirty="0"/>
          </a:p>
          <a:p>
            <a:pPr marL="1370012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2200" dirty="0"/>
              <a:t> </a:t>
            </a:r>
            <a:r>
              <a:rPr lang="en-GB" sz="2200" dirty="0" err="1"/>
              <a:t>Μην</a:t>
            </a:r>
            <a:r>
              <a:rPr lang="en-GB" sz="2200" dirty="0"/>
              <a:t> </a:t>
            </a:r>
            <a:r>
              <a:rPr lang="en-GB" sz="2200" dirty="0" err="1"/>
              <a:t>ξεχνάτε</a:t>
            </a:r>
            <a:r>
              <a:rPr lang="en-GB" sz="2200" dirty="0"/>
              <a:t> τα </a:t>
            </a:r>
            <a:r>
              <a:rPr lang="en-GB" sz="2200" dirty="0" err="1"/>
              <a:t>λειτουργικά</a:t>
            </a:r>
            <a:r>
              <a:rPr lang="en-GB" sz="2200" dirty="0"/>
              <a:t> </a:t>
            </a:r>
            <a:r>
              <a:rPr lang="en-GB" sz="2200" dirty="0" err="1"/>
              <a:t>έξοδ</a:t>
            </a:r>
            <a:r>
              <a:rPr lang="en-GB" sz="2200" dirty="0"/>
              <a:t>α</a:t>
            </a:r>
            <a:endParaRPr sz="2200" dirty="0"/>
          </a:p>
          <a:p>
            <a:pPr marL="854075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2200" dirty="0"/>
              <a:t>Ήπ</a:t>
            </a:r>
            <a:r>
              <a:rPr lang="en-GB" sz="2200" dirty="0" err="1"/>
              <a:t>ιος</a:t>
            </a:r>
            <a:r>
              <a:rPr lang="en-GB" sz="2200" dirty="0"/>
              <a:t> π</a:t>
            </a:r>
            <a:r>
              <a:rPr lang="en-GB" sz="2200" dirty="0" err="1"/>
              <a:t>ροϋ</a:t>
            </a:r>
            <a:r>
              <a:rPr lang="en-GB" sz="2200" dirty="0"/>
              <a:t>πολογισμός</a:t>
            </a:r>
            <a:endParaRPr sz="2200" dirty="0"/>
          </a:p>
          <a:p>
            <a:pPr marL="1389062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2200" dirty="0"/>
              <a:t>Υπ</a:t>
            </a:r>
            <a:r>
              <a:rPr lang="en-GB" sz="2200" dirty="0" err="1"/>
              <a:t>ηρεσίες</a:t>
            </a:r>
            <a:r>
              <a:rPr lang="en-GB" sz="2200" dirty="0"/>
              <a:t> και υπ</a:t>
            </a:r>
            <a:r>
              <a:rPr lang="en-GB" sz="2200" dirty="0" err="1"/>
              <a:t>εργολ</a:t>
            </a:r>
            <a:r>
              <a:rPr lang="en-GB" sz="2200" dirty="0"/>
              <a:t>αβίες </a:t>
            </a:r>
            <a:endParaRPr sz="22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>
                <a:solidFill>
                  <a:schemeClr val="accent3"/>
                </a:solidFill>
              </a:rPr>
              <a:t>Με β</a:t>
            </a:r>
            <a:r>
              <a:rPr lang="en-GB" sz="2000" dirty="0" err="1">
                <a:solidFill>
                  <a:schemeClr val="accent3"/>
                </a:solidFill>
              </a:rPr>
              <a:t>άση</a:t>
            </a:r>
            <a:r>
              <a:rPr lang="en-GB" sz="2000" dirty="0">
                <a:solidFill>
                  <a:schemeClr val="accent3"/>
                </a:solidFill>
              </a:rPr>
              <a:t> το </a:t>
            </a:r>
            <a:r>
              <a:rPr lang="en-GB" sz="2000" dirty="0" err="1">
                <a:solidFill>
                  <a:schemeClr val="accent3"/>
                </a:solidFill>
              </a:rPr>
              <a:t>χρονοδιάγρ</a:t>
            </a:r>
            <a:r>
              <a:rPr lang="en-GB" sz="2000" dirty="0">
                <a:solidFill>
                  <a:schemeClr val="accent3"/>
                </a:solidFill>
              </a:rPr>
              <a:t>αμμα του έργου</a:t>
            </a:r>
            <a:endParaRPr sz="2000" dirty="0">
              <a:solidFill>
                <a:schemeClr val="accent3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/>
              <a:t>Προγραμματισμός - Προϋπολογισμός Έργου</a:t>
            </a:r>
            <a:endParaRPr b="1"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5500" y="1302350"/>
            <a:ext cx="3247249" cy="487087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/>
          <p:nvPr/>
        </p:nvSpPr>
        <p:spPr>
          <a:xfrm>
            <a:off x="7686600" y="6121250"/>
            <a:ext cx="443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Διαχείριση των ενδιαφερομένων μερών</a:t>
            </a:r>
            <a:endParaRPr b="1"/>
          </a:p>
        </p:txBody>
      </p:sp>
      <p:pic>
        <p:nvPicPr>
          <p:cNvPr id="263" name="Google Shape;263;p38"/>
          <p:cNvPicPr preferRelativeResize="0"/>
          <p:nvPr/>
        </p:nvPicPr>
        <p:blipFill rotWithShape="1">
          <a:blip r:embed="rId3">
            <a:alphaModFix/>
          </a:blip>
          <a:srcRect l="6551" t="38055" r="70078" b="11667"/>
          <a:stretch/>
        </p:blipFill>
        <p:spPr>
          <a:xfrm>
            <a:off x="5572124" y="1647824"/>
            <a:ext cx="6315075" cy="420797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5834963" y="1393247"/>
            <a:ext cx="506798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Πίν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ακας αξιολόγησης των ενδιαφερομένων μερών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399224" y="1393247"/>
            <a:ext cx="51729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ευθύνη του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υπεύθυνου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έργου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να διαχειριστεί τις επιρροές αυτών των διαφόρων ενδιαφερομένων μερών σε σχέση με τις απαιτήσεις του έργου, ώστε να διασφαλιστεί ένα επιτυχές αποτέλεσμα.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Συμ</a:t>
            </a:r>
            <a:r>
              <a:rPr lang="en-GB" sz="18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βολή: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Μέλη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Ομάδ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ας Έργου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Ενδι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αφερόμενες οντότητες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ε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σωτερικές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ή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εξωτερικές</a:t>
            </a: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στον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Οργ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ανισμό Εκτέλεσης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399370" y="5646207"/>
            <a:ext cx="1148782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ροσδιορισμός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ενδι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αφερομένων μερών είναι μια συνεχής διαδικασία καθ' όλη τη διάρκεια του κύκλου ζωής του έργου.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 απ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οτυχί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αυτή μπορεί να οδηγήσει σε καθυστερήσεις, αυξήσεις του κόστους, απροσδόκητα ζητήματα και άλλες αρνητικές συνέπειες, συμπεριλαμβανομένης της ακύρωσης του έργου.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body" idx="2"/>
          </p:nvPr>
        </p:nvSpPr>
        <p:spPr>
          <a:xfrm>
            <a:off x="399374" y="1823452"/>
            <a:ext cx="6632700" cy="4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2500" b="1" u="sng" dirty="0"/>
              <a:t>Ρίσκα</a:t>
            </a:r>
            <a:endParaRPr dirty="0"/>
          </a:p>
          <a:p>
            <a:pPr marL="5715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 err="1"/>
              <a:t>Τι</a:t>
            </a:r>
            <a:r>
              <a:rPr lang="en-GB" sz="2400" dirty="0"/>
              <a:t> θα μπ</a:t>
            </a:r>
            <a:r>
              <a:rPr lang="en-GB" sz="2400" dirty="0" err="1"/>
              <a:t>ορούσε</a:t>
            </a:r>
            <a:r>
              <a:rPr lang="en-GB" sz="2400" dirty="0"/>
              <a:t> να </a:t>
            </a:r>
            <a:r>
              <a:rPr lang="en-GB" sz="2400" dirty="0" err="1"/>
              <a:t>συμ</a:t>
            </a:r>
            <a:r>
              <a:rPr lang="en-GB" sz="2400" dirty="0"/>
              <a:t>βεί;</a:t>
            </a:r>
            <a:endParaRPr sz="2400" dirty="0"/>
          </a:p>
          <a:p>
            <a:pPr marL="5715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 err="1"/>
              <a:t>Ποι</a:t>
            </a:r>
            <a:r>
              <a:rPr lang="en-GB" sz="2400" dirty="0"/>
              <a:t>α είναι η πιθανότητα να συμβεί;</a:t>
            </a:r>
            <a:endParaRPr sz="2400" dirty="0"/>
          </a:p>
          <a:p>
            <a:pPr marL="5715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 err="1"/>
              <a:t>Τι</a:t>
            </a:r>
            <a:r>
              <a:rPr lang="en-GB" sz="2400" dirty="0"/>
              <a:t> θα </a:t>
            </a:r>
            <a:r>
              <a:rPr lang="en-GB" sz="2400" dirty="0" err="1"/>
              <a:t>συνέ</a:t>
            </a:r>
            <a:r>
              <a:rPr lang="en-GB" sz="2400" dirty="0"/>
              <a:t>βαινε αν όντως συνέβαινε;</a:t>
            </a:r>
            <a:endParaRPr sz="2400" dirty="0"/>
          </a:p>
          <a:p>
            <a:pPr marL="5715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 err="1"/>
              <a:t>Γι</a:t>
            </a:r>
            <a:r>
              <a:rPr lang="en-GB" sz="2400" dirty="0"/>
              <a:t>α στοιχεία υψηλής προτεραιότητας, καθορίστε τη στρατηγική/προσέγγιση </a:t>
            </a:r>
            <a:r>
              <a:rPr lang="el-GR" sz="2400" dirty="0"/>
              <a:t>ρίσκο</a:t>
            </a:r>
            <a:r>
              <a:rPr lang="en-GB" sz="2400" dirty="0"/>
              <a:t>υ</a:t>
            </a:r>
            <a:endParaRPr sz="2400" dirty="0"/>
          </a:p>
          <a:p>
            <a:pPr marL="5715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/>
              <a:t>Απ</a:t>
            </a:r>
            <a:r>
              <a:rPr lang="en-GB" sz="2400" dirty="0" err="1"/>
              <a:t>οδοχή</a:t>
            </a:r>
            <a:r>
              <a:rPr lang="en-GB" sz="2400" dirty="0"/>
              <a:t>, </a:t>
            </a:r>
            <a:r>
              <a:rPr lang="en-GB" sz="2400" dirty="0" err="1"/>
              <a:t>μετρι</a:t>
            </a:r>
            <a:r>
              <a:rPr lang="en-GB" sz="2400" dirty="0"/>
              <a:t>ασμός, απρόβλεπτα</a:t>
            </a:r>
            <a:endParaRPr sz="2500" dirty="0"/>
          </a:p>
        </p:txBody>
      </p:sp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-GR" b="1" dirty="0"/>
              <a:t>Προγραμματισμός</a:t>
            </a:r>
            <a:r>
              <a:rPr lang="en-GB" b="1" dirty="0"/>
              <a:t> -</a:t>
            </a:r>
            <a:r>
              <a:rPr lang="el-GR" b="1" dirty="0"/>
              <a:t> Ρίσκα</a:t>
            </a:r>
            <a:endParaRPr b="1" dirty="0"/>
          </a:p>
        </p:txBody>
      </p:sp>
      <p:sp>
        <p:nvSpPr>
          <p:cNvPr id="273" name="Google Shape;273;p39"/>
          <p:cNvSpPr txBox="1"/>
          <p:nvPr/>
        </p:nvSpPr>
        <p:spPr>
          <a:xfrm>
            <a:off x="1547826" y="5964675"/>
            <a:ext cx="102448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Προσδιορισμός</a:t>
            </a:r>
            <a:r>
              <a:rPr lang="en-GB" sz="28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ρίσκων</a:t>
            </a:r>
            <a:r>
              <a:rPr lang="en-GB" sz="28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, σχεδιασμός </a:t>
            </a:r>
            <a:r>
              <a:rPr lang="en-GB" sz="28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δράσης</a:t>
            </a:r>
            <a:r>
              <a:rPr lang="en-GB" sz="28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n-GB" sz="28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ενεργο</a:t>
            </a:r>
            <a:r>
              <a:rPr lang="en-GB" sz="28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ποίηση </a:t>
            </a:r>
            <a:endParaRPr sz="1600" b="0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7216350" y="5564475"/>
            <a:ext cx="443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8175" y="1690100"/>
            <a:ext cx="5183824" cy="41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48eb96c55_0_41"/>
          <p:cNvSpPr txBox="1">
            <a:spLocks noGrp="1"/>
          </p:cNvSpPr>
          <p:nvPr>
            <p:ph type="body" idx="2"/>
          </p:nvPr>
        </p:nvSpPr>
        <p:spPr>
          <a:xfrm>
            <a:off x="609602" y="1573511"/>
            <a:ext cx="11079582" cy="403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700" b="1" dirty="0" err="1"/>
              <a:t>Οργάνωση</a:t>
            </a:r>
            <a:r>
              <a:rPr lang="en-GB" sz="1700" dirty="0"/>
              <a:t>: Island University</a:t>
            </a:r>
            <a:endParaRPr sz="17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700" b="1" dirty="0"/>
              <a:t>Έργο</a:t>
            </a:r>
            <a:r>
              <a:rPr lang="en-GB" sz="1700" dirty="0"/>
              <a:t>: Το </a:t>
            </a:r>
            <a:r>
              <a:rPr lang="en-GB" sz="1700" dirty="0" err="1"/>
              <a:t>μέλλον</a:t>
            </a:r>
            <a:r>
              <a:rPr lang="en-GB" sz="1700" dirty="0"/>
              <a:t> </a:t>
            </a:r>
            <a:r>
              <a:rPr lang="en-GB" sz="1700" dirty="0" err="1"/>
              <a:t>της</a:t>
            </a:r>
            <a:r>
              <a:rPr lang="en-GB" sz="1700" dirty="0"/>
              <a:t> </a:t>
            </a:r>
            <a:r>
              <a:rPr lang="en-GB" sz="1700" dirty="0" err="1"/>
              <a:t>εκ</a:t>
            </a:r>
            <a:r>
              <a:rPr lang="en-GB" sz="1700" dirty="0"/>
              <a:t>παίδευσης</a:t>
            </a:r>
            <a:endParaRPr sz="1700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GB" sz="1700" b="1" dirty="0" err="1"/>
              <a:t>Στόχος</a:t>
            </a:r>
            <a:r>
              <a:rPr lang="en-GB" sz="1700" dirty="0"/>
              <a:t>: </a:t>
            </a:r>
            <a:r>
              <a:rPr lang="el-GR" sz="1700" dirty="0"/>
              <a:t>Οργάνωση συνεδρίου όπου κορυφαίοι στοχαστές με επιρροή </a:t>
            </a:r>
            <a:r>
              <a:rPr lang="en-GB" sz="1700" dirty="0"/>
              <a:t>(Salman Khan, Diana </a:t>
            </a:r>
            <a:r>
              <a:rPr lang="en-GB" sz="1700" dirty="0" err="1"/>
              <a:t>Rhoten</a:t>
            </a:r>
            <a:r>
              <a:rPr lang="en-GB" sz="1700" dirty="0"/>
              <a:t>, David Thornburg) θα </a:t>
            </a:r>
            <a:r>
              <a:rPr lang="en-GB" sz="1700" dirty="0" err="1"/>
              <a:t>μοιρ</a:t>
            </a:r>
            <a:r>
              <a:rPr lang="en-GB" sz="1700" dirty="0"/>
              <a:t>αστούν τις σκέψεις τους σχετικά με το μέλλον των εκπαιδευτικών συστημάτων.</a:t>
            </a:r>
            <a:endParaRPr sz="17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700" b="1" dirty="0" err="1"/>
              <a:t>Ημερομηνίες</a:t>
            </a:r>
            <a:r>
              <a:rPr lang="en-GB" sz="1700" b="1" dirty="0"/>
              <a:t> </a:t>
            </a:r>
            <a:r>
              <a:rPr lang="en-GB" sz="1700" b="1" dirty="0" err="1"/>
              <a:t>της</a:t>
            </a:r>
            <a:r>
              <a:rPr lang="en-GB" sz="1700" b="1" dirty="0"/>
              <a:t> </a:t>
            </a:r>
            <a:r>
              <a:rPr lang="en-GB" sz="1700" b="1" dirty="0" err="1"/>
              <a:t>Διάσκεψης</a:t>
            </a:r>
            <a:r>
              <a:rPr lang="en-GB" sz="1700" dirty="0"/>
              <a:t>: 28 - 30 Μα</a:t>
            </a:r>
            <a:r>
              <a:rPr lang="en-GB" sz="1700" dirty="0" err="1"/>
              <a:t>ρτίου</a:t>
            </a:r>
            <a:r>
              <a:rPr lang="en-GB" sz="1700" dirty="0"/>
              <a:t> 2024 (1η </a:t>
            </a:r>
            <a:r>
              <a:rPr lang="en-GB" sz="1700" dirty="0" err="1"/>
              <a:t>ημέρ</a:t>
            </a:r>
            <a:r>
              <a:rPr lang="en-GB" sz="1700" dirty="0"/>
              <a:t>α: μεμονωμένες συνεδριάσεις των υποεπιτροπών, 2η ημέρα: Διάσκεψη, 3η ημέρα: επισκέψεις/ψυχαγωγία).</a:t>
            </a:r>
            <a:endParaRPr sz="17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700" b="1" dirty="0" err="1"/>
              <a:t>Τέλη</a:t>
            </a:r>
            <a:r>
              <a:rPr lang="en-GB" sz="1700" b="1" dirty="0"/>
              <a:t> </a:t>
            </a:r>
            <a:r>
              <a:rPr lang="en-GB" sz="1700" b="1" dirty="0" err="1"/>
              <a:t>εγγρ</a:t>
            </a:r>
            <a:r>
              <a:rPr lang="en-GB" sz="1700" b="1" dirty="0"/>
              <a:t>αφής</a:t>
            </a:r>
            <a:r>
              <a:rPr lang="en-GB" sz="1700" dirty="0"/>
              <a:t>: Ο διαχειριστής του έργου θα αποφασιστεί.</a:t>
            </a:r>
            <a:endParaRPr sz="17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700" b="1" dirty="0" err="1"/>
              <a:t>Δι</a:t>
            </a:r>
            <a:r>
              <a:rPr lang="en-GB" sz="1700" b="1" dirty="0"/>
              <a:t>αμονή</a:t>
            </a:r>
            <a:r>
              <a:rPr lang="en-GB" sz="1700" dirty="0"/>
              <a:t>: </a:t>
            </a:r>
            <a:r>
              <a:rPr lang="el-GR" sz="1700" dirty="0"/>
              <a:t>Οι συμμετέχοντες θα κλείσουν και θα πληρώσουν τη διαμονή, α</a:t>
            </a:r>
            <a:r>
              <a:rPr lang="en-GB" sz="1700" dirty="0" err="1"/>
              <a:t>λλά</a:t>
            </a:r>
            <a:r>
              <a:rPr lang="en-GB" sz="1700" dirty="0"/>
              <a:t> εσείς θα διευκολύνετε τη διαδικασία.</a:t>
            </a:r>
            <a:endParaRPr sz="17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1700" b="1" dirty="0"/>
              <a:t>Ο</a:t>
            </a:r>
            <a:r>
              <a:rPr lang="en-GB" sz="1700" b="1" dirty="0" err="1"/>
              <a:t>μάδ</a:t>
            </a:r>
            <a:r>
              <a:rPr lang="en-GB" sz="1700" b="1" dirty="0"/>
              <a:t>α έργου - Χρόνος εργασίας ανά ημέρα</a:t>
            </a:r>
            <a:r>
              <a:rPr lang="en-GB" sz="1700" dirty="0"/>
              <a:t>: 4 ώρες (Δευτέρα έως Παρασκευή) - 4 υπάλληλοι του οργανισμού</a:t>
            </a:r>
            <a:endParaRPr sz="1700" dirty="0"/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81" name="Google Shape;281;g2848eb96c55_0_41"/>
          <p:cNvSpPr txBox="1">
            <a:spLocks noGrp="1"/>
          </p:cNvSpPr>
          <p:nvPr>
            <p:ph type="title"/>
          </p:nvPr>
        </p:nvSpPr>
        <p:spPr>
          <a:xfrm>
            <a:off x="367500" y="144884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Δρα</a:t>
            </a:r>
            <a:r>
              <a:rPr lang="en-GB" b="1" dirty="0" err="1"/>
              <a:t>στηριότητ</a:t>
            </a:r>
            <a:r>
              <a:rPr lang="en-GB" b="1" dirty="0"/>
              <a:t>α 2: Προσδιορισμός </a:t>
            </a:r>
            <a:r>
              <a:rPr lang="el-GR" b="1" dirty="0"/>
              <a:t>ρίσκων</a:t>
            </a:r>
            <a:r>
              <a:rPr lang="en-GB" b="1" dirty="0"/>
              <a:t> (30 λεπτά)</a:t>
            </a:r>
            <a:endParaRPr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848eb96c55_0_46"/>
          <p:cNvSpPr txBox="1"/>
          <p:nvPr/>
        </p:nvSpPr>
        <p:spPr>
          <a:xfrm>
            <a:off x="367500" y="1313754"/>
            <a:ext cx="11161112" cy="348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GB" sz="17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συνέδριο</a:t>
            </a:r>
            <a:r>
              <a:rPr lang="en-GB" sz="1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θα π</a:t>
            </a:r>
            <a:r>
              <a:rPr lang="en-GB" sz="17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ρέ</a:t>
            </a:r>
            <a:r>
              <a:rPr lang="en-GB" sz="1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πει να παρέχει τουλάχιστον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Αίθουσ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συνεδριάσεων με χωρητικότητα τουλάχιστον 200 ατόμων και 5 αίθουσες συνεδριάσεων με χωρητικότητα 15 έως 20 ατόμων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Ιστοσελίδ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με πληροφορίες και εγγραφές - Φόρμα κρατήσεων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μεσημερι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ανά γεύματα, 1 δείπνο και 1 επίσημο δείπνο (εκτός των χώρων του συνεδρίου)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Εκδρομή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με 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ξιοθέ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ατα (π.χ. επ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ισκέψεις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σχολεί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α, εκπαιδευτικά ιδρύματα, άλλους οργανισμούς, μουσεία, άλλα αξιοθέατα) μετά την ολοκλήρωση του συνεδρίου (ημερήσια εκδρομή)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Μετ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αφορά 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στο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εροδρ</a:t>
            </a:r>
            <a:r>
              <a:rPr lang="el-GR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όμιο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848eb96c55_0_46"/>
          <p:cNvSpPr txBox="1">
            <a:spLocks noGrp="1"/>
          </p:cNvSpPr>
          <p:nvPr>
            <p:ph type="title"/>
          </p:nvPr>
        </p:nvSpPr>
        <p:spPr>
          <a:xfrm>
            <a:off x="367500" y="144884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Δρα</a:t>
            </a:r>
            <a:r>
              <a:rPr lang="en-GB" b="1" dirty="0" err="1"/>
              <a:t>στηριότητ</a:t>
            </a:r>
            <a:r>
              <a:rPr lang="en-GB" b="1" dirty="0"/>
              <a:t>α 1: Προσδιορισμός </a:t>
            </a:r>
            <a:r>
              <a:rPr lang="el-GR" b="1" dirty="0"/>
              <a:t>ρίσκων </a:t>
            </a:r>
            <a:r>
              <a:rPr lang="en-GB" b="1" dirty="0" err="1"/>
              <a:t>σε</a:t>
            </a:r>
            <a:r>
              <a:rPr lang="en-GB" b="1" dirty="0"/>
              <a:t> ομάδες 3-5 ατόμων (30 λεπτά) Μελέτη περίπτωσης 2 (II)</a:t>
            </a:r>
            <a:endParaRPr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0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399369" y="1302362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GB" sz="2400"/>
              <a:t>Διαδικασίες διαχείρισης έργων</a:t>
            </a:r>
            <a:endParaRPr sz="2400"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2"/>
          </p:nvPr>
        </p:nvSpPr>
        <p:spPr>
          <a:xfrm>
            <a:off x="506475" y="1935675"/>
            <a:ext cx="41844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chemeClr val="dk1"/>
                </a:solidFill>
              </a:rPr>
              <a:t>ΕΝΑΡΞΗ </a:t>
            </a:r>
            <a:endParaRPr dirty="0"/>
          </a:p>
          <a:p>
            <a:pPr marL="9144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/>
          </a:p>
          <a:p>
            <a:pPr marL="9144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57200" lvl="0" indent="-3683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</a:pPr>
            <a:r>
              <a:rPr lang="el-GR" sz="2200" b="1" dirty="0">
                <a:solidFill>
                  <a:schemeClr val="accent3"/>
                </a:solidFill>
              </a:rPr>
              <a:t>ΠΡΟΓΡΑΜΜΑΤΙΣΜΟΣ</a:t>
            </a:r>
            <a:endParaRPr dirty="0">
              <a:solidFill>
                <a:schemeClr val="accent3"/>
              </a:solidFill>
            </a:endParaRPr>
          </a:p>
          <a:p>
            <a:pPr marL="9144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9144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/>
          </a:p>
          <a:p>
            <a:pPr marL="45720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ΕΚΤΕΛΕΣΗ</a:t>
            </a:r>
            <a:endParaRPr dirty="0"/>
          </a:p>
          <a:p>
            <a:pPr marL="9144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/>
          </a:p>
          <a:p>
            <a:pPr marL="9144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/>
          </a:p>
          <a:p>
            <a:pPr marL="45720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l-GR" sz="2000" dirty="0"/>
              <a:t>Ε</a:t>
            </a:r>
            <a:r>
              <a:rPr lang="en-GB" sz="2000" dirty="0"/>
              <a:t>ΛΕΓΧΟΣ ΚΑΙ ΠΑΡΑΚΟΛΟ</a:t>
            </a:r>
            <a:r>
              <a:rPr lang="el-GR" sz="2000" dirty="0"/>
              <a:t>Υ</a:t>
            </a:r>
            <a:r>
              <a:rPr lang="en-GB" sz="2000" dirty="0"/>
              <a:t>ΘΗΣΗ </a:t>
            </a:r>
            <a:endParaRPr lang="el-GR" sz="2000" dirty="0"/>
          </a:p>
          <a:p>
            <a:pPr marL="101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endParaRPr dirty="0"/>
          </a:p>
          <a:p>
            <a:pPr marL="9144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5720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000000"/>
                </a:solidFill>
              </a:rPr>
              <a:t>ΚΛΕΙΣΙΜΟ 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98" name="Google Shape;98;p2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Έννοια - Κύκλος ζωής έργου</a:t>
            </a:r>
            <a:endParaRPr b="1"/>
          </a:p>
        </p:txBody>
      </p:sp>
      <p:pic>
        <p:nvPicPr>
          <p:cNvPr id="99" name="Google Shape;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0875" y="1803150"/>
            <a:ext cx="7562250" cy="41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body" idx="2"/>
          </p:nvPr>
        </p:nvSpPr>
        <p:spPr>
          <a:xfrm>
            <a:off x="1033650" y="1185375"/>
            <a:ext cx="10124700" cy="499990"/>
          </a:xfrm>
          <a:prstGeom prst="rect">
            <a:avLst/>
          </a:prstGeom>
          <a:solidFill>
            <a:srgbClr val="A7E4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Π</a:t>
            </a:r>
            <a:r>
              <a:rPr lang="el-GR" dirty="0"/>
              <a:t>Η</a:t>
            </a:r>
            <a:r>
              <a:rPr lang="en-GB" dirty="0"/>
              <a:t>ΡΑΜΕ </a:t>
            </a:r>
            <a:r>
              <a:rPr lang="el-GR" dirty="0"/>
              <a:t>Ε</a:t>
            </a:r>
            <a:r>
              <a:rPr lang="en-GB" dirty="0"/>
              <a:t>ΓΚΡΙΣΗ ΑΠ</a:t>
            </a:r>
            <a:r>
              <a:rPr lang="el-GR" dirty="0"/>
              <a:t>Ο</a:t>
            </a:r>
            <a:r>
              <a:rPr lang="en-GB" dirty="0"/>
              <a:t> ΤΗΝ ΗΓΕΤΙΚ</a:t>
            </a:r>
            <a:r>
              <a:rPr lang="el-GR" dirty="0"/>
              <a:t>Η</a:t>
            </a:r>
            <a:r>
              <a:rPr lang="en-GB" dirty="0"/>
              <a:t> ΟΜ</a:t>
            </a:r>
            <a:r>
              <a:rPr lang="el-GR" dirty="0"/>
              <a:t>Α</a:t>
            </a:r>
            <a:r>
              <a:rPr lang="en-GB" dirty="0"/>
              <a:t>ΔΑ - ΕΠΕΝΔΥΤ</a:t>
            </a:r>
            <a:r>
              <a:rPr lang="el-GR" dirty="0"/>
              <a:t>Ε</a:t>
            </a:r>
            <a:r>
              <a:rPr lang="en-GB" dirty="0"/>
              <a:t>Σ ΚΑΙ</a:t>
            </a:r>
            <a:r>
              <a:rPr lang="el-GR" dirty="0"/>
              <a:t> ΑΡΧΙΣΑΜΕ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 err="1"/>
              <a:t>Πριν</a:t>
            </a:r>
            <a:r>
              <a:rPr lang="en-GB" b="1" dirty="0"/>
              <a:t> από</a:t>
            </a:r>
            <a:r>
              <a:rPr lang="el-GR" b="1" dirty="0"/>
              <a:t> τον Προγραμματισμό Ομάδας Εργασίας</a:t>
            </a:r>
            <a:endParaRPr b="1" dirty="0"/>
          </a:p>
        </p:txBody>
      </p:sp>
      <p:sp>
        <p:nvSpPr>
          <p:cNvPr id="106" name="Google Shape;106;p3"/>
          <p:cNvSpPr/>
          <p:nvPr/>
        </p:nvSpPr>
        <p:spPr>
          <a:xfrm>
            <a:off x="6096000" y="2386121"/>
            <a:ext cx="5647644" cy="374230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ΤΏΡΑ ΜΠΟΡΟ</a:t>
            </a:r>
            <a:r>
              <a:rPr lang="el-GR" dirty="0">
                <a:solidFill>
                  <a:schemeClr val="lt1"/>
                </a:solidFill>
              </a:rPr>
              <a:t>Υ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 ΝΑ</a:t>
            </a:r>
            <a:r>
              <a:rPr lang="el-GR" dirty="0">
                <a:solidFill>
                  <a:schemeClr val="lt1"/>
                </a:solidFill>
              </a:rPr>
              <a:t> ΠΡΟΓΡΑΜΜΑΤΙΣΟΥΜΕ ΤΟ ΕΡΓΟ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!!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99370" y="2157082"/>
            <a:ext cx="5784600" cy="457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</a:t>
            </a:r>
            <a:r>
              <a:rPr lang="en-GB" sz="19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σικές</a:t>
            </a:r>
            <a:r>
              <a:rPr lang="en-GB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γρ</a:t>
            </a:r>
            <a:r>
              <a:rPr lang="en-GB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αμμές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τά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διάρκει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των διαδικασιών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προγραμματισμού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αναπ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τύσσοντ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οι βασικές γραμμές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 βα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σική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γρ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αμμή αντιπροσωπεύει τον αρχικό 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του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έργου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Περιλ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αμβάνει όλες τις πληροφορίες σχετικά με τις δραστηριότητες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Διάρκει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α: Ημερομηνία Έναρξης - Λήξης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Πόροι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εργ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ασίες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Εργα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σί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κόστος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399369" y="1302362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</a:t>
            </a:r>
            <a:r>
              <a:rPr lang="en-GB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έκτ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αση του Χάρτη Έργου </a:t>
            </a:r>
            <a:r>
              <a:rPr lang="el-GR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 </a:t>
            </a:r>
            <a:r>
              <a:rPr lang="en-GB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μεγ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αλύτερη λεπτομέρεια</a:t>
            </a:r>
            <a:endParaRPr sz="1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2"/>
          </p:nvPr>
        </p:nvSpPr>
        <p:spPr>
          <a:xfrm>
            <a:off x="399373" y="1994275"/>
            <a:ext cx="7107600" cy="3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Πώς</a:t>
            </a:r>
            <a:r>
              <a:rPr lang="en-GB" dirty="0"/>
              <a:t> θα </a:t>
            </a:r>
            <a:r>
              <a:rPr lang="en-GB" dirty="0" err="1"/>
              <a:t>ολοκληρώσετε</a:t>
            </a:r>
            <a:r>
              <a:rPr lang="en-GB" dirty="0"/>
              <a:t> το έργο σας;  </a:t>
            </a:r>
            <a:endParaRPr dirty="0"/>
          </a:p>
          <a:p>
            <a:pPr marL="2857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Ποι</a:t>
            </a:r>
            <a:r>
              <a:rPr lang="en-GB" dirty="0"/>
              <a:t>α βήματα ή ενέργειες απαιτούνται;</a:t>
            </a:r>
            <a:endParaRPr dirty="0"/>
          </a:p>
          <a:p>
            <a:pPr marL="2857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Ποιοι</a:t>
            </a:r>
            <a:r>
              <a:rPr lang="en-GB" dirty="0"/>
              <a:t> π</a:t>
            </a:r>
            <a:r>
              <a:rPr lang="en-GB" dirty="0" err="1"/>
              <a:t>όροι</a:t>
            </a:r>
            <a:r>
              <a:rPr lang="en-GB" dirty="0"/>
              <a:t> απα</a:t>
            </a:r>
            <a:r>
              <a:rPr lang="en-GB" dirty="0" err="1"/>
              <a:t>ιτούντ</a:t>
            </a:r>
            <a:r>
              <a:rPr lang="en-GB" dirty="0"/>
              <a:t>αι;</a:t>
            </a:r>
            <a:endParaRPr dirty="0"/>
          </a:p>
          <a:p>
            <a:pPr marL="2857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Ποιο</a:t>
            </a:r>
            <a:r>
              <a:rPr lang="en-GB" dirty="0"/>
              <a:t> </a:t>
            </a:r>
            <a:r>
              <a:rPr lang="en-GB" dirty="0" err="1"/>
              <a:t>είν</a:t>
            </a:r>
            <a:r>
              <a:rPr lang="en-GB" dirty="0"/>
              <a:t>αι το χρονοδιάγραμμα; </a:t>
            </a:r>
            <a:endParaRPr dirty="0"/>
          </a:p>
          <a:p>
            <a:pPr marL="2857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Ποιο</a:t>
            </a:r>
            <a:r>
              <a:rPr lang="en-GB" dirty="0"/>
              <a:t> </a:t>
            </a:r>
            <a:r>
              <a:rPr lang="en-GB" dirty="0" err="1"/>
              <a:t>είν</a:t>
            </a:r>
            <a:r>
              <a:rPr lang="en-GB" dirty="0"/>
              <a:t>αι το κόστος;</a:t>
            </a:r>
            <a:endParaRPr dirty="0"/>
          </a:p>
          <a:p>
            <a:pPr marL="2857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Τι</a:t>
            </a:r>
            <a:r>
              <a:rPr lang="en-GB" dirty="0"/>
              <a:t> μπ</a:t>
            </a:r>
            <a:r>
              <a:rPr lang="en-GB" dirty="0" err="1"/>
              <a:t>ορεί</a:t>
            </a:r>
            <a:r>
              <a:rPr lang="en-GB" dirty="0"/>
              <a:t> να σας </a:t>
            </a:r>
            <a:r>
              <a:rPr lang="en-GB" dirty="0" err="1"/>
              <a:t>εκτροχιάσει</a:t>
            </a:r>
            <a:r>
              <a:rPr lang="en-GB" dirty="0"/>
              <a:t> (</a:t>
            </a:r>
            <a:r>
              <a:rPr lang="en-GB" dirty="0" err="1"/>
              <a:t>κίνδυνοι</a:t>
            </a:r>
            <a:r>
              <a:rPr lang="en-GB" dirty="0"/>
              <a:t>);</a:t>
            </a:r>
            <a:endParaRPr dirty="0"/>
          </a:p>
          <a:p>
            <a:pPr marL="457200" lvl="0" indent="-304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solidFill>
                <a:srgbClr val="000000"/>
              </a:solidFill>
              <a:highlight>
                <a:srgbClr val="FF0000"/>
              </a:highlight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GB" b="1" dirty="0" err="1"/>
              <a:t>Πριν</a:t>
            </a:r>
            <a:r>
              <a:rPr lang="en-GB" b="1" dirty="0"/>
              <a:t> από </a:t>
            </a:r>
            <a:r>
              <a:rPr lang="el-GR" b="1" dirty="0"/>
              <a:t>τον Προγραμματισμό Ομάδας Εργασίας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dirty="0"/>
          </a:p>
        </p:txBody>
      </p:sp>
      <p:sp>
        <p:nvSpPr>
          <p:cNvPr id="115" name="Google Shape;115;p4"/>
          <p:cNvSpPr txBox="1"/>
          <p:nvPr/>
        </p:nvSpPr>
        <p:spPr>
          <a:xfrm>
            <a:off x="399375" y="5749325"/>
            <a:ext cx="64032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lang="en-GB" sz="16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τέλος</a:t>
            </a:r>
            <a:r>
              <a:rPr lang="en-GB" sz="16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16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16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αδικασίας </a:t>
            </a:r>
            <a:r>
              <a:rPr lang="el-GR" sz="16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προγραμματισμού</a:t>
            </a:r>
            <a:r>
              <a:rPr lang="en-GB" sz="16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καταλήγουμε σε ένα ολοκληρωμένο Σχέδιο Έργου/ Εγχειρίδιο Έργου.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1925" y="1302350"/>
            <a:ext cx="3329899" cy="4951850"/>
          </a:xfrm>
          <a:prstGeom prst="rect">
            <a:avLst/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body" idx="2"/>
          </p:nvPr>
        </p:nvSpPr>
        <p:spPr>
          <a:xfrm>
            <a:off x="399370" y="1753036"/>
            <a:ext cx="11393260" cy="333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/>
              <a:t>Απα</a:t>
            </a:r>
            <a:r>
              <a:rPr lang="en-GB" sz="2400" dirty="0" err="1"/>
              <a:t>ιτήσεις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έργου</a:t>
            </a:r>
            <a:r>
              <a:rPr lang="en-GB" sz="2400" dirty="0"/>
              <a:t> </a:t>
            </a:r>
            <a:endParaRPr sz="2400" dirty="0"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/>
              <a:t>Κα</a:t>
            </a:r>
            <a:r>
              <a:rPr lang="en-GB" sz="2400" dirty="0" err="1"/>
              <a:t>θορισμός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π</a:t>
            </a:r>
            <a:r>
              <a:rPr lang="en-GB" sz="2400" dirty="0" err="1"/>
              <a:t>εδίου</a:t>
            </a:r>
            <a:r>
              <a:rPr lang="en-GB" sz="2400" dirty="0"/>
              <a:t> </a:t>
            </a:r>
            <a:r>
              <a:rPr lang="en-GB" sz="2400" dirty="0" err="1"/>
              <a:t>εφ</a:t>
            </a:r>
            <a:r>
              <a:rPr lang="en-GB" sz="2400" dirty="0"/>
              <a:t>αρμογής</a:t>
            </a:r>
            <a:endParaRPr sz="2400" dirty="0"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l-GR" sz="2400" dirty="0"/>
              <a:t>Δομή Ανάλυσης Εργασιών</a:t>
            </a:r>
            <a:endParaRPr sz="2400" dirty="0"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 err="1"/>
              <a:t>Πρόγρ</a:t>
            </a:r>
            <a:r>
              <a:rPr lang="en-GB" sz="2400" dirty="0"/>
              <a:t>αμμα</a:t>
            </a:r>
            <a:endParaRPr sz="2400" dirty="0"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 err="1"/>
              <a:t>Προϋ</a:t>
            </a:r>
            <a:r>
              <a:rPr lang="en-GB" sz="2400" dirty="0"/>
              <a:t>πολογισμός</a:t>
            </a:r>
            <a:endParaRPr sz="2400" dirty="0"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 dirty="0" err="1"/>
              <a:t>Ποιότητ</a:t>
            </a:r>
            <a:r>
              <a:rPr lang="en-GB" sz="2400" dirty="0"/>
              <a:t>α</a:t>
            </a:r>
            <a:endParaRPr sz="2400" dirty="0"/>
          </a:p>
          <a:p>
            <a:pPr marL="5715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b="1" dirty="0"/>
              <a:t>Και </a:t>
            </a:r>
            <a:r>
              <a:rPr lang="en-GB" sz="2400" b="1" dirty="0" err="1"/>
              <a:t>άλλες</a:t>
            </a:r>
            <a:r>
              <a:rPr lang="en-GB" sz="2400" b="1" dirty="0"/>
              <a:t> απα</a:t>
            </a:r>
            <a:r>
              <a:rPr lang="en-GB" sz="2400" b="1" dirty="0" err="1"/>
              <a:t>ιτήσεις</a:t>
            </a:r>
            <a:r>
              <a:rPr lang="en-GB" sz="2400" b="1" dirty="0"/>
              <a:t> </a:t>
            </a:r>
            <a:r>
              <a:rPr lang="en-GB" sz="2400" b="1" dirty="0" err="1"/>
              <a:t>σε</a:t>
            </a:r>
            <a:r>
              <a:rPr lang="en-GB" sz="2400" b="1" dirty="0"/>
              <a:t> </a:t>
            </a:r>
            <a:r>
              <a:rPr lang="en-GB" sz="2400" b="1" dirty="0" err="1"/>
              <a:t>τομείς</a:t>
            </a:r>
            <a:r>
              <a:rPr lang="en-GB" sz="2400" b="1" dirty="0"/>
              <a:t> </a:t>
            </a:r>
            <a:r>
              <a:rPr lang="en-GB" sz="2400" b="1" dirty="0" err="1"/>
              <a:t>γνώσεων</a:t>
            </a:r>
            <a:r>
              <a:rPr lang="en-GB" sz="2400" b="1" dirty="0"/>
              <a:t>, όπ</a:t>
            </a:r>
            <a:r>
              <a:rPr lang="en-GB" sz="2400" b="1" dirty="0" err="1"/>
              <a:t>ως</a:t>
            </a:r>
            <a:r>
              <a:rPr lang="en-GB" sz="2400" b="1" dirty="0"/>
              <a:t> </a:t>
            </a:r>
            <a:r>
              <a:rPr lang="en-GB" sz="2400" b="1" dirty="0" err="1"/>
              <a:t>οι</a:t>
            </a:r>
            <a:r>
              <a:rPr lang="en-GB" sz="2400" b="1" dirty="0"/>
              <a:t> π</a:t>
            </a:r>
            <a:r>
              <a:rPr lang="en-GB" sz="2400" b="1" dirty="0" err="1"/>
              <a:t>ρομήθειες</a:t>
            </a:r>
            <a:r>
              <a:rPr lang="en-GB" sz="2400" b="1" dirty="0"/>
              <a:t>/το α</a:t>
            </a:r>
            <a:r>
              <a:rPr lang="en-GB" sz="2400" b="1" dirty="0" err="1"/>
              <a:t>νθρώ</a:t>
            </a:r>
            <a:r>
              <a:rPr lang="en-GB" sz="2400" b="1" dirty="0"/>
              <a:t>πινο δυναμικό κ.λπ. </a:t>
            </a:r>
            <a:endParaRPr sz="2400" b="1"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Ποιες είναι οι παράμετροι του Σχεδίου Έργου;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body" idx="2"/>
          </p:nvPr>
        </p:nvSpPr>
        <p:spPr>
          <a:xfrm>
            <a:off x="-1" y="1174173"/>
            <a:ext cx="7626486" cy="550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/>
              <a:t>Λαμβ</a:t>
            </a:r>
            <a:r>
              <a:rPr lang="en-GB" dirty="0" err="1"/>
              <a:t>άνοντ</a:t>
            </a:r>
            <a:r>
              <a:rPr lang="en-GB" dirty="0"/>
              <a:t>ας υπόψη τις απαιτήσεις του έργου, τον προϋπολογισμό, το χρονοδιάγραμμα και την ποιότητα</a:t>
            </a:r>
            <a:r>
              <a:rPr lang="el-GR" dirty="0"/>
              <a:t>, </a:t>
            </a:r>
            <a:r>
              <a:rPr lang="en-GB" dirty="0"/>
              <a:t>θα υπ</a:t>
            </a:r>
            <a:r>
              <a:rPr lang="en-GB" dirty="0" err="1"/>
              <a:t>άρξουν</a:t>
            </a:r>
            <a:r>
              <a:rPr lang="en-GB" dirty="0"/>
              <a:t> </a:t>
            </a:r>
            <a:r>
              <a:rPr lang="en-GB" dirty="0" err="1"/>
              <a:t>συγκρούσεις</a:t>
            </a:r>
            <a:r>
              <a:rPr lang="el-GR" dirty="0"/>
              <a:t> για το ποιος θα αναλάβει τι</a:t>
            </a:r>
            <a:r>
              <a:rPr lang="en-GB" dirty="0"/>
              <a:t>! </a:t>
            </a:r>
            <a:endParaRPr dirty="0"/>
          </a:p>
          <a:p>
            <a:pPr marL="5143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Σε</a:t>
            </a:r>
            <a:r>
              <a:rPr lang="en-GB" dirty="0"/>
              <a:t> α</a:t>
            </a:r>
            <a:r>
              <a:rPr lang="en-GB" dirty="0" err="1"/>
              <a:t>υτό</a:t>
            </a:r>
            <a:r>
              <a:rPr lang="en-GB" dirty="0"/>
              <a:t> το </a:t>
            </a:r>
            <a:r>
              <a:rPr lang="en-GB" dirty="0" err="1"/>
              <a:t>στάδιο</a:t>
            </a:r>
            <a:r>
              <a:rPr lang="en-GB" dirty="0"/>
              <a:t>, ο </a:t>
            </a:r>
            <a:r>
              <a:rPr lang="el-GR" dirty="0"/>
              <a:t>υπεύθυνος διαχείρισης έργου</a:t>
            </a:r>
            <a:r>
              <a:rPr lang="en-GB" dirty="0"/>
              <a:t> </a:t>
            </a:r>
            <a:r>
              <a:rPr lang="en-GB" dirty="0" err="1"/>
              <a:t>έχει</a:t>
            </a:r>
            <a:r>
              <a:rPr lang="en-GB" dirty="0"/>
              <a:t> </a:t>
            </a:r>
            <a:r>
              <a:rPr lang="en-GB" dirty="0" err="1"/>
              <a:t>μόνο</a:t>
            </a:r>
            <a:r>
              <a:rPr lang="en-GB" dirty="0"/>
              <a:t> </a:t>
            </a:r>
            <a:r>
              <a:rPr lang="en-GB" dirty="0" err="1"/>
              <a:t>μι</a:t>
            </a:r>
            <a:r>
              <a:rPr lang="en-GB" dirty="0"/>
              <a:t>α </a:t>
            </a:r>
            <a:r>
              <a:rPr lang="el-GR" dirty="0"/>
              <a:t>γενική </a:t>
            </a:r>
            <a:r>
              <a:rPr lang="en-GB" dirty="0" err="1"/>
              <a:t>ιδέ</a:t>
            </a:r>
            <a:r>
              <a:rPr lang="en-GB" dirty="0"/>
              <a:t>α για το κόστος/τον προϋπολογισμό και την ποιότητα του έργου, οπότε πρέπει να συγκεντρώσετε με κάποιο τρόπο τις απαιτήσε</a:t>
            </a:r>
            <a:r>
              <a:rPr lang="el-GR" dirty="0" err="1"/>
              <a:t>ις</a:t>
            </a:r>
            <a:r>
              <a:rPr lang="el-GR" dirty="0"/>
              <a:t> με βάση τα δικά σας δεδομένα</a:t>
            </a:r>
            <a:r>
              <a:rPr lang="en-GB" dirty="0"/>
              <a:t>.</a:t>
            </a:r>
            <a:endParaRPr dirty="0"/>
          </a:p>
          <a:p>
            <a:pPr marL="5143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/>
              <a:t>Υπ</a:t>
            </a:r>
            <a:r>
              <a:rPr lang="en-GB" dirty="0" err="1"/>
              <a:t>άρχουν</a:t>
            </a:r>
            <a:r>
              <a:rPr lang="en-GB" dirty="0"/>
              <a:t> π</a:t>
            </a:r>
            <a:r>
              <a:rPr lang="en-GB" dirty="0" err="1"/>
              <a:t>ολλές</a:t>
            </a:r>
            <a:r>
              <a:rPr lang="en-GB" dirty="0"/>
              <a:t> </a:t>
            </a:r>
            <a:r>
              <a:rPr lang="en-GB" dirty="0" err="1"/>
              <a:t>μέθοδοι</a:t>
            </a:r>
            <a:r>
              <a:rPr lang="en-GB" dirty="0"/>
              <a:t> </a:t>
            </a:r>
            <a:r>
              <a:rPr lang="en-GB" dirty="0" err="1"/>
              <a:t>συλλογής</a:t>
            </a:r>
            <a:r>
              <a:rPr lang="en-GB" dirty="0"/>
              <a:t> απα</a:t>
            </a:r>
            <a:r>
              <a:rPr lang="en-GB" dirty="0" err="1"/>
              <a:t>ιτήσεων</a:t>
            </a:r>
            <a:r>
              <a:rPr lang="en-GB" dirty="0"/>
              <a:t>: </a:t>
            </a:r>
            <a:endParaRPr dirty="0"/>
          </a:p>
          <a:p>
            <a:pPr marL="971550" lvl="1" indent="-285750" algn="just">
              <a:spcBef>
                <a:spcPts val="1000"/>
              </a:spcBef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l-GR" sz="1800" dirty="0" err="1"/>
              <a:t>Ε</a:t>
            </a:r>
            <a:r>
              <a:rPr lang="en-GB" sz="1800" dirty="0" err="1"/>
              <a:t>ργ</a:t>
            </a:r>
            <a:r>
              <a:rPr lang="en-GB" sz="1800" dirty="0"/>
              <a:t>αλείο χαρτογράφησης (είναι υποκειμενικό ανάλογα με την κατανόηση του ατόμου που το προετοιμάζει)</a:t>
            </a:r>
            <a:endParaRPr sz="1800" dirty="0"/>
          </a:p>
          <a:p>
            <a:pPr marL="971550" lvl="1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l-GR" sz="1800" dirty="0"/>
              <a:t>Ατομικές σ</a:t>
            </a:r>
            <a:r>
              <a:rPr lang="en-GB" sz="1800" dirty="0" err="1"/>
              <a:t>υνεντεύξεις</a:t>
            </a:r>
            <a:endParaRPr sz="1800" dirty="0"/>
          </a:p>
          <a:p>
            <a:pPr marL="971550" lvl="1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l-GR" sz="1800" dirty="0"/>
              <a:t>Εφαρμογή τεχνικής </a:t>
            </a:r>
            <a:r>
              <a:rPr lang="en-GB" sz="1800" dirty="0"/>
              <a:t>Delphi (παρέχει εξαιρετικά και κοντά στην πραγματικότητα αποτελέσματα, αλλά είναι χρονοβόρα)</a:t>
            </a:r>
            <a:endParaRPr sz="1800" dirty="0"/>
          </a:p>
          <a:p>
            <a:pPr marL="971550" lvl="1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dirty="0" err="1"/>
              <a:t>Τεχνική</a:t>
            </a:r>
            <a:r>
              <a:rPr lang="en-GB" sz="1800" dirty="0"/>
              <a:t> </a:t>
            </a:r>
            <a:r>
              <a:rPr lang="en-GB" sz="1800" dirty="0" err="1"/>
              <a:t>ονομ</a:t>
            </a:r>
            <a:r>
              <a:rPr lang="en-GB" sz="1800" dirty="0"/>
              <a:t>αστικής ομάδας </a:t>
            </a:r>
            <a:endParaRPr sz="1800" dirty="0"/>
          </a:p>
          <a:p>
            <a:pPr marL="971550" lvl="1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l-GR" sz="1800" dirty="0"/>
              <a:t>Ο</a:t>
            </a:r>
            <a:r>
              <a:rPr lang="en-GB" sz="1800" dirty="0"/>
              <a:t>μα</a:t>
            </a:r>
            <a:r>
              <a:rPr lang="en-GB" sz="1800" dirty="0" err="1"/>
              <a:t>δική</a:t>
            </a:r>
            <a:r>
              <a:rPr lang="en-GB" sz="1800" dirty="0"/>
              <a:t> συνάντηση με όλους τους εμπλεκόμενους (προτείνεται)</a:t>
            </a:r>
            <a:endParaRPr sz="1800" dirty="0"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  <a:p>
            <a:pPr marL="514350" lvl="0" indent="-1714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Απαιτήσεις του έργου</a:t>
            </a:r>
            <a:endParaRPr b="1"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r="50738" b="5010"/>
          <a:stretch/>
        </p:blipFill>
        <p:spPr>
          <a:xfrm>
            <a:off x="7869677" y="1530971"/>
            <a:ext cx="4210970" cy="408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Καθορισμός της δήλωσης πεδίου εφαρμογής </a:t>
            </a:r>
            <a:endParaRPr b="1"/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2777" y="1840088"/>
            <a:ext cx="4047067" cy="404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/>
        </p:nvSpPr>
        <p:spPr>
          <a:xfrm>
            <a:off x="743655" y="1379116"/>
            <a:ext cx="69426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ΕΝΤΟΣ και τι ΕΚΤΟΣ του έργου (περιγράφει τα όρια του αποτελέσματος)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743656" y="3775318"/>
            <a:ext cx="64727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8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να το κάνουμε αυτό χρειαζόμαστε τα ακόλουθα έγγραφα: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Χάρτη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του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έργου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Απα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ιτήσεις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παρα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δοχές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και 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εριορισμοί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έργων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743656" y="2245363"/>
            <a:ext cx="7071416" cy="1477287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Σημ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ασία του καθορισμού του πεδίου εφαρμογής του έργου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Ως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υπεύθυνοι διαχείρισης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έχουμε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τάση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να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συμ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περιλαμβάνουμε τα πάντα στο Σχέδιο Έργου 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ας, με αποτέλεσμα να είναι αδύνατο να εκτελεστεί το σχέδιο.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656884" y="5322752"/>
            <a:ext cx="7911383" cy="1323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GB" sz="1600" b="0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έγγρ</a:t>
            </a:r>
            <a:r>
              <a:rPr lang="en-GB" sz="16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αφο Δήλωση Πεδίου Εφαρμογής του Έργου περιλαμβάνει τα εξής: 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</a:pPr>
            <a:r>
              <a:rPr lang="en-GB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Αιτιολόγηση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του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έργου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</a:pPr>
            <a:r>
              <a:rPr lang="en-GB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Πεδίο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εφ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αρμογής του έργου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</a:pPr>
            <a:r>
              <a:rPr lang="en-GB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Παρα</a:t>
            </a:r>
            <a:r>
              <a:rPr lang="en-GB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δοτέ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 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</a:pPr>
            <a:r>
              <a:rPr lang="en-GB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Κριτήρι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 επιτυχίας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399369" y="1302362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400"/>
              <a:t>Ποια βήματα ή ενέργειες απαιτούνται;</a:t>
            </a:r>
            <a:endParaRPr sz="2400"/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2"/>
          </p:nvPr>
        </p:nvSpPr>
        <p:spPr>
          <a:xfrm>
            <a:off x="504483" y="1901154"/>
            <a:ext cx="11393260" cy="397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2400" dirty="0"/>
              <a:t>Δομή Ανάλυσης Εργασιών </a:t>
            </a:r>
            <a:r>
              <a:rPr lang="en-GB" sz="2400" dirty="0"/>
              <a:t>(</a:t>
            </a:r>
            <a:r>
              <a:rPr lang="el-GR" sz="2400" dirty="0"/>
              <a:t>ΔΑΕ</a:t>
            </a:r>
            <a:r>
              <a:rPr lang="en-GB" sz="2400" dirty="0"/>
              <a:t>) - Η </a:t>
            </a:r>
            <a:r>
              <a:rPr lang="en-GB" sz="2400" dirty="0" err="1"/>
              <a:t>δι</a:t>
            </a:r>
            <a:r>
              <a:rPr lang="en-GB" sz="2400" dirty="0"/>
              <a:t>αδικασία αυτή ονομάζεται </a:t>
            </a:r>
            <a:r>
              <a:rPr lang="el-GR" sz="2400" b="1" u="sng" dirty="0"/>
              <a:t>«</a:t>
            </a:r>
            <a:r>
              <a:rPr lang="en-GB" sz="2400" b="1" u="sng" dirty="0"/>
              <a:t>απ</a:t>
            </a:r>
            <a:r>
              <a:rPr lang="en-GB" sz="2400" b="1" u="sng" dirty="0" err="1"/>
              <a:t>οσύνθεση</a:t>
            </a:r>
            <a:r>
              <a:rPr lang="el-GR" sz="2400" b="1" u="sng" dirty="0"/>
              <a:t>»</a:t>
            </a:r>
            <a:r>
              <a:rPr lang="en-GB" sz="2400" b="1" u="sng" dirty="0"/>
              <a:t>.</a:t>
            </a:r>
            <a:endParaRPr sz="2400" b="1" u="sng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630238" lvl="0" indent="-3952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l-GR" sz="2400" dirty="0"/>
              <a:t>Λαμβάνει υπόψη</a:t>
            </a:r>
            <a:r>
              <a:rPr lang="en-GB" sz="2400" dirty="0"/>
              <a:t> το συνολικό αντικείμενο του έργου</a:t>
            </a:r>
            <a:endParaRPr sz="2400" dirty="0"/>
          </a:p>
          <a:p>
            <a:pPr marL="630238" lvl="0" indent="-24288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 dirty="0"/>
          </a:p>
          <a:p>
            <a:pPr marL="630238" lvl="0" indent="-3952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400" dirty="0" err="1"/>
              <a:t>Δι</a:t>
            </a:r>
            <a:r>
              <a:rPr lang="en-GB" sz="2400" dirty="0"/>
              <a:t>αχωρίζει την εργασία σε διαχειρίσιμες συνιστώσες</a:t>
            </a:r>
            <a:endParaRPr sz="2400" dirty="0"/>
          </a:p>
          <a:p>
            <a:pPr marL="630238" lvl="0" indent="-24288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 dirty="0"/>
          </a:p>
          <a:p>
            <a:pPr marL="630238" lvl="0" indent="-3952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400" dirty="0"/>
              <a:t>Απ</a:t>
            </a:r>
            <a:r>
              <a:rPr lang="en-GB" sz="2400" dirty="0" err="1"/>
              <a:t>οσ</a:t>
            </a:r>
            <a:r>
              <a:rPr lang="el-GR" sz="2400" dirty="0" err="1"/>
              <a:t>υνθέτει</a:t>
            </a:r>
            <a:r>
              <a:rPr lang="en-GB" sz="2400" dirty="0"/>
              <a:t> το π</a:t>
            </a:r>
            <a:r>
              <a:rPr lang="en-GB" sz="2400" dirty="0" err="1"/>
              <a:t>εδίο</a:t>
            </a:r>
            <a:r>
              <a:rPr lang="en-GB" sz="2400" dirty="0"/>
              <a:t> </a:t>
            </a:r>
            <a:r>
              <a:rPr lang="en-GB" sz="2400" dirty="0" err="1"/>
              <a:t>εφ</a:t>
            </a:r>
            <a:r>
              <a:rPr lang="en-GB" sz="2400" dirty="0"/>
              <a:t>αρμογής - ξεκινήστε από το τέλος</a:t>
            </a:r>
            <a:endParaRPr sz="2400" dirty="0"/>
          </a:p>
          <a:p>
            <a:pPr marL="630238" lvl="0" indent="-24288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 dirty="0"/>
          </a:p>
          <a:p>
            <a:pPr marL="630238" lvl="0" indent="-3952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400" dirty="0" err="1"/>
              <a:t>Ιερ</a:t>
            </a:r>
            <a:r>
              <a:rPr lang="en-GB" sz="2400" dirty="0"/>
              <a:t>αρχική απεικόνιση 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Κα</a:t>
            </a:r>
            <a:r>
              <a:rPr lang="en-GB" sz="2400" dirty="0" err="1"/>
              <a:t>θορίζει</a:t>
            </a:r>
            <a:r>
              <a:rPr lang="en-GB" sz="2400" dirty="0"/>
              <a:t> κα</a:t>
            </a:r>
            <a:r>
              <a:rPr lang="en-GB" sz="2400" dirty="0" err="1"/>
              <a:t>θήκοντ</a:t>
            </a:r>
            <a:r>
              <a:rPr lang="en-GB" sz="2400" dirty="0"/>
              <a:t>α υψηλού επιπέδου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ΠΡΟΣΟΧΗ </a:t>
            </a:r>
            <a:r>
              <a:rPr lang="en-GB" b="1" dirty="0" err="1"/>
              <a:t>στ</a:t>
            </a:r>
            <a:r>
              <a:rPr lang="el-GR" b="1" dirty="0"/>
              <a:t>η ΔΑΕ</a:t>
            </a:r>
            <a:r>
              <a:rPr lang="en-GB" b="1" dirty="0"/>
              <a:t> </a:t>
            </a:r>
            <a:r>
              <a:rPr lang="en-CY" b="1" dirty="0"/>
              <a:t>–</a:t>
            </a:r>
            <a:r>
              <a:rPr lang="el-GR" b="1" dirty="0"/>
              <a:t>Δομή Ανάλυσης Εργασιών</a:t>
            </a:r>
            <a:endParaRPr b="1" dirty="0"/>
          </a:p>
        </p:txBody>
      </p:sp>
      <p:sp>
        <p:nvSpPr>
          <p:cNvPr id="148" name="Google Shape;148;p8"/>
          <p:cNvSpPr txBox="1"/>
          <p:nvPr/>
        </p:nvSpPr>
        <p:spPr>
          <a:xfrm>
            <a:off x="861840" y="3442620"/>
            <a:ext cx="11183031" cy="584735"/>
          </a:xfrm>
          <a:prstGeom prst="rect">
            <a:avLst/>
          </a:prstGeom>
          <a:solidFill>
            <a:srgbClr val="FDF4C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Πόσ</a:t>
            </a:r>
            <a:r>
              <a:rPr lang="en-GB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επίπεδα πρέπει να έχει </a:t>
            </a:r>
            <a:r>
              <a:rPr lang="el-GR" sz="3200" dirty="0">
                <a:latin typeface="Calibri"/>
                <a:ea typeface="Calibri"/>
                <a:cs typeface="Calibri"/>
                <a:sym typeface="Calibri"/>
              </a:rPr>
              <a:t>μια ΔΑΕ</a:t>
            </a:r>
            <a:r>
              <a:rPr lang="en-GB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0" y="4493881"/>
            <a:ext cx="12192000" cy="1938992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Όσο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το 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δυν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ατόν περισσότερα μέχρι να είστε σε θέση να έχετε μια σαφή εκτίμηση του χρόνου και του κόστους!!!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Έχοντ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ας υπόψη τα ακόλουθα: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εργ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ασίες θα πρέπει να αναλύονται σε ένα επίπεδο που είναι λογικό να ελέγχει ο διαχειριστής του έργου.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ας κοινός κανόνας είναι </a:t>
            </a:r>
            <a:r>
              <a:rPr lang="en-GB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να σπάσετε τις δραστηριότητες που είναι μεγαλύτερες από 80 ώρες και να μην σπάσετε εκείνες που είναι μικρότερες από 8 ώρες</a:t>
            </a:r>
            <a:r>
              <a:rPr lang="en-GB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3612</Words>
  <Application>Microsoft Office PowerPoint</Application>
  <PresentationFormat>Widescreen</PresentationFormat>
  <Paragraphs>363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Noto Sans Symbols</vt:lpstr>
      <vt:lpstr>CARDET Course template</vt:lpstr>
      <vt:lpstr>2_CARDET Course template</vt:lpstr>
      <vt:lpstr>Ενότητα 4 Διαχείριση έργων </vt:lpstr>
      <vt:lpstr>Περιεχόμενα ενότητας</vt:lpstr>
      <vt:lpstr>Έννοια - Κύκλος ζωής έργου</vt:lpstr>
      <vt:lpstr>Πριν από τον Προγραμματισμό Ομάδας Εργασίας</vt:lpstr>
      <vt:lpstr> Πριν από τον Προγραμματισμό Ομάδας Εργασίας </vt:lpstr>
      <vt:lpstr>Ποιες είναι οι παράμετροι του Σχεδίου Έργου;</vt:lpstr>
      <vt:lpstr>Απαιτήσεις του έργου</vt:lpstr>
      <vt:lpstr>Καθορισμός της δήλωσης πεδίου εφαρμογής </vt:lpstr>
      <vt:lpstr>ΠΡΟΣΟΧΗ στη ΔΑΕ –Δομή Ανάλυσης Εργασιών</vt:lpstr>
      <vt:lpstr>ΔΑΕ- ΠΑΡΑΔΕΙΓΜΑ</vt:lpstr>
      <vt:lpstr>Δραστηριότητα 1. Ανάπτυξη ΔΑΕ. (30 λεπτά)</vt:lpstr>
      <vt:lpstr>Μελέτη περίπτωσης (Ι)</vt:lpstr>
      <vt:lpstr>Μελέτη περίπτωσης (II)</vt:lpstr>
      <vt:lpstr>Εκτιμήσεις χρόνου, προσπάθειας και κόστους</vt:lpstr>
      <vt:lpstr>Τεχνική PERT για την εκτίμηση του χρόνου και της προσπάθειας</vt:lpstr>
      <vt:lpstr>ΠΑΡΑΔΕΙΓΜΑ</vt:lpstr>
      <vt:lpstr>ΠΑΡΑΔΕΙΓΜΑ</vt:lpstr>
      <vt:lpstr>Διαγράμματα GANTT - Τρόπος απεικόνισης των δραστηριοτήτων του έργου σε ένα χρονοδιάγραμμα (αναπαράσταση χρονοδιαγράμματος)</vt:lpstr>
      <vt:lpstr>Ανάπτυξη Χρονοδιαγράμματος Έργου - Αλληλουχία Δραστηριοτήτων - Διάγραμμα δικτύου</vt:lpstr>
      <vt:lpstr>Ποιότητα</vt:lpstr>
      <vt:lpstr>Τα πιο συνηθισμένα αποτελέσματα της κακής ποιότητας</vt:lpstr>
      <vt:lpstr>Προγραμματισμός - Προϋπολογισμός Έργου</vt:lpstr>
      <vt:lpstr>Διαχείριση των ενδιαφερομένων μερών</vt:lpstr>
      <vt:lpstr>Προγραμματισμός - Ρίσκα</vt:lpstr>
      <vt:lpstr>Δραστηριότητα 2: Προσδιορισμός ρίσκων (30 λεπτά)</vt:lpstr>
      <vt:lpstr>Δραστηριότητα 1: Προσδιορισμός ρίσκων σε ομάδες 3-5 ατόμων (30 λεπτά) Μελέτη περίπτωσης 2 (II)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Project Management </dc:title>
  <dc:creator>2Fast4u</dc:creator>
  <cp:keywords>, docId:0AC028ACEC7E882D5DDAEA9FC78981DC</cp:keywords>
  <cp:lastModifiedBy>Foteini Sokratous</cp:lastModifiedBy>
  <cp:revision>17</cp:revision>
  <dcterms:created xsi:type="dcterms:W3CDTF">2014-07-11T09:12:14Z</dcterms:created>
  <dcterms:modified xsi:type="dcterms:W3CDTF">2024-03-08T13:52:14Z</dcterms:modified>
</cp:coreProperties>
</file>