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72" r:id="rId12"/>
    <p:sldId id="273" r:id="rId13"/>
    <p:sldId id="265" r:id="rId14"/>
    <p:sldId id="266" r:id="rId15"/>
    <p:sldId id="267" r:id="rId16"/>
    <p:sldId id="274" r:id="rId17"/>
    <p:sldId id="271" r:id="rId18"/>
    <p:sldId id="268" r:id="rId19"/>
    <p:sldId id="27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F/v5A/AWh3WJiJbIzswvbffS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42" autoAdjust="0"/>
  </p:normalViewPr>
  <p:slideViewPr>
    <p:cSldViewPr snapToGrid="0">
      <p:cViewPr varScale="1">
        <p:scale>
          <a:sx n="75" d="100"/>
          <a:sy n="75" d="100"/>
        </p:scale>
        <p:origin x="19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8T10:14:18.349" idx="1">
    <p:pos x="7763" y="1136"/>
    <p:text>not editable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1F43E-DC65-44DA-BB6B-920D914B8F3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18DBAED1-9BFC-4A63-B414-1C23639B1E4C}">
      <dgm:prSet phldrT="[Text]"/>
      <dgm:spPr/>
      <dgm:t>
        <a:bodyPr/>
        <a:lstStyle/>
        <a:p>
          <a:r>
            <a:rPr lang="el-GR"/>
            <a:t>Προετοιμασία για σύσκεψη</a:t>
          </a:r>
          <a:endParaRPr lang="en-US"/>
        </a:p>
      </dgm:t>
    </dgm:pt>
    <dgm:pt modelId="{5DA7BFA4-88CA-4682-A32C-5AFBE6E01619}" type="parTrans" cxnId="{4AF8F418-0469-4924-B9BB-8405729A4A28}">
      <dgm:prSet/>
      <dgm:spPr/>
      <dgm:t>
        <a:bodyPr/>
        <a:lstStyle/>
        <a:p>
          <a:endParaRPr lang="en-US"/>
        </a:p>
      </dgm:t>
    </dgm:pt>
    <dgm:pt modelId="{C668ACC1-0098-4647-A093-B172E6FD0AF1}" type="sibTrans" cxnId="{4AF8F418-0469-4924-B9BB-8405729A4A28}">
      <dgm:prSet/>
      <dgm:spPr/>
      <dgm:t>
        <a:bodyPr/>
        <a:lstStyle/>
        <a:p>
          <a:endParaRPr lang="en-US"/>
        </a:p>
      </dgm:t>
    </dgm:pt>
    <dgm:pt modelId="{DDF50AC2-C1B2-4CCF-A037-EBE39FE90701}">
      <dgm:prSet phldrT="[Text]"/>
      <dgm:spPr/>
      <dgm:t>
        <a:bodyPr/>
        <a:lstStyle/>
        <a:p>
          <a:r>
            <a:rPr lang="el-GR"/>
            <a:t>Διεξαγωγή σύσκεψης</a:t>
          </a:r>
          <a:endParaRPr lang="en-US"/>
        </a:p>
      </dgm:t>
    </dgm:pt>
    <dgm:pt modelId="{560F578F-8CB9-4608-B95B-43FC2CB0EB33}" type="parTrans" cxnId="{CC19935D-1ADA-4CEB-9AA9-D0B7E41CC92E}">
      <dgm:prSet/>
      <dgm:spPr/>
      <dgm:t>
        <a:bodyPr/>
        <a:lstStyle/>
        <a:p>
          <a:endParaRPr lang="en-US"/>
        </a:p>
      </dgm:t>
    </dgm:pt>
    <dgm:pt modelId="{D3FF4961-0114-4A9A-81AF-46595418CCC1}" type="sibTrans" cxnId="{CC19935D-1ADA-4CEB-9AA9-D0B7E41CC92E}">
      <dgm:prSet/>
      <dgm:spPr/>
      <dgm:t>
        <a:bodyPr/>
        <a:lstStyle/>
        <a:p>
          <a:endParaRPr lang="en-US"/>
        </a:p>
      </dgm:t>
    </dgm:pt>
    <dgm:pt modelId="{C53481C5-3799-46AD-9E0F-677668542BE1}">
      <dgm:prSet phldrT="[Text]"/>
      <dgm:spPr/>
      <dgm:t>
        <a:bodyPr/>
        <a:lstStyle/>
        <a:p>
          <a:r>
            <a:rPr lang="el-GR"/>
            <a:t>Επικοινωνία αποτελεσμάτων</a:t>
          </a:r>
          <a:endParaRPr lang="en-US"/>
        </a:p>
      </dgm:t>
    </dgm:pt>
    <dgm:pt modelId="{4BE2BF3F-CB57-49DD-82E1-B11BB877174B}" type="parTrans" cxnId="{A45274B9-4DBA-4804-84AA-6F96F6A5631B}">
      <dgm:prSet/>
      <dgm:spPr/>
      <dgm:t>
        <a:bodyPr/>
        <a:lstStyle/>
        <a:p>
          <a:endParaRPr lang="en-US"/>
        </a:p>
      </dgm:t>
    </dgm:pt>
    <dgm:pt modelId="{A095FF8E-8566-450A-9D5A-AE8D8C7443E9}" type="sibTrans" cxnId="{A45274B9-4DBA-4804-84AA-6F96F6A5631B}">
      <dgm:prSet/>
      <dgm:spPr/>
      <dgm:t>
        <a:bodyPr/>
        <a:lstStyle/>
        <a:p>
          <a:endParaRPr lang="en-US"/>
        </a:p>
      </dgm:t>
    </dgm:pt>
    <dgm:pt modelId="{5D178B86-E346-4341-A239-1F83BEDF1720}">
      <dgm:prSet phldrT="[Text]"/>
      <dgm:spPr/>
      <dgm:t>
        <a:bodyPr/>
        <a:lstStyle/>
        <a:p>
          <a:r>
            <a:rPr lang="el-GR"/>
            <a:t>Παρακολούθηση αποτελεσμάτων </a:t>
          </a:r>
          <a:endParaRPr lang="en-US"/>
        </a:p>
      </dgm:t>
    </dgm:pt>
    <dgm:pt modelId="{33BBF03E-F403-44FE-B24C-AD3AA8CCC398}" type="parTrans" cxnId="{41AD2660-956B-4E73-92AD-95AF8FAB6598}">
      <dgm:prSet/>
      <dgm:spPr/>
      <dgm:t>
        <a:bodyPr/>
        <a:lstStyle/>
        <a:p>
          <a:endParaRPr lang="en-US"/>
        </a:p>
      </dgm:t>
    </dgm:pt>
    <dgm:pt modelId="{FDE323C0-DD6A-4436-8B79-0873BD671BC5}" type="sibTrans" cxnId="{41AD2660-956B-4E73-92AD-95AF8FAB6598}">
      <dgm:prSet/>
      <dgm:spPr/>
      <dgm:t>
        <a:bodyPr/>
        <a:lstStyle/>
        <a:p>
          <a:endParaRPr lang="en-US"/>
        </a:p>
      </dgm:t>
    </dgm:pt>
    <dgm:pt modelId="{62CB73D3-2C53-4E2F-B4B0-E6D56A08C367}" type="pres">
      <dgm:prSet presAssocID="{1C81F43E-DC65-44DA-BB6B-920D914B8F3A}" presName="cycle" presStyleCnt="0">
        <dgm:presLayoutVars>
          <dgm:dir/>
          <dgm:resizeHandles val="exact"/>
        </dgm:presLayoutVars>
      </dgm:prSet>
      <dgm:spPr/>
    </dgm:pt>
    <dgm:pt modelId="{74B2F142-9B88-43D0-80FD-A96D6AC4D97F}" type="pres">
      <dgm:prSet presAssocID="{18DBAED1-9BFC-4A63-B414-1C23639B1E4C}" presName="node" presStyleLbl="node1" presStyleIdx="0" presStyleCnt="4">
        <dgm:presLayoutVars>
          <dgm:bulletEnabled val="1"/>
        </dgm:presLayoutVars>
      </dgm:prSet>
      <dgm:spPr/>
    </dgm:pt>
    <dgm:pt modelId="{48536D1B-2F50-4B68-8AFA-D9A462FE89D1}" type="pres">
      <dgm:prSet presAssocID="{18DBAED1-9BFC-4A63-B414-1C23639B1E4C}" presName="spNode" presStyleCnt="0"/>
      <dgm:spPr/>
    </dgm:pt>
    <dgm:pt modelId="{2BA5D2EC-1DE7-40CF-8017-10EC31F24323}" type="pres">
      <dgm:prSet presAssocID="{C668ACC1-0098-4647-A093-B172E6FD0AF1}" presName="sibTrans" presStyleLbl="sibTrans1D1" presStyleIdx="0" presStyleCnt="4"/>
      <dgm:spPr/>
    </dgm:pt>
    <dgm:pt modelId="{35D92E12-6F64-4EC8-A361-C1B22A5D70AF}" type="pres">
      <dgm:prSet presAssocID="{DDF50AC2-C1B2-4CCF-A037-EBE39FE90701}" presName="node" presStyleLbl="node1" presStyleIdx="1" presStyleCnt="4">
        <dgm:presLayoutVars>
          <dgm:bulletEnabled val="1"/>
        </dgm:presLayoutVars>
      </dgm:prSet>
      <dgm:spPr/>
    </dgm:pt>
    <dgm:pt modelId="{8B4444BF-50D5-4C31-BC70-76F84CB21B6A}" type="pres">
      <dgm:prSet presAssocID="{DDF50AC2-C1B2-4CCF-A037-EBE39FE90701}" presName="spNode" presStyleCnt="0"/>
      <dgm:spPr/>
    </dgm:pt>
    <dgm:pt modelId="{1E44E480-8BB0-4B34-9716-06DBD0554DC8}" type="pres">
      <dgm:prSet presAssocID="{D3FF4961-0114-4A9A-81AF-46595418CCC1}" presName="sibTrans" presStyleLbl="sibTrans1D1" presStyleIdx="1" presStyleCnt="4"/>
      <dgm:spPr/>
    </dgm:pt>
    <dgm:pt modelId="{BFAFD108-78E4-4DDE-B344-5FA5F62044A6}" type="pres">
      <dgm:prSet presAssocID="{C53481C5-3799-46AD-9E0F-677668542BE1}" presName="node" presStyleLbl="node1" presStyleIdx="2" presStyleCnt="4">
        <dgm:presLayoutVars>
          <dgm:bulletEnabled val="1"/>
        </dgm:presLayoutVars>
      </dgm:prSet>
      <dgm:spPr/>
    </dgm:pt>
    <dgm:pt modelId="{B66C263D-CDAA-4CF9-A64A-3DD990F0803E}" type="pres">
      <dgm:prSet presAssocID="{C53481C5-3799-46AD-9E0F-677668542BE1}" presName="spNode" presStyleCnt="0"/>
      <dgm:spPr/>
    </dgm:pt>
    <dgm:pt modelId="{297C0502-5D5E-4950-BCA0-D96A592CEA17}" type="pres">
      <dgm:prSet presAssocID="{A095FF8E-8566-450A-9D5A-AE8D8C7443E9}" presName="sibTrans" presStyleLbl="sibTrans1D1" presStyleIdx="2" presStyleCnt="4"/>
      <dgm:spPr/>
    </dgm:pt>
    <dgm:pt modelId="{A263B3AE-17D8-4EE4-AB99-2C83578013AB}" type="pres">
      <dgm:prSet presAssocID="{5D178B86-E346-4341-A239-1F83BEDF1720}" presName="node" presStyleLbl="node1" presStyleIdx="3" presStyleCnt="4">
        <dgm:presLayoutVars>
          <dgm:bulletEnabled val="1"/>
        </dgm:presLayoutVars>
      </dgm:prSet>
      <dgm:spPr/>
    </dgm:pt>
    <dgm:pt modelId="{C2597C56-862B-449E-8DF0-C46D2FC0EB4A}" type="pres">
      <dgm:prSet presAssocID="{5D178B86-E346-4341-A239-1F83BEDF1720}" presName="spNode" presStyleCnt="0"/>
      <dgm:spPr/>
    </dgm:pt>
    <dgm:pt modelId="{7C964B9C-0D49-4E96-B389-3AC6ADC81A09}" type="pres">
      <dgm:prSet presAssocID="{FDE323C0-DD6A-4436-8B79-0873BD671BC5}" presName="sibTrans" presStyleLbl="sibTrans1D1" presStyleIdx="3" presStyleCnt="4"/>
      <dgm:spPr/>
    </dgm:pt>
  </dgm:ptLst>
  <dgm:cxnLst>
    <dgm:cxn modelId="{4AF8F418-0469-4924-B9BB-8405729A4A28}" srcId="{1C81F43E-DC65-44DA-BB6B-920D914B8F3A}" destId="{18DBAED1-9BFC-4A63-B414-1C23639B1E4C}" srcOrd="0" destOrd="0" parTransId="{5DA7BFA4-88CA-4682-A32C-5AFBE6E01619}" sibTransId="{C668ACC1-0098-4647-A093-B172E6FD0AF1}"/>
    <dgm:cxn modelId="{FC21B31B-F212-411C-AF6B-2ACF74267DC0}" type="presOf" srcId="{DDF50AC2-C1B2-4CCF-A037-EBE39FE90701}" destId="{35D92E12-6F64-4EC8-A361-C1B22A5D70AF}" srcOrd="0" destOrd="0" presId="urn:microsoft.com/office/officeart/2005/8/layout/cycle5"/>
    <dgm:cxn modelId="{605B7C22-7731-4B6F-A522-81DC6AC410A5}" type="presOf" srcId="{C53481C5-3799-46AD-9E0F-677668542BE1}" destId="{BFAFD108-78E4-4DDE-B344-5FA5F62044A6}" srcOrd="0" destOrd="0" presId="urn:microsoft.com/office/officeart/2005/8/layout/cycle5"/>
    <dgm:cxn modelId="{CC19935D-1ADA-4CEB-9AA9-D0B7E41CC92E}" srcId="{1C81F43E-DC65-44DA-BB6B-920D914B8F3A}" destId="{DDF50AC2-C1B2-4CCF-A037-EBE39FE90701}" srcOrd="1" destOrd="0" parTransId="{560F578F-8CB9-4608-B95B-43FC2CB0EB33}" sibTransId="{D3FF4961-0114-4A9A-81AF-46595418CCC1}"/>
    <dgm:cxn modelId="{41AD2660-956B-4E73-92AD-95AF8FAB6598}" srcId="{1C81F43E-DC65-44DA-BB6B-920D914B8F3A}" destId="{5D178B86-E346-4341-A239-1F83BEDF1720}" srcOrd="3" destOrd="0" parTransId="{33BBF03E-F403-44FE-B24C-AD3AA8CCC398}" sibTransId="{FDE323C0-DD6A-4436-8B79-0873BD671BC5}"/>
    <dgm:cxn modelId="{F4A39F70-36BB-4210-BFE5-7750F2642660}" type="presOf" srcId="{FDE323C0-DD6A-4436-8B79-0873BD671BC5}" destId="{7C964B9C-0D49-4E96-B389-3AC6ADC81A09}" srcOrd="0" destOrd="0" presId="urn:microsoft.com/office/officeart/2005/8/layout/cycle5"/>
    <dgm:cxn modelId="{3EAA1075-4393-4263-8460-7A8063A797F1}" type="presOf" srcId="{1C81F43E-DC65-44DA-BB6B-920D914B8F3A}" destId="{62CB73D3-2C53-4E2F-B4B0-E6D56A08C367}" srcOrd="0" destOrd="0" presId="urn:microsoft.com/office/officeart/2005/8/layout/cycle5"/>
    <dgm:cxn modelId="{1C09517F-BDCE-425D-AB3E-2A67BCF5AF23}" type="presOf" srcId="{D3FF4961-0114-4A9A-81AF-46595418CCC1}" destId="{1E44E480-8BB0-4B34-9716-06DBD0554DC8}" srcOrd="0" destOrd="0" presId="urn:microsoft.com/office/officeart/2005/8/layout/cycle5"/>
    <dgm:cxn modelId="{B738519C-36A2-4566-BA7C-1037E99BCBFA}" type="presOf" srcId="{18DBAED1-9BFC-4A63-B414-1C23639B1E4C}" destId="{74B2F142-9B88-43D0-80FD-A96D6AC4D97F}" srcOrd="0" destOrd="0" presId="urn:microsoft.com/office/officeart/2005/8/layout/cycle5"/>
    <dgm:cxn modelId="{1C2181A1-8B94-4794-BCEE-5267E6AFECA0}" type="presOf" srcId="{C668ACC1-0098-4647-A093-B172E6FD0AF1}" destId="{2BA5D2EC-1DE7-40CF-8017-10EC31F24323}" srcOrd="0" destOrd="0" presId="urn:microsoft.com/office/officeart/2005/8/layout/cycle5"/>
    <dgm:cxn modelId="{3C400AB2-F9A2-47B8-90D1-1CC70F32F36C}" type="presOf" srcId="{5D178B86-E346-4341-A239-1F83BEDF1720}" destId="{A263B3AE-17D8-4EE4-AB99-2C83578013AB}" srcOrd="0" destOrd="0" presId="urn:microsoft.com/office/officeart/2005/8/layout/cycle5"/>
    <dgm:cxn modelId="{A45274B9-4DBA-4804-84AA-6F96F6A5631B}" srcId="{1C81F43E-DC65-44DA-BB6B-920D914B8F3A}" destId="{C53481C5-3799-46AD-9E0F-677668542BE1}" srcOrd="2" destOrd="0" parTransId="{4BE2BF3F-CB57-49DD-82E1-B11BB877174B}" sibTransId="{A095FF8E-8566-450A-9D5A-AE8D8C7443E9}"/>
    <dgm:cxn modelId="{72E08BE4-C3D5-44BB-B41D-8C2BF6114EB9}" type="presOf" srcId="{A095FF8E-8566-450A-9D5A-AE8D8C7443E9}" destId="{297C0502-5D5E-4950-BCA0-D96A592CEA17}" srcOrd="0" destOrd="0" presId="urn:microsoft.com/office/officeart/2005/8/layout/cycle5"/>
    <dgm:cxn modelId="{AE5C6989-3C80-44DA-AEDE-E91A76A05418}" type="presParOf" srcId="{62CB73D3-2C53-4E2F-B4B0-E6D56A08C367}" destId="{74B2F142-9B88-43D0-80FD-A96D6AC4D97F}" srcOrd="0" destOrd="0" presId="urn:microsoft.com/office/officeart/2005/8/layout/cycle5"/>
    <dgm:cxn modelId="{C7B0EC3E-9347-4E4C-89CF-584349EDBA90}" type="presParOf" srcId="{62CB73D3-2C53-4E2F-B4B0-E6D56A08C367}" destId="{48536D1B-2F50-4B68-8AFA-D9A462FE89D1}" srcOrd="1" destOrd="0" presId="urn:microsoft.com/office/officeart/2005/8/layout/cycle5"/>
    <dgm:cxn modelId="{1EC75986-FAAE-4B86-9A8F-7F7A43ACC26A}" type="presParOf" srcId="{62CB73D3-2C53-4E2F-B4B0-E6D56A08C367}" destId="{2BA5D2EC-1DE7-40CF-8017-10EC31F24323}" srcOrd="2" destOrd="0" presId="urn:microsoft.com/office/officeart/2005/8/layout/cycle5"/>
    <dgm:cxn modelId="{04FEDD8E-33E5-4763-84B4-AFEDDC162737}" type="presParOf" srcId="{62CB73D3-2C53-4E2F-B4B0-E6D56A08C367}" destId="{35D92E12-6F64-4EC8-A361-C1B22A5D70AF}" srcOrd="3" destOrd="0" presId="urn:microsoft.com/office/officeart/2005/8/layout/cycle5"/>
    <dgm:cxn modelId="{77302145-BB75-4A64-AE45-3074F009FBDC}" type="presParOf" srcId="{62CB73D3-2C53-4E2F-B4B0-E6D56A08C367}" destId="{8B4444BF-50D5-4C31-BC70-76F84CB21B6A}" srcOrd="4" destOrd="0" presId="urn:microsoft.com/office/officeart/2005/8/layout/cycle5"/>
    <dgm:cxn modelId="{32EAC43B-38FE-4B0A-B9AA-11AE72DBC890}" type="presParOf" srcId="{62CB73D3-2C53-4E2F-B4B0-E6D56A08C367}" destId="{1E44E480-8BB0-4B34-9716-06DBD0554DC8}" srcOrd="5" destOrd="0" presId="urn:microsoft.com/office/officeart/2005/8/layout/cycle5"/>
    <dgm:cxn modelId="{8638C03D-B572-4E9D-9B0E-A847CC9971DF}" type="presParOf" srcId="{62CB73D3-2C53-4E2F-B4B0-E6D56A08C367}" destId="{BFAFD108-78E4-4DDE-B344-5FA5F62044A6}" srcOrd="6" destOrd="0" presId="urn:microsoft.com/office/officeart/2005/8/layout/cycle5"/>
    <dgm:cxn modelId="{05EF170F-871B-4AF7-8473-B717118A41F3}" type="presParOf" srcId="{62CB73D3-2C53-4E2F-B4B0-E6D56A08C367}" destId="{B66C263D-CDAA-4CF9-A64A-3DD990F0803E}" srcOrd="7" destOrd="0" presId="urn:microsoft.com/office/officeart/2005/8/layout/cycle5"/>
    <dgm:cxn modelId="{DE8B339D-2E2F-4B95-87F1-401EFAF1D981}" type="presParOf" srcId="{62CB73D3-2C53-4E2F-B4B0-E6D56A08C367}" destId="{297C0502-5D5E-4950-BCA0-D96A592CEA17}" srcOrd="8" destOrd="0" presId="urn:microsoft.com/office/officeart/2005/8/layout/cycle5"/>
    <dgm:cxn modelId="{FE1D150D-6D2A-4AB4-AB37-0D5754818B62}" type="presParOf" srcId="{62CB73D3-2C53-4E2F-B4B0-E6D56A08C367}" destId="{A263B3AE-17D8-4EE4-AB99-2C83578013AB}" srcOrd="9" destOrd="0" presId="urn:microsoft.com/office/officeart/2005/8/layout/cycle5"/>
    <dgm:cxn modelId="{28391AA6-F6C9-4DE3-8D11-97935F5A3A57}" type="presParOf" srcId="{62CB73D3-2C53-4E2F-B4B0-E6D56A08C367}" destId="{C2597C56-862B-449E-8DF0-C46D2FC0EB4A}" srcOrd="10" destOrd="0" presId="urn:microsoft.com/office/officeart/2005/8/layout/cycle5"/>
    <dgm:cxn modelId="{550488D4-37D4-4A91-A24B-A98483F08C91}" type="presParOf" srcId="{62CB73D3-2C53-4E2F-B4B0-E6D56A08C367}" destId="{7C964B9C-0D49-4E96-B389-3AC6ADC81A0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1F43E-DC65-44DA-BB6B-920D914B8F3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18DBAED1-9BFC-4A63-B414-1C23639B1E4C}">
      <dgm:prSet phldrT="[Text]"/>
      <dgm:spPr/>
      <dgm:t>
        <a:bodyPr/>
        <a:lstStyle/>
        <a:p>
          <a:r>
            <a:rPr lang="el-GR"/>
            <a:t>Προετοιμασία για σύσκεψη</a:t>
          </a:r>
          <a:endParaRPr lang="en-US"/>
        </a:p>
      </dgm:t>
    </dgm:pt>
    <dgm:pt modelId="{5DA7BFA4-88CA-4682-A32C-5AFBE6E01619}" type="parTrans" cxnId="{4AF8F418-0469-4924-B9BB-8405729A4A28}">
      <dgm:prSet/>
      <dgm:spPr/>
      <dgm:t>
        <a:bodyPr/>
        <a:lstStyle/>
        <a:p>
          <a:endParaRPr lang="en-US"/>
        </a:p>
      </dgm:t>
    </dgm:pt>
    <dgm:pt modelId="{C668ACC1-0098-4647-A093-B172E6FD0AF1}" type="sibTrans" cxnId="{4AF8F418-0469-4924-B9BB-8405729A4A28}">
      <dgm:prSet/>
      <dgm:spPr/>
      <dgm:t>
        <a:bodyPr/>
        <a:lstStyle/>
        <a:p>
          <a:endParaRPr lang="en-US"/>
        </a:p>
      </dgm:t>
    </dgm:pt>
    <dgm:pt modelId="{DDF50AC2-C1B2-4CCF-A037-EBE39FE90701}">
      <dgm:prSet phldrT="[Text]"/>
      <dgm:spPr/>
      <dgm:t>
        <a:bodyPr/>
        <a:lstStyle/>
        <a:p>
          <a:r>
            <a:rPr lang="el-GR"/>
            <a:t>Διεξαγωγή σύσκεψης</a:t>
          </a:r>
          <a:endParaRPr lang="en-US"/>
        </a:p>
      </dgm:t>
    </dgm:pt>
    <dgm:pt modelId="{560F578F-8CB9-4608-B95B-43FC2CB0EB33}" type="parTrans" cxnId="{CC19935D-1ADA-4CEB-9AA9-D0B7E41CC92E}">
      <dgm:prSet/>
      <dgm:spPr/>
      <dgm:t>
        <a:bodyPr/>
        <a:lstStyle/>
        <a:p>
          <a:endParaRPr lang="en-US"/>
        </a:p>
      </dgm:t>
    </dgm:pt>
    <dgm:pt modelId="{D3FF4961-0114-4A9A-81AF-46595418CCC1}" type="sibTrans" cxnId="{CC19935D-1ADA-4CEB-9AA9-D0B7E41CC92E}">
      <dgm:prSet/>
      <dgm:spPr/>
      <dgm:t>
        <a:bodyPr/>
        <a:lstStyle/>
        <a:p>
          <a:endParaRPr lang="en-US"/>
        </a:p>
      </dgm:t>
    </dgm:pt>
    <dgm:pt modelId="{C53481C5-3799-46AD-9E0F-677668542BE1}">
      <dgm:prSet phldrT="[Text]"/>
      <dgm:spPr/>
      <dgm:t>
        <a:bodyPr/>
        <a:lstStyle/>
        <a:p>
          <a:r>
            <a:rPr lang="el-GR"/>
            <a:t>Επικοινωνία αποτελεσμάτων</a:t>
          </a:r>
          <a:endParaRPr lang="en-US"/>
        </a:p>
      </dgm:t>
    </dgm:pt>
    <dgm:pt modelId="{4BE2BF3F-CB57-49DD-82E1-B11BB877174B}" type="parTrans" cxnId="{A45274B9-4DBA-4804-84AA-6F96F6A5631B}">
      <dgm:prSet/>
      <dgm:spPr/>
      <dgm:t>
        <a:bodyPr/>
        <a:lstStyle/>
        <a:p>
          <a:endParaRPr lang="en-US"/>
        </a:p>
      </dgm:t>
    </dgm:pt>
    <dgm:pt modelId="{A095FF8E-8566-450A-9D5A-AE8D8C7443E9}" type="sibTrans" cxnId="{A45274B9-4DBA-4804-84AA-6F96F6A5631B}">
      <dgm:prSet/>
      <dgm:spPr/>
      <dgm:t>
        <a:bodyPr/>
        <a:lstStyle/>
        <a:p>
          <a:endParaRPr lang="en-US"/>
        </a:p>
      </dgm:t>
    </dgm:pt>
    <dgm:pt modelId="{5D178B86-E346-4341-A239-1F83BEDF1720}">
      <dgm:prSet phldrT="[Text]"/>
      <dgm:spPr/>
      <dgm:t>
        <a:bodyPr/>
        <a:lstStyle/>
        <a:p>
          <a:r>
            <a:rPr lang="el-GR"/>
            <a:t>Παρακολούθηση αποτελεσμάτων </a:t>
          </a:r>
          <a:endParaRPr lang="en-US"/>
        </a:p>
      </dgm:t>
    </dgm:pt>
    <dgm:pt modelId="{33BBF03E-F403-44FE-B24C-AD3AA8CCC398}" type="parTrans" cxnId="{41AD2660-956B-4E73-92AD-95AF8FAB6598}">
      <dgm:prSet/>
      <dgm:spPr/>
      <dgm:t>
        <a:bodyPr/>
        <a:lstStyle/>
        <a:p>
          <a:endParaRPr lang="en-US"/>
        </a:p>
      </dgm:t>
    </dgm:pt>
    <dgm:pt modelId="{FDE323C0-DD6A-4436-8B79-0873BD671BC5}" type="sibTrans" cxnId="{41AD2660-956B-4E73-92AD-95AF8FAB6598}">
      <dgm:prSet/>
      <dgm:spPr/>
      <dgm:t>
        <a:bodyPr/>
        <a:lstStyle/>
        <a:p>
          <a:endParaRPr lang="en-US"/>
        </a:p>
      </dgm:t>
    </dgm:pt>
    <dgm:pt modelId="{62CB73D3-2C53-4E2F-B4B0-E6D56A08C367}" type="pres">
      <dgm:prSet presAssocID="{1C81F43E-DC65-44DA-BB6B-920D914B8F3A}" presName="cycle" presStyleCnt="0">
        <dgm:presLayoutVars>
          <dgm:dir/>
          <dgm:resizeHandles val="exact"/>
        </dgm:presLayoutVars>
      </dgm:prSet>
      <dgm:spPr/>
    </dgm:pt>
    <dgm:pt modelId="{74B2F142-9B88-43D0-80FD-A96D6AC4D97F}" type="pres">
      <dgm:prSet presAssocID="{18DBAED1-9BFC-4A63-B414-1C23639B1E4C}" presName="node" presStyleLbl="node1" presStyleIdx="0" presStyleCnt="4">
        <dgm:presLayoutVars>
          <dgm:bulletEnabled val="1"/>
        </dgm:presLayoutVars>
      </dgm:prSet>
      <dgm:spPr/>
    </dgm:pt>
    <dgm:pt modelId="{48536D1B-2F50-4B68-8AFA-D9A462FE89D1}" type="pres">
      <dgm:prSet presAssocID="{18DBAED1-9BFC-4A63-B414-1C23639B1E4C}" presName="spNode" presStyleCnt="0"/>
      <dgm:spPr/>
    </dgm:pt>
    <dgm:pt modelId="{2BA5D2EC-1DE7-40CF-8017-10EC31F24323}" type="pres">
      <dgm:prSet presAssocID="{C668ACC1-0098-4647-A093-B172E6FD0AF1}" presName="sibTrans" presStyleLbl="sibTrans1D1" presStyleIdx="0" presStyleCnt="4"/>
      <dgm:spPr/>
    </dgm:pt>
    <dgm:pt modelId="{35D92E12-6F64-4EC8-A361-C1B22A5D70AF}" type="pres">
      <dgm:prSet presAssocID="{DDF50AC2-C1B2-4CCF-A037-EBE39FE90701}" presName="node" presStyleLbl="node1" presStyleIdx="1" presStyleCnt="4">
        <dgm:presLayoutVars>
          <dgm:bulletEnabled val="1"/>
        </dgm:presLayoutVars>
      </dgm:prSet>
      <dgm:spPr/>
    </dgm:pt>
    <dgm:pt modelId="{8B4444BF-50D5-4C31-BC70-76F84CB21B6A}" type="pres">
      <dgm:prSet presAssocID="{DDF50AC2-C1B2-4CCF-A037-EBE39FE90701}" presName="spNode" presStyleCnt="0"/>
      <dgm:spPr/>
    </dgm:pt>
    <dgm:pt modelId="{1E44E480-8BB0-4B34-9716-06DBD0554DC8}" type="pres">
      <dgm:prSet presAssocID="{D3FF4961-0114-4A9A-81AF-46595418CCC1}" presName="sibTrans" presStyleLbl="sibTrans1D1" presStyleIdx="1" presStyleCnt="4"/>
      <dgm:spPr/>
    </dgm:pt>
    <dgm:pt modelId="{BFAFD108-78E4-4DDE-B344-5FA5F62044A6}" type="pres">
      <dgm:prSet presAssocID="{C53481C5-3799-46AD-9E0F-677668542BE1}" presName="node" presStyleLbl="node1" presStyleIdx="2" presStyleCnt="4">
        <dgm:presLayoutVars>
          <dgm:bulletEnabled val="1"/>
        </dgm:presLayoutVars>
      </dgm:prSet>
      <dgm:spPr/>
    </dgm:pt>
    <dgm:pt modelId="{B66C263D-CDAA-4CF9-A64A-3DD990F0803E}" type="pres">
      <dgm:prSet presAssocID="{C53481C5-3799-46AD-9E0F-677668542BE1}" presName="spNode" presStyleCnt="0"/>
      <dgm:spPr/>
    </dgm:pt>
    <dgm:pt modelId="{297C0502-5D5E-4950-BCA0-D96A592CEA17}" type="pres">
      <dgm:prSet presAssocID="{A095FF8E-8566-450A-9D5A-AE8D8C7443E9}" presName="sibTrans" presStyleLbl="sibTrans1D1" presStyleIdx="2" presStyleCnt="4"/>
      <dgm:spPr/>
    </dgm:pt>
    <dgm:pt modelId="{A263B3AE-17D8-4EE4-AB99-2C83578013AB}" type="pres">
      <dgm:prSet presAssocID="{5D178B86-E346-4341-A239-1F83BEDF1720}" presName="node" presStyleLbl="node1" presStyleIdx="3" presStyleCnt="4">
        <dgm:presLayoutVars>
          <dgm:bulletEnabled val="1"/>
        </dgm:presLayoutVars>
      </dgm:prSet>
      <dgm:spPr/>
    </dgm:pt>
    <dgm:pt modelId="{C2597C56-862B-449E-8DF0-C46D2FC0EB4A}" type="pres">
      <dgm:prSet presAssocID="{5D178B86-E346-4341-A239-1F83BEDF1720}" presName="spNode" presStyleCnt="0"/>
      <dgm:spPr/>
    </dgm:pt>
    <dgm:pt modelId="{7C964B9C-0D49-4E96-B389-3AC6ADC81A09}" type="pres">
      <dgm:prSet presAssocID="{FDE323C0-DD6A-4436-8B79-0873BD671BC5}" presName="sibTrans" presStyleLbl="sibTrans1D1" presStyleIdx="3" presStyleCnt="4"/>
      <dgm:spPr/>
    </dgm:pt>
  </dgm:ptLst>
  <dgm:cxnLst>
    <dgm:cxn modelId="{4AF8F418-0469-4924-B9BB-8405729A4A28}" srcId="{1C81F43E-DC65-44DA-BB6B-920D914B8F3A}" destId="{18DBAED1-9BFC-4A63-B414-1C23639B1E4C}" srcOrd="0" destOrd="0" parTransId="{5DA7BFA4-88CA-4682-A32C-5AFBE6E01619}" sibTransId="{C668ACC1-0098-4647-A093-B172E6FD0AF1}"/>
    <dgm:cxn modelId="{FC21B31B-F212-411C-AF6B-2ACF74267DC0}" type="presOf" srcId="{DDF50AC2-C1B2-4CCF-A037-EBE39FE90701}" destId="{35D92E12-6F64-4EC8-A361-C1B22A5D70AF}" srcOrd="0" destOrd="0" presId="urn:microsoft.com/office/officeart/2005/8/layout/cycle5"/>
    <dgm:cxn modelId="{605B7C22-7731-4B6F-A522-81DC6AC410A5}" type="presOf" srcId="{C53481C5-3799-46AD-9E0F-677668542BE1}" destId="{BFAFD108-78E4-4DDE-B344-5FA5F62044A6}" srcOrd="0" destOrd="0" presId="urn:microsoft.com/office/officeart/2005/8/layout/cycle5"/>
    <dgm:cxn modelId="{CC19935D-1ADA-4CEB-9AA9-D0B7E41CC92E}" srcId="{1C81F43E-DC65-44DA-BB6B-920D914B8F3A}" destId="{DDF50AC2-C1B2-4CCF-A037-EBE39FE90701}" srcOrd="1" destOrd="0" parTransId="{560F578F-8CB9-4608-B95B-43FC2CB0EB33}" sibTransId="{D3FF4961-0114-4A9A-81AF-46595418CCC1}"/>
    <dgm:cxn modelId="{41AD2660-956B-4E73-92AD-95AF8FAB6598}" srcId="{1C81F43E-DC65-44DA-BB6B-920D914B8F3A}" destId="{5D178B86-E346-4341-A239-1F83BEDF1720}" srcOrd="3" destOrd="0" parTransId="{33BBF03E-F403-44FE-B24C-AD3AA8CCC398}" sibTransId="{FDE323C0-DD6A-4436-8B79-0873BD671BC5}"/>
    <dgm:cxn modelId="{F4A39F70-36BB-4210-BFE5-7750F2642660}" type="presOf" srcId="{FDE323C0-DD6A-4436-8B79-0873BD671BC5}" destId="{7C964B9C-0D49-4E96-B389-3AC6ADC81A09}" srcOrd="0" destOrd="0" presId="urn:microsoft.com/office/officeart/2005/8/layout/cycle5"/>
    <dgm:cxn modelId="{3EAA1075-4393-4263-8460-7A8063A797F1}" type="presOf" srcId="{1C81F43E-DC65-44DA-BB6B-920D914B8F3A}" destId="{62CB73D3-2C53-4E2F-B4B0-E6D56A08C367}" srcOrd="0" destOrd="0" presId="urn:microsoft.com/office/officeart/2005/8/layout/cycle5"/>
    <dgm:cxn modelId="{1C09517F-BDCE-425D-AB3E-2A67BCF5AF23}" type="presOf" srcId="{D3FF4961-0114-4A9A-81AF-46595418CCC1}" destId="{1E44E480-8BB0-4B34-9716-06DBD0554DC8}" srcOrd="0" destOrd="0" presId="urn:microsoft.com/office/officeart/2005/8/layout/cycle5"/>
    <dgm:cxn modelId="{B738519C-36A2-4566-BA7C-1037E99BCBFA}" type="presOf" srcId="{18DBAED1-9BFC-4A63-B414-1C23639B1E4C}" destId="{74B2F142-9B88-43D0-80FD-A96D6AC4D97F}" srcOrd="0" destOrd="0" presId="urn:microsoft.com/office/officeart/2005/8/layout/cycle5"/>
    <dgm:cxn modelId="{1C2181A1-8B94-4794-BCEE-5267E6AFECA0}" type="presOf" srcId="{C668ACC1-0098-4647-A093-B172E6FD0AF1}" destId="{2BA5D2EC-1DE7-40CF-8017-10EC31F24323}" srcOrd="0" destOrd="0" presId="urn:microsoft.com/office/officeart/2005/8/layout/cycle5"/>
    <dgm:cxn modelId="{3C400AB2-F9A2-47B8-90D1-1CC70F32F36C}" type="presOf" srcId="{5D178B86-E346-4341-A239-1F83BEDF1720}" destId="{A263B3AE-17D8-4EE4-AB99-2C83578013AB}" srcOrd="0" destOrd="0" presId="urn:microsoft.com/office/officeart/2005/8/layout/cycle5"/>
    <dgm:cxn modelId="{A45274B9-4DBA-4804-84AA-6F96F6A5631B}" srcId="{1C81F43E-DC65-44DA-BB6B-920D914B8F3A}" destId="{C53481C5-3799-46AD-9E0F-677668542BE1}" srcOrd="2" destOrd="0" parTransId="{4BE2BF3F-CB57-49DD-82E1-B11BB877174B}" sibTransId="{A095FF8E-8566-450A-9D5A-AE8D8C7443E9}"/>
    <dgm:cxn modelId="{72E08BE4-C3D5-44BB-B41D-8C2BF6114EB9}" type="presOf" srcId="{A095FF8E-8566-450A-9D5A-AE8D8C7443E9}" destId="{297C0502-5D5E-4950-BCA0-D96A592CEA17}" srcOrd="0" destOrd="0" presId="urn:microsoft.com/office/officeart/2005/8/layout/cycle5"/>
    <dgm:cxn modelId="{AE5C6989-3C80-44DA-AEDE-E91A76A05418}" type="presParOf" srcId="{62CB73D3-2C53-4E2F-B4B0-E6D56A08C367}" destId="{74B2F142-9B88-43D0-80FD-A96D6AC4D97F}" srcOrd="0" destOrd="0" presId="urn:microsoft.com/office/officeart/2005/8/layout/cycle5"/>
    <dgm:cxn modelId="{C7B0EC3E-9347-4E4C-89CF-584349EDBA90}" type="presParOf" srcId="{62CB73D3-2C53-4E2F-B4B0-E6D56A08C367}" destId="{48536D1B-2F50-4B68-8AFA-D9A462FE89D1}" srcOrd="1" destOrd="0" presId="urn:microsoft.com/office/officeart/2005/8/layout/cycle5"/>
    <dgm:cxn modelId="{1EC75986-FAAE-4B86-9A8F-7F7A43ACC26A}" type="presParOf" srcId="{62CB73D3-2C53-4E2F-B4B0-E6D56A08C367}" destId="{2BA5D2EC-1DE7-40CF-8017-10EC31F24323}" srcOrd="2" destOrd="0" presId="urn:microsoft.com/office/officeart/2005/8/layout/cycle5"/>
    <dgm:cxn modelId="{04FEDD8E-33E5-4763-84B4-AFEDDC162737}" type="presParOf" srcId="{62CB73D3-2C53-4E2F-B4B0-E6D56A08C367}" destId="{35D92E12-6F64-4EC8-A361-C1B22A5D70AF}" srcOrd="3" destOrd="0" presId="urn:microsoft.com/office/officeart/2005/8/layout/cycle5"/>
    <dgm:cxn modelId="{77302145-BB75-4A64-AE45-3074F009FBDC}" type="presParOf" srcId="{62CB73D3-2C53-4E2F-B4B0-E6D56A08C367}" destId="{8B4444BF-50D5-4C31-BC70-76F84CB21B6A}" srcOrd="4" destOrd="0" presId="urn:microsoft.com/office/officeart/2005/8/layout/cycle5"/>
    <dgm:cxn modelId="{32EAC43B-38FE-4B0A-B9AA-11AE72DBC890}" type="presParOf" srcId="{62CB73D3-2C53-4E2F-B4B0-E6D56A08C367}" destId="{1E44E480-8BB0-4B34-9716-06DBD0554DC8}" srcOrd="5" destOrd="0" presId="urn:microsoft.com/office/officeart/2005/8/layout/cycle5"/>
    <dgm:cxn modelId="{8638C03D-B572-4E9D-9B0E-A847CC9971DF}" type="presParOf" srcId="{62CB73D3-2C53-4E2F-B4B0-E6D56A08C367}" destId="{BFAFD108-78E4-4DDE-B344-5FA5F62044A6}" srcOrd="6" destOrd="0" presId="urn:microsoft.com/office/officeart/2005/8/layout/cycle5"/>
    <dgm:cxn modelId="{05EF170F-871B-4AF7-8473-B717118A41F3}" type="presParOf" srcId="{62CB73D3-2C53-4E2F-B4B0-E6D56A08C367}" destId="{B66C263D-CDAA-4CF9-A64A-3DD990F0803E}" srcOrd="7" destOrd="0" presId="urn:microsoft.com/office/officeart/2005/8/layout/cycle5"/>
    <dgm:cxn modelId="{DE8B339D-2E2F-4B95-87F1-401EFAF1D981}" type="presParOf" srcId="{62CB73D3-2C53-4E2F-B4B0-E6D56A08C367}" destId="{297C0502-5D5E-4950-BCA0-D96A592CEA17}" srcOrd="8" destOrd="0" presId="urn:microsoft.com/office/officeart/2005/8/layout/cycle5"/>
    <dgm:cxn modelId="{FE1D150D-6D2A-4AB4-AB37-0D5754818B62}" type="presParOf" srcId="{62CB73D3-2C53-4E2F-B4B0-E6D56A08C367}" destId="{A263B3AE-17D8-4EE4-AB99-2C83578013AB}" srcOrd="9" destOrd="0" presId="urn:microsoft.com/office/officeart/2005/8/layout/cycle5"/>
    <dgm:cxn modelId="{28391AA6-F6C9-4DE3-8D11-97935F5A3A57}" type="presParOf" srcId="{62CB73D3-2C53-4E2F-B4B0-E6D56A08C367}" destId="{C2597C56-862B-449E-8DF0-C46D2FC0EB4A}" srcOrd="10" destOrd="0" presId="urn:microsoft.com/office/officeart/2005/8/layout/cycle5"/>
    <dgm:cxn modelId="{550488D4-37D4-4A91-A24B-A98483F08C91}" type="presParOf" srcId="{62CB73D3-2C53-4E2F-B4B0-E6D56A08C367}" destId="{7C964B9C-0D49-4E96-B389-3AC6ADC81A0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F142-9B88-43D0-80FD-A96D6AC4D97F}">
      <dsp:nvSpPr>
        <dsp:cNvPr id="0" name=""/>
        <dsp:cNvSpPr/>
      </dsp:nvSpPr>
      <dsp:spPr>
        <a:xfrm>
          <a:off x="2171923" y="1764"/>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Προετοιμασία για σύσκεψη</a:t>
          </a:r>
          <a:endParaRPr lang="en-US" sz="1000" kern="1200"/>
        </a:p>
      </dsp:txBody>
      <dsp:txXfrm>
        <a:off x="2208177" y="38018"/>
        <a:ext cx="1070045" cy="670151"/>
      </dsp:txXfrm>
    </dsp:sp>
    <dsp:sp modelId="{2BA5D2EC-1DE7-40CF-8017-10EC31F24323}">
      <dsp:nvSpPr>
        <dsp:cNvPr id="0" name=""/>
        <dsp:cNvSpPr/>
      </dsp:nvSpPr>
      <dsp:spPr>
        <a:xfrm>
          <a:off x="1516093" y="373093"/>
          <a:ext cx="2454212" cy="2454212"/>
        </a:xfrm>
        <a:custGeom>
          <a:avLst/>
          <a:gdLst/>
          <a:ahLst/>
          <a:cxnLst/>
          <a:rect l="0" t="0" r="0" b="0"/>
          <a:pathLst>
            <a:path>
              <a:moveTo>
                <a:pt x="1956148" y="240046"/>
              </a:moveTo>
              <a:arcTo wR="1227106" hR="1227106" stAng="18386976"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D92E12-6F64-4EC8-A361-C1B22A5D70AF}">
      <dsp:nvSpPr>
        <dsp:cNvPr id="0" name=""/>
        <dsp:cNvSpPr/>
      </dsp:nvSpPr>
      <dsp:spPr>
        <a:xfrm>
          <a:off x="3399029" y="1228870"/>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Διεξαγωγή σύσκεψης</a:t>
          </a:r>
          <a:endParaRPr lang="en-US" sz="1000" kern="1200"/>
        </a:p>
      </dsp:txBody>
      <dsp:txXfrm>
        <a:off x="3435283" y="1265124"/>
        <a:ext cx="1070045" cy="670151"/>
      </dsp:txXfrm>
    </dsp:sp>
    <dsp:sp modelId="{1E44E480-8BB0-4B34-9716-06DBD0554DC8}">
      <dsp:nvSpPr>
        <dsp:cNvPr id="0" name=""/>
        <dsp:cNvSpPr/>
      </dsp:nvSpPr>
      <dsp:spPr>
        <a:xfrm>
          <a:off x="1516093" y="373093"/>
          <a:ext cx="2454212" cy="2454212"/>
        </a:xfrm>
        <a:custGeom>
          <a:avLst/>
          <a:gdLst/>
          <a:ahLst/>
          <a:cxnLst/>
          <a:rect l="0" t="0" r="0" b="0"/>
          <a:pathLst>
            <a:path>
              <a:moveTo>
                <a:pt x="2327017" y="1771149"/>
              </a:moveTo>
              <a:arcTo wR="1227106" hR="1227106" stAng="1579087"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AFD108-78E4-4DDE-B344-5FA5F62044A6}">
      <dsp:nvSpPr>
        <dsp:cNvPr id="0" name=""/>
        <dsp:cNvSpPr/>
      </dsp:nvSpPr>
      <dsp:spPr>
        <a:xfrm>
          <a:off x="2171923" y="2455976"/>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Επικοινωνία αποτελεσμάτων</a:t>
          </a:r>
          <a:endParaRPr lang="en-US" sz="1000" kern="1200"/>
        </a:p>
      </dsp:txBody>
      <dsp:txXfrm>
        <a:off x="2208177" y="2492230"/>
        <a:ext cx="1070045" cy="670151"/>
      </dsp:txXfrm>
    </dsp:sp>
    <dsp:sp modelId="{297C0502-5D5E-4950-BCA0-D96A592CEA17}">
      <dsp:nvSpPr>
        <dsp:cNvPr id="0" name=""/>
        <dsp:cNvSpPr/>
      </dsp:nvSpPr>
      <dsp:spPr>
        <a:xfrm>
          <a:off x="1516093" y="373093"/>
          <a:ext cx="2454212" cy="2454212"/>
        </a:xfrm>
        <a:custGeom>
          <a:avLst/>
          <a:gdLst/>
          <a:ahLst/>
          <a:cxnLst/>
          <a:rect l="0" t="0" r="0" b="0"/>
          <a:pathLst>
            <a:path>
              <a:moveTo>
                <a:pt x="498063" y="2214165"/>
              </a:moveTo>
              <a:arcTo wR="1227106" hR="1227106" stAng="7586976"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63B3AE-17D8-4EE4-AB99-2C83578013AB}">
      <dsp:nvSpPr>
        <dsp:cNvPr id="0" name=""/>
        <dsp:cNvSpPr/>
      </dsp:nvSpPr>
      <dsp:spPr>
        <a:xfrm>
          <a:off x="944817" y="1228870"/>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Παρακολούθηση αποτελεσμάτων </a:t>
          </a:r>
          <a:endParaRPr lang="en-US" sz="1000" kern="1200"/>
        </a:p>
      </dsp:txBody>
      <dsp:txXfrm>
        <a:off x="981071" y="1265124"/>
        <a:ext cx="1070045" cy="670151"/>
      </dsp:txXfrm>
    </dsp:sp>
    <dsp:sp modelId="{7C964B9C-0D49-4E96-B389-3AC6ADC81A09}">
      <dsp:nvSpPr>
        <dsp:cNvPr id="0" name=""/>
        <dsp:cNvSpPr/>
      </dsp:nvSpPr>
      <dsp:spPr>
        <a:xfrm>
          <a:off x="1516093" y="373093"/>
          <a:ext cx="2454212" cy="2454212"/>
        </a:xfrm>
        <a:custGeom>
          <a:avLst/>
          <a:gdLst/>
          <a:ahLst/>
          <a:cxnLst/>
          <a:rect l="0" t="0" r="0" b="0"/>
          <a:pathLst>
            <a:path>
              <a:moveTo>
                <a:pt x="127194" y="683062"/>
              </a:moveTo>
              <a:arcTo wR="1227106" hR="1227106" stAng="12379087"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F142-9B88-43D0-80FD-A96D6AC4D97F}">
      <dsp:nvSpPr>
        <dsp:cNvPr id="0" name=""/>
        <dsp:cNvSpPr/>
      </dsp:nvSpPr>
      <dsp:spPr>
        <a:xfrm>
          <a:off x="2171923" y="1764"/>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Προετοιμασία για σύσκεψη</a:t>
          </a:r>
          <a:endParaRPr lang="en-US" sz="1000" kern="1200"/>
        </a:p>
      </dsp:txBody>
      <dsp:txXfrm>
        <a:off x="2208177" y="38018"/>
        <a:ext cx="1070045" cy="670151"/>
      </dsp:txXfrm>
    </dsp:sp>
    <dsp:sp modelId="{2BA5D2EC-1DE7-40CF-8017-10EC31F24323}">
      <dsp:nvSpPr>
        <dsp:cNvPr id="0" name=""/>
        <dsp:cNvSpPr/>
      </dsp:nvSpPr>
      <dsp:spPr>
        <a:xfrm>
          <a:off x="1516093" y="373093"/>
          <a:ext cx="2454212" cy="2454212"/>
        </a:xfrm>
        <a:custGeom>
          <a:avLst/>
          <a:gdLst/>
          <a:ahLst/>
          <a:cxnLst/>
          <a:rect l="0" t="0" r="0" b="0"/>
          <a:pathLst>
            <a:path>
              <a:moveTo>
                <a:pt x="1956148" y="240046"/>
              </a:moveTo>
              <a:arcTo wR="1227106" hR="1227106" stAng="18386976"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D92E12-6F64-4EC8-A361-C1B22A5D70AF}">
      <dsp:nvSpPr>
        <dsp:cNvPr id="0" name=""/>
        <dsp:cNvSpPr/>
      </dsp:nvSpPr>
      <dsp:spPr>
        <a:xfrm>
          <a:off x="3399029" y="1228870"/>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Διεξαγωγή σύσκεψης</a:t>
          </a:r>
          <a:endParaRPr lang="en-US" sz="1000" kern="1200"/>
        </a:p>
      </dsp:txBody>
      <dsp:txXfrm>
        <a:off x="3435283" y="1265124"/>
        <a:ext cx="1070045" cy="670151"/>
      </dsp:txXfrm>
    </dsp:sp>
    <dsp:sp modelId="{1E44E480-8BB0-4B34-9716-06DBD0554DC8}">
      <dsp:nvSpPr>
        <dsp:cNvPr id="0" name=""/>
        <dsp:cNvSpPr/>
      </dsp:nvSpPr>
      <dsp:spPr>
        <a:xfrm>
          <a:off x="1516093" y="373093"/>
          <a:ext cx="2454212" cy="2454212"/>
        </a:xfrm>
        <a:custGeom>
          <a:avLst/>
          <a:gdLst/>
          <a:ahLst/>
          <a:cxnLst/>
          <a:rect l="0" t="0" r="0" b="0"/>
          <a:pathLst>
            <a:path>
              <a:moveTo>
                <a:pt x="2327017" y="1771149"/>
              </a:moveTo>
              <a:arcTo wR="1227106" hR="1227106" stAng="1579087"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AFD108-78E4-4DDE-B344-5FA5F62044A6}">
      <dsp:nvSpPr>
        <dsp:cNvPr id="0" name=""/>
        <dsp:cNvSpPr/>
      </dsp:nvSpPr>
      <dsp:spPr>
        <a:xfrm>
          <a:off x="2171923" y="2455976"/>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Επικοινωνία αποτελεσμάτων</a:t>
          </a:r>
          <a:endParaRPr lang="en-US" sz="1000" kern="1200"/>
        </a:p>
      </dsp:txBody>
      <dsp:txXfrm>
        <a:off x="2208177" y="2492230"/>
        <a:ext cx="1070045" cy="670151"/>
      </dsp:txXfrm>
    </dsp:sp>
    <dsp:sp modelId="{297C0502-5D5E-4950-BCA0-D96A592CEA17}">
      <dsp:nvSpPr>
        <dsp:cNvPr id="0" name=""/>
        <dsp:cNvSpPr/>
      </dsp:nvSpPr>
      <dsp:spPr>
        <a:xfrm>
          <a:off x="1516093" y="373093"/>
          <a:ext cx="2454212" cy="2454212"/>
        </a:xfrm>
        <a:custGeom>
          <a:avLst/>
          <a:gdLst/>
          <a:ahLst/>
          <a:cxnLst/>
          <a:rect l="0" t="0" r="0" b="0"/>
          <a:pathLst>
            <a:path>
              <a:moveTo>
                <a:pt x="498063" y="2214165"/>
              </a:moveTo>
              <a:arcTo wR="1227106" hR="1227106" stAng="7586976"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63B3AE-17D8-4EE4-AB99-2C83578013AB}">
      <dsp:nvSpPr>
        <dsp:cNvPr id="0" name=""/>
        <dsp:cNvSpPr/>
      </dsp:nvSpPr>
      <dsp:spPr>
        <a:xfrm>
          <a:off x="944817" y="1228870"/>
          <a:ext cx="1142553" cy="7426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a:t>Παρακολούθηση αποτελεσμάτων </a:t>
          </a:r>
          <a:endParaRPr lang="en-US" sz="1000" kern="1200"/>
        </a:p>
      </dsp:txBody>
      <dsp:txXfrm>
        <a:off x="981071" y="1265124"/>
        <a:ext cx="1070045" cy="670151"/>
      </dsp:txXfrm>
    </dsp:sp>
    <dsp:sp modelId="{7C964B9C-0D49-4E96-B389-3AC6ADC81A09}">
      <dsp:nvSpPr>
        <dsp:cNvPr id="0" name=""/>
        <dsp:cNvSpPr/>
      </dsp:nvSpPr>
      <dsp:spPr>
        <a:xfrm>
          <a:off x="1516093" y="373093"/>
          <a:ext cx="2454212" cy="2454212"/>
        </a:xfrm>
        <a:custGeom>
          <a:avLst/>
          <a:gdLst/>
          <a:ahLst/>
          <a:cxnLst/>
          <a:rect l="0" t="0" r="0" b="0"/>
          <a:pathLst>
            <a:path>
              <a:moveTo>
                <a:pt x="127194" y="683062"/>
              </a:moveTo>
              <a:arcTo wR="1227106" hR="1227106" stAng="12379087" swAng="163393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35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870"/>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0,'27'0'0,"26"0"16,1 0-16,-1 0 16,27 0-16,-26 0 15,-27 27-15,-1-27 0,1 0 31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22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378"/>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35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6.870"/>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0,'27'0'0,"26"0"16,1 0-16,-1 0 16,27 0-16,-26 0 15,-27 27-15,-1-27 0,1 0 31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225"/>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1-17T10:42:07.378"/>
    </inkml:context>
    <inkml:brush xml:id="br0">
      <inkml:brushProperty name="width" value="0.35" units="cm"/>
      <inkml:brushProperty name="height" value="0.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eqlearn.com/p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top-view-photo-of-people-near-wooden-table-318315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photo/close-up-photo-of-copper-audio-mixer-378456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xels.com/photo/two-gray-bullet-security-cameras-43020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magnifying-glass-on-white-paper-with-statistical-data-55619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person-looking-at-her-black-smartwatch-753058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xels.com/photo/selective-focus-photo-of-stacked-coins-12886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Πηγή: </a:t>
            </a:r>
            <a:r>
              <a:rPr lang="en-US" sz="1200" b="0" i="0" u="none" strike="noStrike" cap="none" dirty="0">
                <a:solidFill>
                  <a:schemeClr val="dk1"/>
                </a:solidFill>
                <a:effectLst/>
                <a:latin typeface="Calibri"/>
                <a:ea typeface="Calibri"/>
                <a:cs typeface="Calibri"/>
                <a:sym typeface="Calibri"/>
                <a:hlinkClick r:id="rId3"/>
              </a:rPr>
              <a:t>http://teqlearn.com/pm/</a:t>
            </a:r>
            <a:endParaRPr dirty="0"/>
          </a:p>
        </p:txBody>
      </p:sp>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01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48f03471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848f03471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72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17cf14fe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117cf14fe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117cf14fe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dd9afad3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dd9afad3f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dd9afad3f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b="0" i="0" u="none" strike="noStrike" cap="none" dirty="0">
                <a:solidFill>
                  <a:schemeClr val="dk1"/>
                </a:solidFill>
                <a:effectLst/>
                <a:latin typeface="Calibri"/>
                <a:ea typeface="Calibri"/>
                <a:cs typeface="Calibri"/>
                <a:sym typeface="Calibri"/>
              </a:rPr>
              <a:t>Οι εργαζόμενοι σε πολλές επιχειρήσεις μπορούν να σπαταλήσουν πολύ χρόνο σε συσκέψεις που σχετίζονται με έργα, οι οποίες δεν έχουν ξεκάθαρη ημερήσια διάταξη ή τελειώνουν χωρίς κατάλογο επόμενων βημάτων. Προκειμένου να σχεδιάσετε τη συνάντηση με τον πιο παραγωγικό τρόπο, είναι ζωτικής σημασίας να κατανοήσετε πρώτα τους στόχους της.</a:t>
            </a:r>
          </a:p>
          <a:p>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Η παραπάνω εικόνα απεικονίζει μια σειρά γενικών ενεργειών που πρέπει να γίνονται για να διασφαλιστεί ότι οι συνεδριάσεις διεξάγονται αποτελεσματικά και αποδοτικά. Η στρατηγική αυτή επικεντρώνεται στον προσεκτικό σχεδιασμό της συνάντησης</a:t>
            </a:r>
            <a:r>
              <a:rPr lang="el-GR" sz="1200" b="0" i="0" u="none" strike="noStrike" cap="none" dirty="0">
                <a:solidFill>
                  <a:schemeClr val="dk1"/>
                </a:solidFill>
                <a:effectLst/>
                <a:latin typeface="Calibri"/>
                <a:ea typeface="Calibri"/>
                <a:cs typeface="Calibri"/>
                <a:sym typeface="Calibri"/>
              </a:rPr>
              <a:t>,</a:t>
            </a:r>
            <a:r>
              <a:rPr lang="en-GB" sz="1200" b="0" i="0" u="none" strike="noStrike" cap="none" dirty="0">
                <a:solidFill>
                  <a:schemeClr val="dk1"/>
                </a:solidFill>
                <a:effectLst/>
                <a:latin typeface="Calibri"/>
                <a:ea typeface="Calibri"/>
                <a:cs typeface="Calibri"/>
                <a:sym typeface="Calibri"/>
              </a:rPr>
              <a:t> ώστε να διασφαλιστεί η επίτευξη των στόχων, η αύξηση της επικοινωνίας και η παρακολούθηση μετά από προηγούμενες συναντήσεις. Η γενική ιδέα είναι να είστε πιο ξεκάθαροι και πιο εστιασμένοι και να βεβαιώνεστε ότι οι συνεδριάσεις ολοκληρώνονται με μια σειρά σημαντικών ενεργειών.</a:t>
            </a:r>
          </a:p>
          <a:p>
            <a:pPr marL="0" lvl="0" indent="0" algn="l" rtl="0">
              <a:lnSpc>
                <a:spcPct val="100000"/>
              </a:lnSpc>
              <a:spcBef>
                <a:spcPts val="0"/>
              </a:spcBef>
              <a:spcAft>
                <a:spcPts val="0"/>
              </a:spcAft>
              <a:buSzPts val="1400"/>
              <a:buNone/>
            </a:pPr>
            <a:endParaRPr dirty="0"/>
          </a:p>
        </p:txBody>
      </p:sp>
      <p:sp>
        <p:nvSpPr>
          <p:cNvPr id="144" name="Google Shape;14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extLst>
      <p:ext uri="{BB962C8B-B14F-4D97-AF65-F5344CB8AC3E}">
        <p14:creationId xmlns:p14="http://schemas.microsoft.com/office/powerpoint/2010/main" val="160744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sz="1200" b="0" i="0" u="none" strike="noStrike" cap="none" dirty="0">
                <a:solidFill>
                  <a:schemeClr val="dk1"/>
                </a:solidFill>
                <a:effectLst/>
                <a:latin typeface="Calibri"/>
                <a:ea typeface="Calibri"/>
                <a:cs typeface="Calibri"/>
                <a:sym typeface="Calibri"/>
              </a:rPr>
              <a:t>Είναι επωφελές να υπάρχει υποστηρικτικό προσωπικό που να φροντίζει για την τήρηση όλων των αρχείων και να βοηθά στην οργάνωση μεγαλύτερων συνεδριάσεων, ιδίως των συνεδριάσεων καταιγισμού ιδεών.</a:t>
            </a:r>
          </a:p>
          <a:p>
            <a:r>
              <a:rPr lang="en-GB" sz="1200" b="0" i="0" u="none" strike="noStrike" cap="none" dirty="0">
                <a:solidFill>
                  <a:schemeClr val="dk1"/>
                </a:solidFill>
                <a:effectLst/>
                <a:latin typeface="Calibri"/>
                <a:ea typeface="Calibri"/>
                <a:cs typeface="Calibri"/>
                <a:sym typeface="Calibri"/>
              </a:rPr>
              <a:t>Αυτές οι θέσεις </a:t>
            </a:r>
            <a:r>
              <a:rPr lang="en-GB" sz="1200" b="0" i="0" u="none" strike="noStrike" cap="none" dirty="0" err="1">
                <a:solidFill>
                  <a:schemeClr val="dk1"/>
                </a:solidFill>
                <a:effectLst/>
                <a:latin typeface="Calibri"/>
                <a:ea typeface="Calibri"/>
                <a:cs typeface="Calibri"/>
                <a:sym typeface="Calibri"/>
              </a:rPr>
              <a:t>εργ</a:t>
            </a:r>
            <a:r>
              <a:rPr lang="en-GB" sz="1200" b="0" i="0" u="none" strike="noStrike" cap="none" dirty="0">
                <a:solidFill>
                  <a:schemeClr val="dk1"/>
                </a:solidFill>
                <a:effectLst/>
                <a:latin typeface="Calibri"/>
                <a:ea typeface="Calibri"/>
                <a:cs typeface="Calibri"/>
                <a:sym typeface="Calibri"/>
              </a:rPr>
              <a:t>ασίας περιλαμβάνουν</a:t>
            </a:r>
            <a:r>
              <a:rPr lang="el-GR" sz="1200" b="0" i="0" u="none" strike="noStrike" cap="none" dirty="0">
                <a:solidFill>
                  <a:schemeClr val="dk1"/>
                </a:solidFill>
                <a:effectLst/>
                <a:latin typeface="Calibri"/>
                <a:ea typeface="Calibri"/>
                <a:cs typeface="Calibri"/>
                <a:sym typeface="Calibri"/>
              </a:rPr>
              <a:t> τα πιο κάτω</a:t>
            </a:r>
            <a:r>
              <a:rPr lang="el-GR" sz="1200" b="0" i="0" u="none" strike="noStrike" cap="none" baseline="0" dirty="0">
                <a:solidFill>
                  <a:schemeClr val="dk1"/>
                </a:solidFill>
                <a:effectLst/>
                <a:latin typeface="Calibri"/>
                <a:ea typeface="Calibri"/>
                <a:cs typeface="Calibri"/>
                <a:sym typeface="Calibri"/>
              </a:rPr>
              <a:t> καθήκοντα</a:t>
            </a:r>
            <a:r>
              <a:rPr lang="en-GB" sz="1200" b="0" i="0" u="none" strike="noStrike" cap="none" dirty="0">
                <a:solidFill>
                  <a:schemeClr val="dk1"/>
                </a:solidFill>
                <a:effectLst/>
                <a:latin typeface="Calibri"/>
                <a:ea typeface="Calibri"/>
                <a:cs typeface="Calibri"/>
                <a:sym typeface="Calibri"/>
              </a:rPr>
              <a:t>:</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Υπενθυμίζει στο </a:t>
            </a:r>
            <a:r>
              <a:rPr lang="en-GB" sz="1200" b="0" i="0" u="none" strike="noStrike" cap="none" dirty="0" err="1">
                <a:solidFill>
                  <a:schemeClr val="dk1"/>
                </a:solidFill>
                <a:effectLst/>
                <a:latin typeface="Calibri"/>
                <a:ea typeface="Calibri"/>
                <a:cs typeface="Calibri"/>
                <a:sym typeface="Calibri"/>
              </a:rPr>
              <a:t>συντονιστή</a:t>
            </a:r>
            <a:r>
              <a:rPr lang="en-GB" sz="1200" b="0" i="0" u="none" strike="noStrike" cap="none" dirty="0">
                <a:solidFill>
                  <a:schemeClr val="dk1"/>
                </a:solidFill>
                <a:effectLst/>
                <a:latin typeface="Calibri"/>
                <a:ea typeface="Calibri"/>
                <a:cs typeface="Calibri"/>
                <a:sym typeface="Calibri"/>
              </a:rPr>
              <a:t> το</a:t>
            </a:r>
            <a:r>
              <a:rPr lang="el-GR" sz="1200" b="0" i="0" u="none" strike="noStrike" cap="none" dirty="0">
                <a:solidFill>
                  <a:schemeClr val="dk1"/>
                </a:solidFill>
                <a:effectLst/>
                <a:latin typeface="Calibri"/>
                <a:ea typeface="Calibri"/>
                <a:cs typeface="Calibri"/>
                <a:sym typeface="Calibri"/>
              </a:rPr>
              <a:t>ν</a:t>
            </a:r>
            <a:r>
              <a:rPr lang="en-GB" sz="1200" b="0" i="0" u="none" strike="noStrike" cap="none" dirty="0">
                <a:solidFill>
                  <a:schemeClr val="dk1"/>
                </a:solidFill>
                <a:effectLst/>
                <a:latin typeface="Calibri"/>
                <a:ea typeface="Calibri"/>
                <a:cs typeface="Calibri"/>
                <a:sym typeface="Calibri"/>
              </a:rPr>
              <a:t> χρόνο που διατίθεται για σημαντικά θέματα της ημερήσιας διάταξης ως χρονομέτρης.</a:t>
            </a:r>
          </a:p>
          <a:p>
            <a:pPr lvl="0">
              <a:buFont typeface="Arial" panose="020B0604020202020204" pitchFamily="34" charset="0"/>
              <a:buChar char="•"/>
            </a:pPr>
            <a:r>
              <a:rPr lang="en-GB" sz="1200" b="0" i="0" u="none" strike="noStrike" cap="none" dirty="0" err="1">
                <a:solidFill>
                  <a:schemeClr val="dk1"/>
                </a:solidFill>
                <a:effectLst/>
                <a:latin typeface="Calibri"/>
                <a:ea typeface="Calibri"/>
                <a:cs typeface="Calibri"/>
                <a:sym typeface="Calibri"/>
              </a:rPr>
              <a:t>Δι</a:t>
            </a:r>
            <a:r>
              <a:rPr lang="en-GB" sz="1200" b="0" i="0" u="none" strike="noStrike" cap="none" dirty="0">
                <a:solidFill>
                  <a:schemeClr val="dk1"/>
                </a:solidFill>
                <a:effectLst/>
                <a:latin typeface="Calibri"/>
                <a:ea typeface="Calibri"/>
                <a:cs typeface="Calibri"/>
                <a:sym typeface="Calibri"/>
              </a:rPr>
              <a:t>ανέμει σημειώσεις συνεδριάσεων και καταγράφει και συνοψίζει τα πρακτικά των συνεδριάσεων.</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Κα</a:t>
            </a:r>
            <a:r>
              <a:rPr lang="en-GB" sz="1200" b="0" i="0" u="none" strike="noStrike" cap="none" dirty="0" err="1">
                <a:solidFill>
                  <a:schemeClr val="dk1"/>
                </a:solidFill>
                <a:effectLst/>
                <a:latin typeface="Calibri"/>
                <a:ea typeface="Calibri"/>
                <a:cs typeface="Calibri"/>
                <a:sym typeface="Calibri"/>
              </a:rPr>
              <a:t>τά</a:t>
            </a:r>
            <a:r>
              <a:rPr lang="en-GB" sz="1200" b="0" i="0" u="none" strike="noStrike" cap="none" dirty="0">
                <a:solidFill>
                  <a:schemeClr val="dk1"/>
                </a:solidFill>
                <a:effectLst/>
                <a:latin typeface="Calibri"/>
                <a:ea typeface="Calibri"/>
                <a:cs typeface="Calibri"/>
                <a:sym typeface="Calibri"/>
              </a:rPr>
              <a:t> τη διάρκεια συνεδριάσεων καταιγισμού ιδεών, γράφει ιδέες στον πίνακα και καταγράφει τα βασικά σημεία για να τα στείλει σε όλους τους προσκεκλημένους.</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Η συνεδρίαση πρέπει να διευθύνεται από τον διοργανωτή, ο οποίος πρέπει να αναλάβει τον έλεγχο των εργασιών. Μη φοβάστε να θέσετε στο τραπέζι ή να παραμερίσετε συζητήσεις που δεν προωθούν τους στόχους της συνεδρίασης ή δεν είναι στο πρόγραμμα. Ο κύριος στόχος της συνάντησης</a:t>
            </a:r>
            <a:endParaRPr dirty="0"/>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87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4db25e9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Πηγή: pexels.com - fauxels (Βρέθηκε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0" name="Google Shape;60;g284db25e9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400">
                <a:latin typeface="Arial"/>
                <a:ea typeface="Arial"/>
                <a:cs typeface="Arial"/>
                <a:sym typeface="Arial"/>
              </a:rPr>
              <a:t>Εικόνα 1: Πηγή: pexels.com - Dmitry Demidov (Βρέθηκε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Εικόνα 2: Πηγή: pexels.com - Scott Webb (Βρέθηκε </a:t>
            </a:r>
            <a:r>
              <a:rPr lang="en-GB" sz="1400"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a:t>
            </a:r>
            <a:endParaRPr sz="1400" b="1">
              <a:latin typeface="Arial"/>
              <a:ea typeface="Arial"/>
              <a:cs typeface="Arial"/>
              <a:sym typeface="Arial"/>
            </a:endParaRPr>
          </a:p>
        </p:txBody>
      </p:sp>
      <p:sp>
        <p:nvSpPr>
          <p:cNvPr id="76" name="Google Shape;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Πηγή: pexels.com - Leeloo Thefirst(Βρέθηκε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 </a:t>
            </a:r>
            <a:endParaRPr/>
          </a:p>
        </p:txBody>
      </p:sp>
      <p:sp>
        <p:nvSpPr>
          <p:cNvPr id="88" name="Google Shape;8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Πηγή: pexels.com - Mikhail Nilov (Βρέθηκε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 </a:t>
            </a:r>
            <a:endParaRPr/>
          </a:p>
        </p:txBody>
      </p:sp>
      <p:sp>
        <p:nvSpPr>
          <p:cNvPr id="96" name="Google Shape;9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dirty="0" err="1">
                <a:latin typeface="Arial"/>
                <a:ea typeface="Arial"/>
                <a:cs typeface="Arial"/>
                <a:sym typeface="Arial"/>
              </a:rPr>
              <a:t>Πηγή</a:t>
            </a:r>
            <a:r>
              <a:rPr lang="en-GB" sz="1400" dirty="0">
                <a:latin typeface="Arial"/>
                <a:ea typeface="Arial"/>
                <a:cs typeface="Arial"/>
                <a:sym typeface="Arial"/>
              </a:rPr>
              <a:t>: pexels.com - </a:t>
            </a:r>
            <a:r>
              <a:rPr lang="en-GB" sz="1400" dirty="0" err="1">
                <a:latin typeface="Arial"/>
                <a:ea typeface="Arial"/>
                <a:cs typeface="Arial"/>
                <a:sym typeface="Arial"/>
              </a:rPr>
              <a:t>Pixabay</a:t>
            </a:r>
            <a:r>
              <a:rPr lang="en-GB" sz="1400" dirty="0">
                <a:latin typeface="Arial"/>
                <a:ea typeface="Arial"/>
                <a:cs typeface="Arial"/>
                <a:sym typeface="Arial"/>
              </a:rPr>
              <a:t> (</a:t>
            </a:r>
            <a:r>
              <a:rPr lang="en-GB" sz="1400" dirty="0" err="1">
                <a:latin typeface="Arial"/>
                <a:ea typeface="Arial"/>
                <a:cs typeface="Arial"/>
                <a:sym typeface="Arial"/>
              </a:rPr>
              <a:t>Βρέθηκε</a:t>
            </a:r>
            <a:r>
              <a:rPr lang="en-GB" sz="1400" dirty="0">
                <a:latin typeface="Arial"/>
                <a:ea typeface="Arial"/>
                <a:cs typeface="Arial"/>
                <a:sym typeface="Arial"/>
              </a:rPr>
              <a:t> </a:t>
            </a:r>
            <a:r>
              <a:rPr lang="en-GB" sz="1400" u="sng" dirty="0" err="1">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dirty="0">
                <a:latin typeface="Arial"/>
                <a:ea typeface="Arial"/>
                <a:cs typeface="Arial"/>
                <a:sym typeface="Arial"/>
              </a:rPr>
              <a:t>) </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05" name="Google Shape;10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67817590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13448873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6641956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53471157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49054804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46184608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4214008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urceforge.net/projects/projectlib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6.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6;p1">
            <a:extLst>
              <a:ext uri="{FF2B5EF4-FFF2-40B4-BE49-F238E27FC236}">
                <a16:creationId xmlns:a16="http://schemas.microsoft.com/office/drawing/2014/main" id="{A9B3732E-2B27-6A15-3F49-80247636E329}"/>
              </a:ext>
            </a:extLst>
          </p:cNvPr>
          <p:cNvSpPr/>
          <p:nvPr/>
        </p:nvSpPr>
        <p:spPr>
          <a:xfrm>
            <a:off x="4864432" y="1339862"/>
            <a:ext cx="704553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4" name="Title 3"/>
          <p:cNvSpPr>
            <a:spLocks noGrp="1"/>
          </p:cNvSpPr>
          <p:nvPr>
            <p:ph type="ctrTitle"/>
          </p:nvPr>
        </p:nvSpPr>
        <p:spPr>
          <a:xfrm>
            <a:off x="4864432" y="447930"/>
            <a:ext cx="7032833" cy="875935"/>
          </a:xfrm>
        </p:spPr>
        <p:txBody>
          <a:bodyPr>
            <a:normAutofit fontScale="90000"/>
          </a:bodyPr>
          <a:lstStyle/>
          <a:p>
            <a:r>
              <a:rPr kumimoji="0" lang="en-GB" sz="2800" b="0" i="0" u="none" strike="noStrike" kern="0" cap="none" spc="0" normalizeH="0" baseline="0" noProof="0" dirty="0" err="1">
                <a:ln>
                  <a:noFill/>
                </a:ln>
                <a:solidFill>
                  <a:srgbClr val="187498"/>
                </a:solidFill>
                <a:effectLst/>
                <a:uLnTx/>
                <a:uFillTx/>
                <a:latin typeface="Calibri"/>
                <a:ea typeface="Calibri"/>
                <a:cs typeface="Calibri"/>
                <a:sym typeface="Calibri"/>
              </a:rPr>
              <a:t>Ενότητ</a:t>
            </a:r>
            <a:r>
              <a:rPr kumimoji="0" lang="en-GB" sz="2800" b="0" i="0" u="none" strike="noStrike" kern="0" cap="none" spc="0" normalizeH="0" baseline="0" noProof="0" dirty="0">
                <a:ln>
                  <a:noFill/>
                </a:ln>
                <a:solidFill>
                  <a:srgbClr val="187498"/>
                </a:solidFill>
                <a:effectLst/>
                <a:uLnTx/>
                <a:uFillTx/>
                <a:latin typeface="Calibri"/>
                <a:ea typeface="Calibri"/>
                <a:cs typeface="Calibri"/>
                <a:sym typeface="Calibri"/>
              </a:rPr>
              <a:t>α 4</a:t>
            </a:r>
            <a:br>
              <a:rPr kumimoji="0" lang="en-GB" sz="3600" b="1" i="0" u="none" strike="noStrike" kern="0" cap="none" spc="0" normalizeH="0" baseline="0" noProof="0" dirty="0">
                <a:ln>
                  <a:noFill/>
                </a:ln>
                <a:solidFill>
                  <a:srgbClr val="187498"/>
                </a:solidFill>
                <a:effectLst/>
                <a:uLnTx/>
                <a:uFillTx/>
                <a:latin typeface="Calibri"/>
                <a:ea typeface="Calibri"/>
                <a:cs typeface="Calibri"/>
                <a:sym typeface="Calibri"/>
              </a:rPr>
            </a:br>
            <a:r>
              <a:rPr kumimoji="0" lang="en-GB" sz="3600" b="1" i="0" u="none" strike="noStrike" kern="0" cap="none" spc="0" normalizeH="0" baseline="0" noProof="0" dirty="0">
                <a:ln>
                  <a:noFill/>
                </a:ln>
                <a:solidFill>
                  <a:srgbClr val="187498"/>
                </a:solidFill>
                <a:effectLst/>
                <a:uLnTx/>
                <a:uFillTx/>
                <a:latin typeface="Calibri"/>
                <a:ea typeface="Calibri"/>
                <a:cs typeface="Calibri"/>
                <a:sym typeface="Calibri"/>
              </a:rPr>
              <a:t>Διαχείριση έργων </a:t>
            </a:r>
            <a:endParaRPr lang="el-GR" dirty="0"/>
          </a:p>
        </p:txBody>
      </p:sp>
      <p:sp>
        <p:nvSpPr>
          <p:cNvPr id="2" name="Google Shape;58;p1">
            <a:extLst>
              <a:ext uri="{FF2B5EF4-FFF2-40B4-BE49-F238E27FC236}">
                <a16:creationId xmlns:a16="http://schemas.microsoft.com/office/drawing/2014/main" id="{06BBC01D-A9D3-BBB8-B975-E013A52E4466}"/>
              </a:ext>
            </a:extLst>
          </p:cNvPr>
          <p:cNvSpPr txBox="1">
            <a:spLocks/>
          </p:cNvSpPr>
          <p:nvPr/>
        </p:nvSpPr>
        <p:spPr>
          <a:xfrm>
            <a:off x="5125720" y="1482660"/>
            <a:ext cx="7985162" cy="4466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νότητ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4: Διαχείριση έργων - Εκτέλεση και έλεγχος</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Μελέτη περίπτωσης (Ι)</a:t>
            </a:r>
            <a:endParaRPr b="1" dirty="0"/>
          </a:p>
        </p:txBody>
      </p:sp>
      <p:sp>
        <p:nvSpPr>
          <p:cNvPr id="106" name="Google Shape;106;p7"/>
          <p:cNvSpPr txBox="1">
            <a:spLocks noGrp="1"/>
          </p:cNvSpPr>
          <p:nvPr>
            <p:ph type="body" idx="2"/>
          </p:nvPr>
        </p:nvSpPr>
        <p:spPr>
          <a:xfrm>
            <a:off x="499730" y="1592542"/>
            <a:ext cx="11119246" cy="4662775"/>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en-GB" b="1" dirty="0"/>
              <a:t>Οργάνωση</a:t>
            </a:r>
            <a:r>
              <a:rPr lang="en-GB" dirty="0"/>
              <a:t>: Island University</a:t>
            </a:r>
            <a:endParaRPr dirty="0"/>
          </a:p>
          <a:p>
            <a:pPr marL="0" marR="0" lvl="0" indent="0" algn="just" rtl="0">
              <a:lnSpc>
                <a:spcPct val="150000"/>
              </a:lnSpc>
              <a:spcBef>
                <a:spcPts val="0"/>
              </a:spcBef>
              <a:spcAft>
                <a:spcPts val="0"/>
              </a:spcAft>
              <a:buNone/>
            </a:pPr>
            <a:r>
              <a:rPr lang="en-GB" b="1" dirty="0"/>
              <a:t>Έργο</a:t>
            </a:r>
            <a:r>
              <a:rPr lang="en-GB" dirty="0"/>
              <a:t>: Το μέλλον της εκπαίδευσης</a:t>
            </a:r>
            <a:endParaRPr dirty="0"/>
          </a:p>
          <a:p>
            <a:pPr marL="0" lvl="0" indent="0">
              <a:lnSpc>
                <a:spcPct val="150000"/>
              </a:lnSpc>
              <a:spcBef>
                <a:spcPts val="0"/>
              </a:spcBef>
            </a:pPr>
            <a:r>
              <a:rPr lang="en-GB" b="1" dirty="0"/>
              <a:t>Στόχος</a:t>
            </a:r>
            <a:r>
              <a:rPr lang="en-GB" dirty="0"/>
              <a:t>: </a:t>
            </a:r>
            <a:r>
              <a:rPr lang="el-GR" dirty="0"/>
              <a:t>Οργάνωση συνεδρίου όπου κορυφαίοι στοχαστές με επιρροή </a:t>
            </a:r>
            <a:r>
              <a:rPr lang="en-GB" dirty="0"/>
              <a:t>(Salman Khan, Diana </a:t>
            </a:r>
            <a:r>
              <a:rPr lang="en-GB" dirty="0" err="1"/>
              <a:t>Rhoten</a:t>
            </a:r>
            <a:r>
              <a:rPr lang="en-GB" dirty="0"/>
              <a:t>, David Thornburg) θα μοιραστούν τις σκέψεις τους σχετικά με το μέλλον των εκπαιδευτικών συστημάτων.</a:t>
            </a:r>
            <a:endParaRPr dirty="0"/>
          </a:p>
          <a:p>
            <a:pPr marL="0" marR="0" lvl="0" indent="0" algn="just" rtl="0">
              <a:lnSpc>
                <a:spcPct val="150000"/>
              </a:lnSpc>
              <a:spcBef>
                <a:spcPts val="0"/>
              </a:spcBef>
              <a:spcAft>
                <a:spcPts val="0"/>
              </a:spcAft>
              <a:buNone/>
            </a:pPr>
            <a:r>
              <a:rPr lang="en-GB" b="1" dirty="0"/>
              <a:t>Ημερομηνίες της Διάσκεψης</a:t>
            </a:r>
            <a:r>
              <a:rPr lang="en-GB" dirty="0"/>
              <a:t>: 28 - 30 Μαρτίου 2024 (1η ημέρα: μεμονωμένες συνεδριάσεις των υποεπιτροπών, 2η ημέρα: Διάσκεψη, 3η ημέρα: επισκέψεις/ψυχαγωγία).</a:t>
            </a:r>
            <a:endParaRPr dirty="0"/>
          </a:p>
          <a:p>
            <a:pPr marL="0" marR="0" lvl="0" indent="0" algn="just" rtl="0">
              <a:lnSpc>
                <a:spcPct val="150000"/>
              </a:lnSpc>
              <a:spcBef>
                <a:spcPts val="0"/>
              </a:spcBef>
              <a:spcAft>
                <a:spcPts val="0"/>
              </a:spcAft>
              <a:buNone/>
            </a:pPr>
            <a:r>
              <a:rPr lang="en-GB" b="1" dirty="0"/>
              <a:t>Τέλη εγγραφής</a:t>
            </a:r>
            <a:r>
              <a:rPr lang="en-GB" dirty="0"/>
              <a:t>: να αποφασίσει ο διαχειριστής του έργου.</a:t>
            </a:r>
            <a:endParaRPr dirty="0"/>
          </a:p>
          <a:p>
            <a:pPr marL="0" lvl="0" indent="0">
              <a:lnSpc>
                <a:spcPct val="150000"/>
              </a:lnSpc>
              <a:spcBef>
                <a:spcPts val="0"/>
              </a:spcBef>
            </a:pPr>
            <a:r>
              <a:rPr lang="en-GB" b="1" dirty="0"/>
              <a:t>Διαμονή</a:t>
            </a:r>
            <a:r>
              <a:rPr lang="en-GB" dirty="0"/>
              <a:t>: </a:t>
            </a:r>
            <a:r>
              <a:rPr lang="el-GR" dirty="0"/>
              <a:t>Οι συμμετέχοντες θα κλείσουν και θα πληρώσουν τη διαμονή τους, α</a:t>
            </a:r>
            <a:r>
              <a:rPr lang="en-GB" dirty="0" err="1"/>
              <a:t>λλά</a:t>
            </a:r>
            <a:r>
              <a:rPr lang="en-GB" dirty="0"/>
              <a:t> εσείς θα διευκολύνετε τη διαδικασία.</a:t>
            </a:r>
            <a:endParaRPr dirty="0"/>
          </a:p>
          <a:p>
            <a:pPr marL="0" marR="0" lvl="0" indent="0" algn="just" rtl="0">
              <a:lnSpc>
                <a:spcPct val="150000"/>
              </a:lnSpc>
              <a:spcBef>
                <a:spcPts val="0"/>
              </a:spcBef>
              <a:spcAft>
                <a:spcPts val="0"/>
              </a:spcAft>
              <a:buNone/>
            </a:pPr>
            <a:r>
              <a:rPr lang="el-GR" b="1" dirty="0"/>
              <a:t>Ο</a:t>
            </a:r>
            <a:r>
              <a:rPr lang="en-GB" b="1" dirty="0" err="1"/>
              <a:t>μάδ</a:t>
            </a:r>
            <a:r>
              <a:rPr lang="en-GB" b="1" dirty="0"/>
              <a:t>α έργου - Χρόνος εργασίας ανά ημέρα</a:t>
            </a:r>
            <a:r>
              <a:rPr lang="en-GB" dirty="0"/>
              <a:t>: 4 ώρες (Δευτέρα έως Παρασκευή) - 4 υπάλληλοι του οργανισμού</a:t>
            </a:r>
            <a:endParaRPr dirty="0"/>
          </a:p>
          <a:p>
            <a:pPr marL="457200" marR="0" lvl="0" indent="0" algn="just" rtl="0">
              <a:lnSpc>
                <a:spcPct val="150000"/>
              </a:lnSpc>
              <a:spcBef>
                <a:spcPts val="0"/>
              </a:spcBef>
              <a:spcAft>
                <a:spcPts val="0"/>
              </a:spcAft>
              <a:buNone/>
            </a:pPr>
            <a:endParaRPr dirty="0"/>
          </a:p>
        </p:txBody>
      </p:sp>
    </p:spTree>
    <p:extLst>
      <p:ext uri="{BB962C8B-B14F-4D97-AF65-F5344CB8AC3E}">
        <p14:creationId xmlns:p14="http://schemas.microsoft.com/office/powerpoint/2010/main" val="359463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848f034716_0_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Μελέτη περίπτωσης (II)</a:t>
            </a:r>
            <a:endParaRPr b="1" dirty="0"/>
          </a:p>
        </p:txBody>
      </p:sp>
      <p:sp>
        <p:nvSpPr>
          <p:cNvPr id="112" name="Google Shape;112;g2848f034716_0_3"/>
          <p:cNvSpPr txBox="1"/>
          <p:nvPr/>
        </p:nvSpPr>
        <p:spPr>
          <a:xfrm>
            <a:off x="510363" y="1433934"/>
            <a:ext cx="11068494" cy="3485539"/>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GB" sz="1800" b="1" dirty="0">
                <a:latin typeface="Calibri"/>
                <a:ea typeface="Calibri"/>
                <a:cs typeface="Calibri"/>
                <a:sym typeface="Calibri"/>
              </a:rPr>
              <a:t>Το συνέδριο θα πρέπει να παρέχει τουλάχιστον</a:t>
            </a:r>
            <a:r>
              <a:rPr lang="en-GB" sz="1800" dirty="0">
                <a:latin typeface="Calibri"/>
                <a:ea typeface="Calibri"/>
                <a:cs typeface="Calibri"/>
                <a:sym typeface="Calibri"/>
              </a:rPr>
              <a:t>:</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Αίθουσα συνεδριάσεων με χωρητικότητα τουλάχιστον 200 ατόμων και 5 αίθουσες συνεδριάσεων με χωρητικότητα 15 έως 20 ατόμων</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Ιστοσελίδα με πληροφορίες και εγγραφές - Φόρμα κρατήσεων</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2 μεσημεριανά γεύματα, 1 δείπνο και 1 επίσημο δείπνο (εκτός των χώρων του συνεδρίου)</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a:latin typeface="Calibri"/>
                <a:ea typeface="Calibri"/>
                <a:cs typeface="Calibri"/>
                <a:sym typeface="Calibri"/>
              </a:rPr>
              <a:t>Εκδρομή με αξιοθέατα (π.χ. επισκέψεις σε σχολεία, εκπαιδευτικά ιδρύματα, άλλους οργανισμούς, μουσεία, άλλα αξιοθέατα) μετά την ολοκλήρωση του συνεδρίου (ημερήσια εκδρομή)</a:t>
            </a:r>
            <a:endParaRPr sz="1800" dirty="0">
              <a:latin typeface="Calibri"/>
              <a:ea typeface="Calibri"/>
              <a:cs typeface="Calibri"/>
              <a:sym typeface="Calibri"/>
            </a:endParaRPr>
          </a:p>
          <a:p>
            <a:pPr marL="457200" lvl="0" indent="-342900" algn="just" rtl="0">
              <a:lnSpc>
                <a:spcPct val="150000"/>
              </a:lnSpc>
              <a:spcBef>
                <a:spcPts val="0"/>
              </a:spcBef>
              <a:spcAft>
                <a:spcPts val="0"/>
              </a:spcAft>
              <a:buSzPts val="1800"/>
              <a:buFont typeface="Wingdings" panose="05000000000000000000" pitchFamily="2" charset="2"/>
              <a:buChar char="§"/>
            </a:pPr>
            <a:r>
              <a:rPr lang="en-GB" sz="1800" dirty="0" err="1">
                <a:latin typeface="Calibri"/>
                <a:ea typeface="Calibri"/>
                <a:cs typeface="Calibri"/>
                <a:sym typeface="Calibri"/>
              </a:rPr>
              <a:t>Μετ</a:t>
            </a:r>
            <a:r>
              <a:rPr lang="en-GB" sz="1800" dirty="0">
                <a:latin typeface="Calibri"/>
                <a:ea typeface="Calibri"/>
                <a:cs typeface="Calibri"/>
                <a:sym typeface="Calibri"/>
              </a:rPr>
              <a:t>αφορά</a:t>
            </a:r>
            <a:r>
              <a:rPr lang="el-GR" sz="1800" dirty="0">
                <a:latin typeface="Calibri"/>
                <a:ea typeface="Calibri"/>
                <a:cs typeface="Calibri"/>
                <a:sym typeface="Calibri"/>
              </a:rPr>
              <a:t> στο αεροδρόμιο</a:t>
            </a:r>
            <a:endParaRPr sz="1800" dirty="0">
              <a:latin typeface="Calibri"/>
              <a:ea typeface="Calibri"/>
              <a:cs typeface="Calibri"/>
              <a:sym typeface="Calibri"/>
            </a:endParaRPr>
          </a:p>
        </p:txBody>
      </p:sp>
    </p:spTree>
    <p:extLst>
      <p:ext uri="{BB962C8B-B14F-4D97-AF65-F5344CB8AC3E}">
        <p14:creationId xmlns:p14="http://schemas.microsoft.com/office/powerpoint/2010/main" val="202164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117cf14feb_1_0"/>
          <p:cNvSpPr txBox="1">
            <a:spLocks noGrp="1"/>
          </p:cNvSpPr>
          <p:nvPr>
            <p:ph type="body" idx="2"/>
          </p:nvPr>
        </p:nvSpPr>
        <p:spPr>
          <a:xfrm>
            <a:off x="399300" y="2039921"/>
            <a:ext cx="11393400" cy="3178500"/>
          </a:xfrm>
          <a:prstGeom prst="rect">
            <a:avLst/>
          </a:prstGeom>
          <a:noFill/>
          <a:ln>
            <a:noFill/>
          </a:ln>
        </p:spPr>
        <p:txBody>
          <a:bodyPr spcFirstLastPara="1" wrap="square" lIns="0" tIns="0" rIns="0" bIns="0" anchor="ctr" anchorCtr="0">
            <a:noAutofit/>
          </a:bodyPr>
          <a:lstStyle/>
          <a:p>
            <a:pPr marL="228600" marR="74295" lvl="0" indent="-228600" algn="ctr" rtl="0">
              <a:lnSpc>
                <a:spcPct val="100000"/>
              </a:lnSpc>
              <a:spcBef>
                <a:spcPts val="0"/>
              </a:spcBef>
              <a:spcAft>
                <a:spcPts val="0"/>
              </a:spcAft>
              <a:buSzPts val="1800"/>
              <a:buNone/>
            </a:pPr>
            <a:r>
              <a:rPr lang="en-GB" sz="2400" b="1" dirty="0"/>
              <a:t>Ποιες στρατηγικές/προσεγγίσεις μπορείτε να ενσωματώσετε</a:t>
            </a:r>
            <a:r>
              <a:rPr lang="el-GR" sz="2400" b="1" dirty="0"/>
              <a:t>,</a:t>
            </a:r>
            <a:r>
              <a:rPr lang="en-GB" sz="2400" b="1" dirty="0"/>
              <a:t> για να </a:t>
            </a:r>
            <a:r>
              <a:rPr lang="el-GR" sz="2400" b="1" dirty="0"/>
              <a:t>έχετε </a:t>
            </a:r>
            <a:r>
              <a:rPr lang="en-GB" sz="2400" b="1" dirty="0"/>
              <a:t>απ</a:t>
            </a:r>
            <a:r>
              <a:rPr lang="en-GB" sz="2400" b="1" dirty="0" err="1"/>
              <a:t>οτελεσμ</a:t>
            </a:r>
            <a:r>
              <a:rPr lang="en-GB" sz="2400" b="1" dirty="0"/>
              <a:t>ατική επικοινωνία με τα ενδιαφερόμενα μέρη του έργου σας;</a:t>
            </a:r>
            <a:endParaRPr sz="2400" b="1" dirty="0"/>
          </a:p>
          <a:p>
            <a:pPr marL="228600" marR="74295" lvl="0" indent="-228600" algn="ctr" rtl="0">
              <a:lnSpc>
                <a:spcPct val="100000"/>
              </a:lnSpc>
              <a:spcBef>
                <a:spcPts val="0"/>
              </a:spcBef>
              <a:spcAft>
                <a:spcPts val="0"/>
              </a:spcAft>
              <a:buSzPts val="1800"/>
              <a:buNone/>
            </a:pPr>
            <a:endParaRPr sz="2400" b="1" dirty="0"/>
          </a:p>
          <a:p>
            <a:pPr marL="228600" marR="74295" lvl="0" indent="-228600" algn="ctr" rtl="0">
              <a:lnSpc>
                <a:spcPct val="100000"/>
              </a:lnSpc>
              <a:spcBef>
                <a:spcPts val="0"/>
              </a:spcBef>
              <a:spcAft>
                <a:spcPts val="0"/>
              </a:spcAft>
              <a:buSzPts val="1800"/>
              <a:buNone/>
            </a:pPr>
            <a:r>
              <a:rPr lang="en-GB" dirty="0"/>
              <a:t>Βλέπε φύλλο εργασίας</a:t>
            </a:r>
            <a:r>
              <a:rPr lang="el-GR" dirty="0"/>
              <a:t> -</a:t>
            </a:r>
            <a:r>
              <a:rPr lang="en-GB" dirty="0"/>
              <a:t> Δραστηριότητα 2</a:t>
            </a:r>
            <a:endParaRPr dirty="0"/>
          </a:p>
        </p:txBody>
      </p:sp>
      <p:sp>
        <p:nvSpPr>
          <p:cNvPr id="133" name="Google Shape;133;g2117cf14feb_1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Δραστηριότητα 2: Αποτελεσματική επικοινωνία  </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dd9afad3f2_0_0"/>
          <p:cNvSpPr txBox="1">
            <a:spLocks noGrp="1"/>
          </p:cNvSpPr>
          <p:nvPr>
            <p:ph type="body" idx="2"/>
          </p:nvPr>
        </p:nvSpPr>
        <p:spPr>
          <a:xfrm>
            <a:off x="399370" y="1994263"/>
            <a:ext cx="11393400" cy="4603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SzPts val="1800"/>
              <a:buNone/>
            </a:pPr>
            <a:r>
              <a:rPr lang="en-GB" sz="3600" b="1" dirty="0">
                <a:solidFill>
                  <a:schemeClr val="accent3"/>
                </a:solidFill>
              </a:rPr>
              <a:t>Λογισμικό Project </a:t>
            </a:r>
            <a:r>
              <a:rPr lang="en-GB" sz="3600" b="1" dirty="0" err="1">
                <a:solidFill>
                  <a:schemeClr val="accent3"/>
                </a:solidFill>
              </a:rPr>
              <a:t>Libre</a:t>
            </a:r>
            <a:endParaRPr sz="3600" b="1" dirty="0">
              <a:solidFill>
                <a:schemeClr val="accent3"/>
              </a:solidFill>
            </a:endParaRPr>
          </a:p>
          <a:p>
            <a:pPr marL="0" lvl="0" indent="0" algn="ctr" rtl="0">
              <a:lnSpc>
                <a:spcPct val="115000"/>
              </a:lnSpc>
              <a:spcBef>
                <a:spcPts val="0"/>
              </a:spcBef>
              <a:spcAft>
                <a:spcPts val="0"/>
              </a:spcAft>
              <a:buSzPts val="1800"/>
              <a:buNone/>
            </a:pPr>
            <a:r>
              <a:rPr lang="en-GB" sz="3600" dirty="0"/>
              <a:t>Παρακαλούμε κατεβάστε τη δωρεάν έκδοση εδώ: </a:t>
            </a:r>
            <a:r>
              <a:rPr lang="en-GB" sz="3600" u="sng" dirty="0">
                <a:solidFill>
                  <a:schemeClr val="hlink"/>
                </a:solidFill>
                <a:hlinkClick r:id="rId3"/>
              </a:rPr>
              <a:t>https:</a:t>
            </a:r>
            <a:r>
              <a:rPr lang="en-GB" sz="3600" dirty="0">
                <a:hlinkClick r:id="rId3"/>
              </a:rPr>
              <a:t>//sourceforge.net/projects/projectlibre/</a:t>
            </a:r>
            <a:r>
              <a:rPr lang="el-GR" sz="3600" dirty="0"/>
              <a:t> </a:t>
            </a:r>
            <a:r>
              <a:rPr lang="en-GB" sz="3600" dirty="0"/>
              <a:t> </a:t>
            </a:r>
            <a:endParaRPr sz="3600" dirty="0"/>
          </a:p>
          <a:p>
            <a:pPr marL="0" lvl="0" indent="0" algn="ctr" rtl="0">
              <a:lnSpc>
                <a:spcPct val="115000"/>
              </a:lnSpc>
              <a:spcBef>
                <a:spcPts val="0"/>
              </a:spcBef>
              <a:spcAft>
                <a:spcPts val="0"/>
              </a:spcAft>
              <a:buSzPts val="1800"/>
              <a:buNone/>
            </a:pPr>
            <a:endParaRPr sz="3600" dirty="0"/>
          </a:p>
        </p:txBody>
      </p:sp>
      <p:sp>
        <p:nvSpPr>
          <p:cNvPr id="140" name="Google Shape;140;g1dd9afad3f2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Δραστηριότητα 3: Εισαγωγή σε ένα εργαλείο </a:t>
            </a:r>
            <a:r>
              <a:rPr lang="el-GR" b="1" dirty="0"/>
              <a:t>διαχείρισης έργων </a:t>
            </a:r>
            <a:r>
              <a:rPr lang="en-GB" b="1" dirty="0" err="1"/>
              <a:t>γι</a:t>
            </a:r>
            <a:r>
              <a:rPr lang="en-GB" b="1" dirty="0"/>
              <a:t>α την αλληλουχία και την παρακολούθηση των δραστηριοτήτων</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79404585"/>
              </p:ext>
            </p:extLst>
          </p:nvPr>
        </p:nvGraphicFramePr>
        <p:xfrm>
          <a:off x="6509359" y="2247144"/>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7" name="Google Shape;147;p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Αποτελεσματικές συνεδριάσεις - Συζήτηση </a:t>
            </a:r>
            <a:endParaRPr b="1" dirty="0"/>
          </a:p>
        </p:txBody>
      </p:sp>
      <p:sp>
        <p:nvSpPr>
          <p:cNvPr id="148" name="Google Shape;148;p4"/>
          <p:cNvSpPr txBox="1"/>
          <p:nvPr/>
        </p:nvSpPr>
        <p:spPr>
          <a:xfrm>
            <a:off x="399369" y="1662151"/>
            <a:ext cx="6552575" cy="43703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700" b="0" i="0" u="none" strike="noStrike" cap="none" dirty="0">
                <a:solidFill>
                  <a:srgbClr val="000000"/>
                </a:solidFill>
                <a:latin typeface="Calibri"/>
                <a:ea typeface="Calibri"/>
                <a:cs typeface="Calibri"/>
                <a:sym typeface="Calibri"/>
              </a:rPr>
              <a:t>Η διαχείριση ενός έργου, και πολύ περισσότερο η διαχείριση πολλών έργων, συνεπάγεται τη διαχείριση πολλών </a:t>
            </a:r>
            <a:r>
              <a:rPr lang="el-GR" sz="1700" b="0" i="0" u="none" strike="noStrike" cap="none" dirty="0">
                <a:solidFill>
                  <a:srgbClr val="000000"/>
                </a:solidFill>
                <a:latin typeface="Calibri"/>
                <a:ea typeface="Calibri"/>
                <a:cs typeface="Calibri"/>
                <a:sym typeface="Calibri"/>
              </a:rPr>
              <a:t>συσκέψεων. Οι συσκέψεις </a:t>
            </a:r>
            <a:r>
              <a:rPr lang="en-GB" sz="1700" b="0" i="0" u="none" strike="noStrike" cap="none" dirty="0" err="1">
                <a:solidFill>
                  <a:srgbClr val="000000"/>
                </a:solidFill>
                <a:latin typeface="Calibri"/>
                <a:ea typeface="Calibri"/>
                <a:cs typeface="Calibri"/>
                <a:sym typeface="Calibri"/>
              </a:rPr>
              <a:t>συνήθως</a:t>
            </a:r>
            <a:r>
              <a:rPr lang="en-GB" sz="1700" b="0" i="0" u="none" strike="noStrike" cap="none" dirty="0">
                <a:solidFill>
                  <a:srgbClr val="000000"/>
                </a:solidFill>
                <a:latin typeface="Calibri"/>
                <a:ea typeface="Calibri"/>
                <a:cs typeface="Calibri"/>
                <a:sym typeface="Calibri"/>
              </a:rPr>
              <a:t> αποτελούνται από:</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Συναντήσεις της ομάδας έργου</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Συνεδριάσεις της Συντονιστικής Επιτροπής</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err="1">
                <a:solidFill>
                  <a:srgbClr val="000000"/>
                </a:solidFill>
                <a:latin typeface="Calibri"/>
                <a:ea typeface="Calibri"/>
                <a:cs typeface="Calibri"/>
                <a:sym typeface="Calibri"/>
              </a:rPr>
              <a:t>Συν</a:t>
            </a:r>
            <a:r>
              <a:rPr lang="en-GB" sz="1700" b="0" i="0" u="none" strike="noStrike" cap="none" dirty="0">
                <a:solidFill>
                  <a:srgbClr val="000000"/>
                </a:solidFill>
                <a:latin typeface="Calibri"/>
                <a:ea typeface="Calibri"/>
                <a:cs typeface="Calibri"/>
                <a:sym typeface="Calibri"/>
              </a:rPr>
              <a:t>αντήσεις </a:t>
            </a:r>
            <a:r>
              <a:rPr lang="el-GR" sz="1700" dirty="0">
                <a:latin typeface="Calibri"/>
                <a:ea typeface="Calibri"/>
                <a:cs typeface="Calibri"/>
                <a:sym typeface="Calibri"/>
              </a:rPr>
              <a:t>για εκτίμηση </a:t>
            </a:r>
            <a:r>
              <a:rPr lang="en-GB" sz="1700" b="0" i="0" u="none" strike="noStrike" cap="none" dirty="0">
                <a:solidFill>
                  <a:srgbClr val="000000"/>
                </a:solidFill>
                <a:latin typeface="Calibri"/>
                <a:ea typeface="Calibri"/>
                <a:cs typeface="Calibri"/>
                <a:sym typeface="Calibri"/>
              </a:rPr>
              <a:t>κα</a:t>
            </a:r>
            <a:r>
              <a:rPr lang="en-GB" sz="1700" b="0" i="0" u="none" strike="noStrike" cap="none" dirty="0" err="1">
                <a:solidFill>
                  <a:srgbClr val="000000"/>
                </a:solidFill>
                <a:latin typeface="Calibri"/>
                <a:ea typeface="Calibri"/>
                <a:cs typeface="Calibri"/>
                <a:sym typeface="Calibri"/>
              </a:rPr>
              <a:t>τάστ</a:t>
            </a:r>
            <a:r>
              <a:rPr lang="en-GB" sz="1700" b="0" i="0" u="none" strike="noStrike" cap="none" dirty="0">
                <a:solidFill>
                  <a:srgbClr val="000000"/>
                </a:solidFill>
                <a:latin typeface="Calibri"/>
                <a:ea typeface="Calibri"/>
                <a:cs typeface="Calibri"/>
                <a:sym typeface="Calibri"/>
              </a:rPr>
              <a:t>ασης</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err="1">
                <a:solidFill>
                  <a:srgbClr val="000000"/>
                </a:solidFill>
                <a:latin typeface="Calibri"/>
                <a:ea typeface="Calibri"/>
                <a:cs typeface="Calibri"/>
                <a:sym typeface="Calibri"/>
              </a:rPr>
              <a:t>Συν</a:t>
            </a:r>
            <a:r>
              <a:rPr lang="en-GB" sz="1700" b="0" i="0" u="none" strike="noStrike" cap="none" dirty="0">
                <a:solidFill>
                  <a:srgbClr val="000000"/>
                </a:solidFill>
                <a:latin typeface="Calibri"/>
                <a:ea typeface="Calibri"/>
                <a:cs typeface="Calibri"/>
                <a:sym typeface="Calibri"/>
              </a:rPr>
              <a:t>αντήσεις </a:t>
            </a:r>
            <a:r>
              <a:rPr lang="el-GR" sz="1700" dirty="0">
                <a:latin typeface="Calibri"/>
                <a:ea typeface="Calibri"/>
                <a:cs typeface="Calibri"/>
                <a:sym typeface="Calibri"/>
              </a:rPr>
              <a:t>Γραφείου Διαχείρισης Έργων</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Συναντήσεις συνέργειας μεταξύ έργων</a:t>
            </a:r>
            <a:endParaRPr sz="17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700" b="0" i="0" u="none" strike="noStrike" cap="none" dirty="0">
                <a:solidFill>
                  <a:srgbClr val="000000"/>
                </a:solidFill>
                <a:latin typeface="Calibri"/>
                <a:ea typeface="Calibri"/>
                <a:cs typeface="Calibri"/>
                <a:sym typeface="Calibri"/>
              </a:rPr>
              <a:t>Συναντήσεις διαχείρισης προγράμματος</a:t>
            </a:r>
            <a:endParaRPr sz="17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600"/>
              </a:spcBef>
              <a:spcAft>
                <a:spcPts val="0"/>
              </a:spcAft>
              <a:buNone/>
            </a:pPr>
            <a:endParaRPr sz="1700" dirty="0">
              <a:latin typeface="Calibri"/>
              <a:ea typeface="Calibri"/>
              <a:cs typeface="Calibri"/>
              <a:sym typeface="Calibri"/>
            </a:endParaRPr>
          </a:p>
          <a:p>
            <a:pPr marL="0" marR="0" lvl="0" indent="0" algn="just" rtl="0">
              <a:lnSpc>
                <a:spcPct val="100000"/>
              </a:lnSpc>
              <a:spcBef>
                <a:spcPts val="600"/>
              </a:spcBef>
              <a:spcAft>
                <a:spcPts val="0"/>
              </a:spcAft>
              <a:buNone/>
            </a:pPr>
            <a:r>
              <a:rPr lang="en-GB" sz="1700" b="0" i="0" u="none" strike="noStrike" cap="none" dirty="0">
                <a:solidFill>
                  <a:srgbClr val="000000"/>
                </a:solidFill>
                <a:latin typeface="Calibri"/>
                <a:ea typeface="Calibri"/>
                <a:cs typeface="Calibri"/>
                <a:sym typeface="Calibri"/>
              </a:rPr>
              <a:t>Αυτές οι συνεδριάσεις είναι πιο εστιασμένες, παρέχουν αποτελέσματα, βοηθούν το έργο και επηρεάζουν ευνοϊκά τη διαχείριση του χρόνου της ομάδας λόγω της ικανότητας και της συνήθειας να τις χειρίζεται με επιτυχία και αποτελεσματικότητα.</a:t>
            </a:r>
            <a:endParaRPr sz="1700" b="0" i="0" u="none" strike="noStrike" cap="none" dirty="0">
              <a:solidFill>
                <a:srgbClr val="3B3842"/>
              </a:solidFill>
              <a:latin typeface="Calibri"/>
              <a:ea typeface="Calibri"/>
              <a:cs typeface="Calibri"/>
              <a:sym typeface="Calibri"/>
            </a:endParaRPr>
          </a:p>
        </p:txBody>
      </p:sp>
      <p:sp>
        <p:nvSpPr>
          <p:cNvPr id="146" name="Google Shape;146;p4"/>
          <p:cNvSpPr txBox="1">
            <a:spLocks noGrp="1"/>
          </p:cNvSpPr>
          <p:nvPr>
            <p:ph type="body" idx="2"/>
          </p:nvPr>
        </p:nvSpPr>
        <p:spPr>
          <a:xfrm>
            <a:off x="399369" y="1523259"/>
            <a:ext cx="11070000" cy="5014126"/>
          </a:xfrm>
          <a:prstGeom prst="rect">
            <a:avLst/>
          </a:prstGeom>
          <a:solidFill>
            <a:schemeClr val="accent3"/>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r>
              <a:rPr lang="en-GB" sz="3600" dirty="0">
                <a:solidFill>
                  <a:schemeClr val="bg1"/>
                </a:solidFill>
              </a:rPr>
              <a:t>Ποιες τεχνικές έχετε χρησιμοποιήσει προκειμένου να διεξάγετε αποτελεσματικές συνεδριάσεις;</a:t>
            </a:r>
            <a:endParaRPr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Αποτελεσματικές συνεδριάσεις - Συζήτηση </a:t>
            </a:r>
            <a:endParaRPr b="1" dirty="0"/>
          </a:p>
        </p:txBody>
      </p:sp>
      <p:sp>
        <p:nvSpPr>
          <p:cNvPr id="148" name="Google Shape;148;p4"/>
          <p:cNvSpPr txBox="1"/>
          <p:nvPr/>
        </p:nvSpPr>
        <p:spPr>
          <a:xfrm>
            <a:off x="438656" y="1570919"/>
            <a:ext cx="6217638" cy="4585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0" i="0" u="none" strike="noStrike" cap="none" dirty="0">
                <a:solidFill>
                  <a:srgbClr val="000000"/>
                </a:solidFill>
                <a:latin typeface="Calibri"/>
                <a:ea typeface="Calibri"/>
                <a:cs typeface="Calibri"/>
                <a:sym typeface="Calibri"/>
              </a:rPr>
              <a:t>Η διαχείριση ενός έργου, και πολύ περισσότερο η διαχείριση πολλών έργων, συνεπάγεται τη διαχείριση πολλών </a:t>
            </a:r>
            <a:r>
              <a:rPr lang="el-GR" sz="1800" b="0" i="0" u="none" strike="noStrike" cap="none" dirty="0">
                <a:solidFill>
                  <a:srgbClr val="000000"/>
                </a:solidFill>
                <a:latin typeface="Calibri"/>
                <a:ea typeface="Calibri"/>
                <a:cs typeface="Calibri"/>
                <a:sym typeface="Calibri"/>
              </a:rPr>
              <a:t>συσκέψεων. </a:t>
            </a:r>
            <a:r>
              <a:rPr lang="en-GB" sz="1800" b="0" i="0" u="none" strike="noStrike" cap="none" dirty="0" err="1">
                <a:solidFill>
                  <a:srgbClr val="000000"/>
                </a:solidFill>
                <a:latin typeface="Calibri"/>
                <a:ea typeface="Calibri"/>
                <a:cs typeface="Calibri"/>
                <a:sym typeface="Calibri"/>
              </a:rPr>
              <a:t>Οι</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συσκέψεις</a:t>
            </a:r>
            <a:r>
              <a:rPr lang="en-GB" sz="1800" b="0" i="0" u="none" strike="noStrike" cap="none" dirty="0">
                <a:solidFill>
                  <a:srgbClr val="000000"/>
                </a:solidFill>
                <a:latin typeface="Calibri"/>
                <a:ea typeface="Calibri"/>
                <a:cs typeface="Calibri"/>
                <a:sym typeface="Calibri"/>
              </a:rPr>
              <a:t> συνήθως αποτελούνται από:</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Συναντήσεις της ομάδας έργου</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err="1">
                <a:solidFill>
                  <a:srgbClr val="000000"/>
                </a:solidFill>
                <a:latin typeface="Calibri"/>
                <a:ea typeface="Calibri"/>
                <a:cs typeface="Calibri"/>
                <a:sym typeface="Calibri"/>
              </a:rPr>
              <a:t>Συν</a:t>
            </a:r>
            <a:r>
              <a:rPr lang="el-GR" sz="1800" b="0" i="0" u="none" strike="noStrike" cap="none" dirty="0" err="1">
                <a:solidFill>
                  <a:srgbClr val="000000"/>
                </a:solidFill>
                <a:latin typeface="Calibri"/>
                <a:ea typeface="Calibri"/>
                <a:cs typeface="Calibri"/>
                <a:sym typeface="Calibri"/>
              </a:rPr>
              <a:t>αντήσεις</a:t>
            </a:r>
            <a:r>
              <a:rPr lang="en-GB" sz="1800" b="0" i="0" u="none" strike="noStrike" cap="none" dirty="0">
                <a:solidFill>
                  <a:srgbClr val="000000"/>
                </a:solidFill>
                <a:latin typeface="Calibri"/>
                <a:ea typeface="Calibri"/>
                <a:cs typeface="Calibri"/>
                <a:sym typeface="Calibri"/>
              </a:rPr>
              <a:t> της Συντονιστικής Επιτροπής</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err="1">
                <a:solidFill>
                  <a:srgbClr val="000000"/>
                </a:solidFill>
                <a:latin typeface="Calibri"/>
                <a:ea typeface="Calibri"/>
                <a:cs typeface="Calibri"/>
                <a:sym typeface="Calibri"/>
              </a:rPr>
              <a:t>Συν</a:t>
            </a:r>
            <a:r>
              <a:rPr lang="en-GB" sz="1800" b="0" i="0" u="none" strike="noStrike" cap="none" dirty="0">
                <a:solidFill>
                  <a:srgbClr val="000000"/>
                </a:solidFill>
                <a:latin typeface="Calibri"/>
                <a:ea typeface="Calibri"/>
                <a:cs typeface="Calibri"/>
                <a:sym typeface="Calibri"/>
              </a:rPr>
              <a:t>αντήσεις </a:t>
            </a:r>
            <a:r>
              <a:rPr lang="el-GR" sz="1800" b="0" i="0" u="none" strike="noStrike" cap="none" dirty="0">
                <a:solidFill>
                  <a:srgbClr val="000000"/>
                </a:solidFill>
                <a:latin typeface="Calibri"/>
                <a:ea typeface="Calibri"/>
                <a:cs typeface="Calibri"/>
                <a:sym typeface="Calibri"/>
              </a:rPr>
              <a:t>για εκτίμηση της κατάστασης </a:t>
            </a: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err="1">
                <a:solidFill>
                  <a:srgbClr val="000000"/>
                </a:solidFill>
                <a:latin typeface="Calibri"/>
                <a:ea typeface="Calibri"/>
                <a:cs typeface="Calibri"/>
                <a:sym typeface="Calibri"/>
              </a:rPr>
              <a:t>Συν</a:t>
            </a:r>
            <a:r>
              <a:rPr lang="en-GB" sz="1800" b="0" i="0" u="none" strike="noStrike" cap="none" dirty="0">
                <a:solidFill>
                  <a:srgbClr val="000000"/>
                </a:solidFill>
                <a:latin typeface="Calibri"/>
                <a:ea typeface="Calibri"/>
                <a:cs typeface="Calibri"/>
                <a:sym typeface="Calibri"/>
              </a:rPr>
              <a:t>αντήσεις </a:t>
            </a:r>
            <a:r>
              <a:rPr lang="el-GR" sz="1800" b="0" i="0" u="none" strike="noStrike" cap="none" dirty="0">
                <a:solidFill>
                  <a:srgbClr val="000000"/>
                </a:solidFill>
                <a:latin typeface="Calibri"/>
                <a:ea typeface="Calibri"/>
                <a:cs typeface="Calibri"/>
                <a:sym typeface="Calibri"/>
              </a:rPr>
              <a:t>Γραφείου Διαχείρισης Έργων</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Συναντήσεις συνέργειας μεταξύ έργων</a:t>
            </a:r>
            <a:endParaRPr sz="1800" b="0" i="0" u="none" strike="noStrike" cap="none" dirty="0">
              <a:solidFill>
                <a:srgbClr val="3B3842"/>
              </a:solidFill>
              <a:latin typeface="Calibri"/>
              <a:ea typeface="Calibri"/>
              <a:cs typeface="Calibri"/>
              <a:sym typeface="Calibri"/>
            </a:endParaRPr>
          </a:p>
          <a:p>
            <a:pPr marL="342900" marR="0" lvl="0" indent="-349250" algn="just" rtl="0">
              <a:lnSpc>
                <a:spcPct val="100000"/>
              </a:lnSpc>
              <a:spcBef>
                <a:spcPts val="600"/>
              </a:spcBef>
              <a:spcAft>
                <a:spcPts val="0"/>
              </a:spcAft>
              <a:buClr>
                <a:srgbClr val="000000"/>
              </a:buClr>
              <a:buSzPts val="1700"/>
              <a:buFont typeface="Arial"/>
              <a:buAutoNum type="arabicPeriod"/>
            </a:pPr>
            <a:r>
              <a:rPr lang="en-GB" sz="1800" b="0" i="0" u="none" strike="noStrike" cap="none" dirty="0">
                <a:solidFill>
                  <a:srgbClr val="000000"/>
                </a:solidFill>
                <a:latin typeface="Calibri"/>
                <a:ea typeface="Calibri"/>
                <a:cs typeface="Calibri"/>
                <a:sym typeface="Calibri"/>
              </a:rPr>
              <a:t>Συναντήσεις διαχείρισης προγράμματος</a:t>
            </a:r>
            <a:endParaRPr sz="18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600"/>
              </a:spcBef>
              <a:spcAft>
                <a:spcPts val="0"/>
              </a:spcAft>
              <a:buNone/>
            </a:pPr>
            <a:endParaRPr sz="1800" dirty="0">
              <a:latin typeface="Calibri"/>
              <a:ea typeface="Calibri"/>
              <a:cs typeface="Calibri"/>
              <a:sym typeface="Calibri"/>
            </a:endParaRPr>
          </a:p>
          <a:p>
            <a:pPr marL="0" marR="0" lvl="0" indent="0" algn="just" rtl="0">
              <a:lnSpc>
                <a:spcPct val="100000"/>
              </a:lnSpc>
              <a:spcBef>
                <a:spcPts val="600"/>
              </a:spcBef>
              <a:spcAft>
                <a:spcPts val="0"/>
              </a:spcAft>
              <a:buNone/>
            </a:pPr>
            <a:r>
              <a:rPr lang="en-GB" sz="1800" b="0" i="0" u="none" strike="noStrike" cap="none" dirty="0">
                <a:solidFill>
                  <a:srgbClr val="000000"/>
                </a:solidFill>
                <a:latin typeface="Calibri"/>
                <a:ea typeface="Calibri"/>
                <a:cs typeface="Calibri"/>
                <a:sym typeface="Calibri"/>
              </a:rPr>
              <a:t>Αυτές οι συνεδριάσεις είναι πιο εστιασμένες, παρέχουν αποτελέσματα, βοηθούν το έργο και επηρεάζουν ευνοϊκά τη διαχείριση του χρόνου της ομάδας</a:t>
            </a:r>
            <a:r>
              <a:rPr lang="el-GR" sz="1800" b="0" i="0" u="none" strike="noStrike" cap="none" dirty="0">
                <a:solidFill>
                  <a:srgbClr val="000000"/>
                </a:solidFill>
                <a:latin typeface="Calibri"/>
                <a:ea typeface="Calibri"/>
                <a:cs typeface="Calibri"/>
                <a:sym typeface="Calibri"/>
              </a:rPr>
              <a:t>, εάν γίνονται με </a:t>
            </a:r>
            <a:r>
              <a:rPr lang="en-GB" sz="1800" b="0" i="0" u="none" strike="noStrike" cap="none" dirty="0">
                <a:solidFill>
                  <a:srgbClr val="000000"/>
                </a:solidFill>
                <a:latin typeface="Calibri"/>
                <a:ea typeface="Calibri"/>
                <a:cs typeface="Calibri"/>
                <a:sym typeface="Calibri"/>
              </a:rPr>
              <a:t>επ</a:t>
            </a:r>
            <a:r>
              <a:rPr lang="en-GB" sz="1800" b="0" i="0" u="none" strike="noStrike" cap="none" dirty="0" err="1">
                <a:solidFill>
                  <a:srgbClr val="000000"/>
                </a:solidFill>
                <a:latin typeface="Calibri"/>
                <a:ea typeface="Calibri"/>
                <a:cs typeface="Calibri"/>
                <a:sym typeface="Calibri"/>
              </a:rPr>
              <a:t>ιτυχί</a:t>
            </a:r>
            <a:r>
              <a:rPr lang="en-GB" sz="1800" b="0" i="0" u="none" strike="noStrike" cap="none" dirty="0">
                <a:solidFill>
                  <a:srgbClr val="000000"/>
                </a:solidFill>
                <a:latin typeface="Calibri"/>
                <a:ea typeface="Calibri"/>
                <a:cs typeface="Calibri"/>
                <a:sym typeface="Calibri"/>
              </a:rPr>
              <a:t>α και αποτελεσματικότητα.</a:t>
            </a:r>
            <a:endParaRPr sz="1800" b="0" i="0" u="none" strike="noStrike" cap="none" dirty="0">
              <a:solidFill>
                <a:srgbClr val="3B3842"/>
              </a:solidFill>
              <a:latin typeface="Calibri"/>
              <a:ea typeface="Calibri"/>
              <a:cs typeface="Calibri"/>
              <a:sym typeface="Calibri"/>
            </a:endParaRPr>
          </a:p>
        </p:txBody>
      </p:sp>
      <p:graphicFrame>
        <p:nvGraphicFramePr>
          <p:cNvPr id="5" name="Diagram 4"/>
          <p:cNvGraphicFramePr/>
          <p:nvPr>
            <p:extLst>
              <p:ext uri="{D42A27DB-BD31-4B8C-83A1-F6EECF244321}">
                <p14:modId xmlns:p14="http://schemas.microsoft.com/office/powerpoint/2010/main" val="3015972522"/>
              </p:ext>
            </p:extLst>
          </p:nvPr>
        </p:nvGraphicFramePr>
        <p:xfrm>
          <a:off x="6509359" y="2247144"/>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86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body" idx="2"/>
          </p:nvPr>
        </p:nvSpPr>
        <p:spPr>
          <a:xfrm>
            <a:off x="298402" y="1110359"/>
            <a:ext cx="11494228" cy="5209161"/>
          </a:xfrm>
          <a:prstGeom prst="rect">
            <a:avLst/>
          </a:prstGeom>
          <a:noFill/>
          <a:ln>
            <a:solidFill>
              <a:schemeClr val="bg1"/>
            </a:solid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Βήμα 1: Προετοιμασ</a:t>
            </a:r>
            <a:r>
              <a:rPr lang="el-GR" b="1" dirty="0">
                <a:solidFill>
                  <a:schemeClr val="accent3"/>
                </a:solidFill>
              </a:rPr>
              <a:t>ία</a:t>
            </a:r>
            <a:r>
              <a:rPr lang="en-GB" b="1" dirty="0">
                <a:solidFill>
                  <a:schemeClr val="accent3"/>
                </a:solidFill>
              </a:rPr>
              <a:t> για τη συνάντηση </a:t>
            </a:r>
            <a:endParaRPr b="1"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Καθορίστε τους στόχους της συνάντησης.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Καθορίστε τη μορφή της συνάντησης και τα απαραίτητα μέσα για την καλή λειτουργία της.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Δημιουργήστε μια ημερήσια διάταξη στην οποία θα περιγράφονται οι στόχοι και οι προσδοκίες της συνάντησης.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Καταρτίστε έναν κατάλογο των συμμετεχόντων, έχοντας υπόψη ότι οι μικρότερες συνεδριάσεις είναι πιο παραγωγικές και είναι προτιμότερο να προσκαλούνται μόνο οι απαραίτητοι ενδιαφερόμενοι.</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Στείλτε το πρόγραμμα με την πρόσκληση.</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Βήμα 2: Διεξαγωγή συνάντησης </a:t>
            </a:r>
            <a:endParaRPr b="1"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Δηλώστε τους στόχους της συνάντησης και καθορίστε τους βασικούς κανόνες πριν από την έναρξη (για παράδειγμα, όχι φαγητό και όχι χρήση τεχνολογικών συσκευών).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Ακολουθήστε αυστηρά την ημερήσια διάταξη και προσπαθήστε να περιορίσετε τις συζητήσεις που είναι εκτός θέματος.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ιεράρχηση των συζητήσεων είναι ζωτικής σημασίας για μια συνάντηση με πολλούς στόχους.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Ορίστε τον χρόνο ομιλίας ως μια τεχνική για την χρονική οριοθέτηση του διαλόγου και την αποφυγή εκτροπής από το θέμα.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5" name="Google Shape;155;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Ενδεικτικές απαντήσεις </a:t>
            </a:r>
            <a:endParaRPr b="1"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98402" y="1549554"/>
              <a:ext cx="360" cy="360"/>
            </p14:xfrm>
          </p:contentPart>
        </mc:Choice>
        <mc:Fallback xmlns="">
          <p:pic>
            <p:nvPicPr>
              <p:cNvPr id="3" name="Ink 2"/>
              <p:cNvPicPr/>
              <p:nvPr/>
            </p:nvPicPr>
            <p:blipFill>
              <a:blip r:embed="rId4"/>
              <a:stretch>
                <a:fillRect/>
              </a:stretch>
            </p:blipFill>
            <p:spPr>
              <a:xfrm>
                <a:off x="235402" y="1423554"/>
                <a:ext cx="126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98402" y="1549554"/>
              <a:ext cx="144720" cy="10080"/>
            </p14:xfrm>
          </p:contentPart>
        </mc:Choice>
        <mc:Fallback xmlns="">
          <p:pic>
            <p:nvPicPr>
              <p:cNvPr id="4" name="Ink 3"/>
              <p:cNvPicPr/>
              <p:nvPr/>
            </p:nvPicPr>
            <p:blipFill>
              <a:blip r:embed="rId6"/>
              <a:stretch>
                <a:fillRect/>
              </a:stretch>
            </p:blipFill>
            <p:spPr>
              <a:xfrm>
                <a:off x="235402" y="1423554"/>
                <a:ext cx="27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001122" y="1559274"/>
              <a:ext cx="360" cy="360"/>
            </p14:xfrm>
          </p:contentPart>
        </mc:Choice>
        <mc:Fallback xmlns="">
          <p:pic>
            <p:nvPicPr>
              <p:cNvPr id="5" name="Ink 4"/>
              <p:cNvPicPr/>
              <p:nvPr/>
            </p:nvPicPr>
            <p:blipFill>
              <a:blip r:embed="rId4"/>
              <a:stretch>
                <a:fillRect/>
              </a:stretch>
            </p:blipFill>
            <p:spPr>
              <a:xfrm>
                <a:off x="938122" y="1433274"/>
                <a:ext cx="126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1001122" y="1559274"/>
              <a:ext cx="360" cy="360"/>
            </p14:xfrm>
          </p:contentPart>
        </mc:Choice>
        <mc:Fallback xmlns="">
          <p:pic>
            <p:nvPicPr>
              <p:cNvPr id="6" name="Ink 5"/>
              <p:cNvPicPr/>
              <p:nvPr/>
            </p:nvPicPr>
            <p:blipFill>
              <a:blip r:embed="rId4"/>
              <a:stretch>
                <a:fillRect/>
              </a:stretch>
            </p:blipFill>
            <p:spPr>
              <a:xfrm>
                <a:off x="938122" y="1433274"/>
                <a:ext cx="126360" cy="252360"/>
              </a:xfrm>
              <a:prstGeom prst="rect">
                <a:avLst/>
              </a:prstGeom>
            </p:spPr>
          </p:pic>
        </mc:Fallback>
      </mc:AlternateContent>
    </p:spTree>
    <p:extLst>
      <p:ext uri="{BB962C8B-B14F-4D97-AF65-F5344CB8AC3E}">
        <p14:creationId xmlns:p14="http://schemas.microsoft.com/office/powerpoint/2010/main" val="28193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Ενδεικτικές απαντήσεις </a:t>
            </a:r>
            <a:endParaRPr b="1" dirty="0"/>
          </a:p>
        </p:txBody>
      </p:sp>
      <p:sp>
        <p:nvSpPr>
          <p:cNvPr id="156" name="Google Shape;156;p5"/>
          <p:cNvSpPr txBox="1"/>
          <p:nvPr/>
        </p:nvSpPr>
        <p:spPr>
          <a:xfrm>
            <a:off x="443122" y="1549554"/>
            <a:ext cx="11554691" cy="34008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dirty="0">
                <a:solidFill>
                  <a:schemeClr val="accent3"/>
                </a:solidFill>
                <a:latin typeface="Calibri" panose="020F0502020204030204" pitchFamily="34" charset="0"/>
                <a:cs typeface="Calibri" panose="020F0502020204030204" pitchFamily="34" charset="0"/>
                <a:sym typeface="Calibri"/>
              </a:rPr>
              <a:t>Βήμα 3: Επικοινων</a:t>
            </a:r>
            <a:r>
              <a:rPr lang="el-GR" sz="1800" b="1" dirty="0">
                <a:solidFill>
                  <a:schemeClr val="accent3"/>
                </a:solidFill>
                <a:latin typeface="Calibri" panose="020F0502020204030204" pitchFamily="34" charset="0"/>
                <a:cs typeface="Calibri" panose="020F0502020204030204" pitchFamily="34" charset="0"/>
                <a:sym typeface="Calibri"/>
              </a:rPr>
              <a:t>ία</a:t>
            </a:r>
            <a:r>
              <a:rPr lang="en-GB" sz="1800" b="1" dirty="0">
                <a:solidFill>
                  <a:schemeClr val="accent3"/>
                </a:solidFill>
                <a:latin typeface="Calibri" panose="020F0502020204030204" pitchFamily="34" charset="0"/>
                <a:cs typeface="Calibri" panose="020F0502020204030204" pitchFamily="34" charset="0"/>
                <a:sym typeface="Calibri"/>
              </a:rPr>
              <a:t> </a:t>
            </a:r>
            <a:r>
              <a:rPr lang="en-GB" sz="1800" b="1" dirty="0" err="1">
                <a:solidFill>
                  <a:schemeClr val="accent3"/>
                </a:solidFill>
                <a:latin typeface="Calibri" panose="020F0502020204030204" pitchFamily="34" charset="0"/>
                <a:cs typeface="Calibri" panose="020F0502020204030204" pitchFamily="34" charset="0"/>
                <a:sym typeface="Calibri"/>
              </a:rPr>
              <a:t>δράσε</a:t>
            </a:r>
            <a:r>
              <a:rPr lang="el-GR" sz="1800" b="1">
                <a:solidFill>
                  <a:schemeClr val="accent3"/>
                </a:solidFill>
                <a:latin typeface="Calibri" panose="020F0502020204030204" pitchFamily="34" charset="0"/>
                <a:cs typeface="Calibri" panose="020F0502020204030204" pitchFamily="34" charset="0"/>
                <a:sym typeface="Calibri"/>
              </a:rPr>
              <a:t>ων</a:t>
            </a:r>
            <a:r>
              <a:rPr lang="en-GB" sz="1800" b="1">
                <a:solidFill>
                  <a:schemeClr val="accent3"/>
                </a:solidFill>
                <a:latin typeface="Calibri" panose="020F0502020204030204" pitchFamily="34" charset="0"/>
                <a:cs typeface="Calibri" panose="020F0502020204030204" pitchFamily="34" charset="0"/>
                <a:sym typeface="Calibri"/>
              </a:rPr>
              <a:t> </a:t>
            </a:r>
            <a:endParaRPr sz="1800" b="1" dirty="0">
              <a:solidFill>
                <a:schemeClr val="accent3"/>
              </a:solidFill>
              <a:latin typeface="Calibri" panose="020F0502020204030204" pitchFamily="34" charset="0"/>
              <a:cs typeface="Calibri" panose="020F0502020204030204" pitchFamily="34" charset="0"/>
              <a:sym typeface="Calibri"/>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Βάλτε κάποιον να καταγράφει τις αποφάσεις, τα θέματα, τους κινδύνους και τις ενέργειες της συνεδρίασης, ενώ παράλληλα τηρεί και τα πρακτικά.</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Αποστείλετε τα πρακτικά της συνεδρίασης το συντομότερο δυνατό μετά τη λήξη της συνεδρίασης.</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457200" marR="0" lvl="0" algn="l" rtl="0">
              <a:lnSpc>
                <a:spcPct val="100000"/>
              </a:lnSpc>
              <a:spcBef>
                <a:spcPts val="600"/>
              </a:spcBef>
              <a:spcAft>
                <a:spcPts val="0"/>
              </a:spcAft>
            </a:pPr>
            <a:r>
              <a:rPr lang="en-GB"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endParaRPr sz="1800" b="0" i="0" u="none" strike="noStrike" cap="none" dirty="0">
              <a:solidFill>
                <a:srgbClr val="3B3842"/>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None/>
            </a:pPr>
            <a:r>
              <a:rPr lang="en-GB" sz="1800" b="1" dirty="0">
                <a:solidFill>
                  <a:schemeClr val="accent3"/>
                </a:solidFill>
                <a:latin typeface="Calibri" panose="020F0502020204030204" pitchFamily="34" charset="0"/>
                <a:cs typeface="Calibri" panose="020F0502020204030204" pitchFamily="34" charset="0"/>
                <a:sym typeface="Calibri"/>
              </a:rPr>
              <a:t>Βήμα 4: Επανεξέταση ενεργειών </a:t>
            </a:r>
            <a:endParaRPr sz="1800" b="1" dirty="0">
              <a:solidFill>
                <a:schemeClr val="accent3"/>
              </a:solidFill>
              <a:latin typeface="Calibri" panose="020F0502020204030204" pitchFamily="34" charset="0"/>
              <a:cs typeface="Calibri" panose="020F0502020204030204" pitchFamily="34" charset="0"/>
              <a:sym typeface="Calibri"/>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Τα σημεία δράσης της συνεδρίασης θα πρέπει να εξετάζονται σύμφωνα με τις προθεσμίες.</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Τα </a:t>
            </a:r>
            <a:r>
              <a:rPr lang="el-GR" sz="1800" dirty="0">
                <a:latin typeface="Calibri" panose="020F0502020204030204" pitchFamily="34" charset="0"/>
                <a:ea typeface="Noto Sans Symbols"/>
                <a:cs typeface="Calibri" panose="020F0502020204030204" pitchFamily="34" charset="0"/>
                <a:sym typeface="Noto Sans Symbols"/>
              </a:rPr>
              <a:t>εμπλεκόμενα </a:t>
            </a:r>
            <a:r>
              <a:rPr lang="en-GB" sz="1800" b="0" i="0" u="none" strike="noStrike" cap="none" dirty="0" err="1">
                <a:solidFill>
                  <a:srgbClr val="000000"/>
                </a:solidFill>
                <a:latin typeface="Calibri" panose="020F0502020204030204" pitchFamily="34" charset="0"/>
                <a:ea typeface="Noto Sans Symbols"/>
                <a:cs typeface="Calibri" panose="020F0502020204030204" pitchFamily="34" charset="0"/>
                <a:sym typeface="Noto Sans Symbols"/>
              </a:rPr>
              <a:t>μέρη</a:t>
            </a: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 θα πρέπει να λαμβάνουν υπενθυμίσεις ότι πρέπει να αναλάβουν δράση.</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a:p>
            <a:pPr marL="342900" marR="0" lvl="0" indent="-342900" algn="l" rtl="0">
              <a:lnSpc>
                <a:spcPct val="100000"/>
              </a:lnSpc>
              <a:spcBef>
                <a:spcPts val="600"/>
              </a:spcBef>
              <a:spcAft>
                <a:spcPts val="0"/>
              </a:spcAft>
              <a:buClr>
                <a:srgbClr val="000000"/>
              </a:buClr>
              <a:buSzPts val="1400"/>
              <a:buFont typeface="Wingdings" panose="05000000000000000000" pitchFamily="2" charset="2"/>
              <a:buChar char="§"/>
            </a:pPr>
            <a:r>
              <a:rPr lang="en-GB" sz="1800" b="0" i="0" u="none" strike="noStrike" cap="none" dirty="0">
                <a:solidFill>
                  <a:srgbClr val="000000"/>
                </a:solidFill>
                <a:latin typeface="Calibri" panose="020F0502020204030204" pitchFamily="34" charset="0"/>
                <a:ea typeface="Noto Sans Symbols"/>
                <a:cs typeface="Calibri" panose="020F0502020204030204" pitchFamily="34" charset="0"/>
                <a:sym typeface="Noto Sans Symbols"/>
              </a:rPr>
              <a:t>Στις συνεδριάσεις παρακολούθησης θα πρέπει να γίνεται ανασκόπηση των εργασιών που έχουν ολοκληρωθεί και των εργασιών που πρέπει να γίνουν ακόμη.</a:t>
            </a:r>
            <a:endParaRPr sz="1800" b="0" i="0" u="none" strike="noStrike" cap="none" dirty="0">
              <a:solidFill>
                <a:srgbClr val="3B3842"/>
              </a:solidFill>
              <a:latin typeface="Calibri" panose="020F0502020204030204" pitchFamily="34" charset="0"/>
              <a:ea typeface="Noto Sans Symbols"/>
              <a:cs typeface="Calibri" panose="020F0502020204030204" pitchFamily="34" charset="0"/>
              <a:sym typeface="Noto Sans Symbols"/>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98402" y="1549554"/>
              <a:ext cx="360" cy="360"/>
            </p14:xfrm>
          </p:contentPart>
        </mc:Choice>
        <mc:Fallback xmlns="">
          <p:pic>
            <p:nvPicPr>
              <p:cNvPr id="3" name="Ink 2"/>
              <p:cNvPicPr/>
              <p:nvPr/>
            </p:nvPicPr>
            <p:blipFill>
              <a:blip r:embed="rId4"/>
              <a:stretch>
                <a:fillRect/>
              </a:stretch>
            </p:blipFill>
            <p:spPr>
              <a:xfrm>
                <a:off x="235402" y="1423554"/>
                <a:ext cx="126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98402" y="1549554"/>
              <a:ext cx="144720" cy="10080"/>
            </p14:xfrm>
          </p:contentPart>
        </mc:Choice>
        <mc:Fallback xmlns="">
          <p:pic>
            <p:nvPicPr>
              <p:cNvPr id="4" name="Ink 3"/>
              <p:cNvPicPr/>
              <p:nvPr/>
            </p:nvPicPr>
            <p:blipFill>
              <a:blip r:embed="rId6"/>
              <a:stretch>
                <a:fillRect/>
              </a:stretch>
            </p:blipFill>
            <p:spPr>
              <a:xfrm>
                <a:off x="235402" y="1423554"/>
                <a:ext cx="27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001122" y="1559274"/>
              <a:ext cx="360" cy="360"/>
            </p14:xfrm>
          </p:contentPart>
        </mc:Choice>
        <mc:Fallback xmlns="">
          <p:pic>
            <p:nvPicPr>
              <p:cNvPr id="5" name="Ink 4"/>
              <p:cNvPicPr/>
              <p:nvPr/>
            </p:nvPicPr>
            <p:blipFill>
              <a:blip r:embed="rId4"/>
              <a:stretch>
                <a:fillRect/>
              </a:stretch>
            </p:blipFill>
            <p:spPr>
              <a:xfrm>
                <a:off x="938122" y="1433274"/>
                <a:ext cx="126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1001122" y="1559274"/>
              <a:ext cx="360" cy="360"/>
            </p14:xfrm>
          </p:contentPart>
        </mc:Choice>
        <mc:Fallback xmlns="">
          <p:pic>
            <p:nvPicPr>
              <p:cNvPr id="6" name="Ink 5"/>
              <p:cNvPicPr/>
              <p:nvPr/>
            </p:nvPicPr>
            <p:blipFill>
              <a:blip r:embed="rId4"/>
              <a:stretch>
                <a:fillRect/>
              </a:stretch>
            </p:blipFill>
            <p:spPr>
              <a:xfrm>
                <a:off x="938122" y="1433274"/>
                <a:ext cx="126360" cy="25236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84db25e97c_0_0"/>
          <p:cNvSpPr txBox="1">
            <a:spLocks noGrp="1"/>
          </p:cNvSpPr>
          <p:nvPr>
            <p:ph type="body" idx="1"/>
          </p:nvPr>
        </p:nvSpPr>
        <p:spPr>
          <a:xfrm>
            <a:off x="399370" y="1358537"/>
            <a:ext cx="11393400" cy="5187300"/>
          </a:xfrm>
          <a:prstGeom prst="rect">
            <a:avLst/>
          </a:prstGeom>
          <a:noFill/>
          <a:ln>
            <a:noFill/>
          </a:ln>
        </p:spPr>
        <p:txBody>
          <a:bodyPr spcFirstLastPara="1" wrap="square" lIns="0" tIns="0" rIns="0" bIns="0" anchor="t" anchorCtr="0">
            <a:noAutofit/>
          </a:bodyPr>
          <a:lstStyle/>
          <a:p>
            <a:pPr marL="0" lvl="0" indent="0" algn="just" rtl="0">
              <a:lnSpc>
                <a:spcPct val="300000"/>
              </a:lnSpc>
              <a:spcBef>
                <a:spcPts val="0"/>
              </a:spcBef>
              <a:spcAft>
                <a:spcPts val="0"/>
              </a:spcAft>
              <a:buClr>
                <a:schemeClr val="accent1"/>
              </a:buClr>
              <a:buSzPts val="1800"/>
              <a:buNone/>
            </a:pPr>
            <a:r>
              <a:rPr lang="el-GR" b="1" dirty="0" err="1"/>
              <a:t>Υποε</a:t>
            </a:r>
            <a:r>
              <a:rPr lang="en-GB" b="1" dirty="0" err="1"/>
              <a:t>νότητ</a:t>
            </a:r>
            <a:r>
              <a:rPr lang="en-GB" b="1" dirty="0"/>
              <a:t>α 1: </a:t>
            </a:r>
            <a:r>
              <a:rPr lang="el-GR" b="1" dirty="0"/>
              <a:t>Εισαγωγή στη δ</a:t>
            </a:r>
            <a:r>
              <a:rPr lang="en-GB" b="1" dirty="0"/>
              <a:t>ια</a:t>
            </a:r>
            <a:r>
              <a:rPr lang="en-GB" b="1" dirty="0" err="1"/>
              <a:t>χείριση</a:t>
            </a:r>
            <a:r>
              <a:rPr lang="en-GB" b="1" dirty="0"/>
              <a:t> </a:t>
            </a:r>
            <a:r>
              <a:rPr lang="en-GB" b="1" dirty="0" err="1"/>
              <a:t>έργων</a:t>
            </a:r>
            <a:r>
              <a:rPr lang="en-GB" b="1" dirty="0"/>
              <a:t> </a:t>
            </a:r>
            <a:endParaRPr lang="el-GR" b="1" dirty="0"/>
          </a:p>
          <a:p>
            <a:pPr marL="0" lvl="0" indent="0" algn="just" rtl="0">
              <a:lnSpc>
                <a:spcPct val="300000"/>
              </a:lnSpc>
              <a:spcBef>
                <a:spcPts val="0"/>
              </a:spcBef>
              <a:spcAft>
                <a:spcPts val="0"/>
              </a:spcAft>
              <a:buClr>
                <a:schemeClr val="accent1"/>
              </a:buClr>
              <a:buSzPts val="1800"/>
              <a:buNone/>
            </a:pPr>
            <a:r>
              <a:rPr lang="el-GR" b="1" dirty="0" err="1">
                <a:solidFill>
                  <a:schemeClr val="dk2"/>
                </a:solidFill>
              </a:rPr>
              <a:t>Υποε</a:t>
            </a:r>
            <a:r>
              <a:rPr lang="en-GB" b="1" dirty="0" err="1">
                <a:solidFill>
                  <a:schemeClr val="dk2"/>
                </a:solidFill>
              </a:rPr>
              <a:t>νότητ</a:t>
            </a:r>
            <a:r>
              <a:rPr lang="en-GB" b="1" dirty="0">
                <a:solidFill>
                  <a:schemeClr val="dk2"/>
                </a:solidFill>
              </a:rPr>
              <a:t>α 2: Κύκλος ζωής - ΕΙΣΑΓΩΓΗ </a:t>
            </a:r>
            <a:endParaRPr b="1" dirty="0">
              <a:solidFill>
                <a:schemeClr val="dk2"/>
              </a:solidFill>
            </a:endParaRPr>
          </a:p>
          <a:p>
            <a:pPr marL="0" lvl="0" indent="0" algn="just" rtl="0">
              <a:lnSpc>
                <a:spcPct val="300000"/>
              </a:lnSpc>
              <a:spcBef>
                <a:spcPts val="0"/>
              </a:spcBef>
              <a:spcAft>
                <a:spcPts val="0"/>
              </a:spcAft>
              <a:buClr>
                <a:schemeClr val="accent1"/>
              </a:buClr>
              <a:buSzPts val="1800"/>
              <a:buNone/>
            </a:pPr>
            <a:r>
              <a:rPr lang="el-GR" b="1" dirty="0" err="1"/>
              <a:t>Υποεν</a:t>
            </a:r>
            <a:r>
              <a:rPr lang="en-GB" b="1" dirty="0" err="1"/>
              <a:t>ότητ</a:t>
            </a:r>
            <a:r>
              <a:rPr lang="en-GB" b="1" dirty="0"/>
              <a:t>α 3: Κύκλος ζωής - </a:t>
            </a:r>
            <a:r>
              <a:rPr lang="el-GR" b="1" dirty="0"/>
              <a:t>ΠΡΟΓΡΑΜΜΑΤΙΣΜΟΣ</a:t>
            </a:r>
            <a:endParaRPr b="1" dirty="0"/>
          </a:p>
          <a:p>
            <a:pPr marL="0" lvl="0" indent="0" algn="just" rtl="0">
              <a:lnSpc>
                <a:spcPct val="300000"/>
              </a:lnSpc>
              <a:spcBef>
                <a:spcPts val="0"/>
              </a:spcBef>
              <a:spcAft>
                <a:spcPts val="0"/>
              </a:spcAft>
              <a:buClr>
                <a:schemeClr val="accent1"/>
              </a:buClr>
              <a:buSzPts val="1800"/>
              <a:buNone/>
            </a:pPr>
            <a:r>
              <a:rPr lang="el-GR" b="1" dirty="0" err="1">
                <a:solidFill>
                  <a:schemeClr val="accent3"/>
                </a:solidFill>
              </a:rPr>
              <a:t>Υποε</a:t>
            </a:r>
            <a:r>
              <a:rPr lang="en-GB" b="1" dirty="0" err="1">
                <a:solidFill>
                  <a:schemeClr val="accent3"/>
                </a:solidFill>
              </a:rPr>
              <a:t>νότητ</a:t>
            </a:r>
            <a:r>
              <a:rPr lang="en-GB" b="1" dirty="0">
                <a:solidFill>
                  <a:schemeClr val="accent3"/>
                </a:solidFill>
              </a:rPr>
              <a:t>α 4: Κύκλος ζωής - ΕΚΤΕΛΕΣΗ ΚΑΙ ΕΛΕΓΧΟΣ</a:t>
            </a:r>
            <a:endParaRPr b="1" dirty="0">
              <a:solidFill>
                <a:schemeClr val="accent3"/>
              </a:solidFill>
            </a:endParaRPr>
          </a:p>
          <a:p>
            <a:pPr marL="0" lvl="0" indent="0" algn="just" rtl="0">
              <a:lnSpc>
                <a:spcPct val="300000"/>
              </a:lnSpc>
              <a:spcBef>
                <a:spcPts val="0"/>
              </a:spcBef>
              <a:spcAft>
                <a:spcPts val="0"/>
              </a:spcAft>
              <a:buClr>
                <a:schemeClr val="accent1"/>
              </a:buClr>
              <a:buSzPts val="1800"/>
              <a:buNone/>
            </a:pPr>
            <a:r>
              <a:rPr lang="el-GR" b="1" dirty="0" err="1"/>
              <a:t>Υποε</a:t>
            </a:r>
            <a:r>
              <a:rPr lang="en-GB" b="1" dirty="0" err="1"/>
              <a:t>νότητ</a:t>
            </a:r>
            <a:r>
              <a:rPr lang="en-GB" b="1" dirty="0"/>
              <a:t>α 5: Κύκλος ζωής - ΚΛΕΙΣΙΜΟ</a:t>
            </a:r>
            <a:endParaRPr b="1" dirty="0"/>
          </a:p>
          <a:p>
            <a:pPr marL="0" lvl="0" indent="0" algn="just" rtl="0">
              <a:lnSpc>
                <a:spcPct val="300000"/>
              </a:lnSpc>
              <a:spcBef>
                <a:spcPts val="0"/>
              </a:spcBef>
              <a:spcAft>
                <a:spcPts val="0"/>
              </a:spcAft>
              <a:buClr>
                <a:schemeClr val="accent1"/>
              </a:buClr>
              <a:buSzPts val="1800"/>
              <a:buNone/>
            </a:pPr>
            <a:endParaRPr dirty="0"/>
          </a:p>
        </p:txBody>
      </p:sp>
      <p:sp>
        <p:nvSpPr>
          <p:cNvPr id="63" name="Google Shape;63;g284db25e97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Περιεχόμενα ενότητας</a:t>
            </a:r>
            <a:endParaRPr b="1" dirty="0"/>
          </a:p>
        </p:txBody>
      </p:sp>
      <p:pic>
        <p:nvPicPr>
          <p:cNvPr id="64" name="Google Shape;64;g284db25e97c_0_0"/>
          <p:cNvPicPr preferRelativeResize="0"/>
          <p:nvPr/>
        </p:nvPicPr>
        <p:blipFill rotWithShape="1">
          <a:blip r:embed="rId3">
            <a:alphaModFix/>
          </a:blip>
          <a:srcRect/>
          <a:stretch/>
        </p:blipFill>
        <p:spPr>
          <a:xfrm>
            <a:off x="5821500" y="1358524"/>
            <a:ext cx="5744075" cy="3833235"/>
          </a:xfrm>
          <a:prstGeom prst="rect">
            <a:avLst/>
          </a:prstGeom>
          <a:noFill/>
          <a:ln>
            <a:noFill/>
          </a:ln>
        </p:spPr>
      </p:pic>
      <p:sp>
        <p:nvSpPr>
          <p:cNvPr id="65" name="Google Shape;65;g284db25e97c_0_0"/>
          <p:cNvSpPr txBox="1"/>
          <p:nvPr/>
        </p:nvSpPr>
        <p:spPr>
          <a:xfrm>
            <a:off x="6465200" y="6015700"/>
            <a:ext cx="541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37"/>
          <p:cNvPicPr preferRelativeResize="0"/>
          <p:nvPr/>
        </p:nvPicPr>
        <p:blipFill rotWithShape="1">
          <a:blip r:embed="rId3">
            <a:alphaModFix/>
          </a:blip>
          <a:srcRect/>
          <a:stretch/>
        </p:blipFill>
        <p:spPr>
          <a:xfrm>
            <a:off x="4120055" y="1803146"/>
            <a:ext cx="8203651" cy="4534591"/>
          </a:xfrm>
          <a:prstGeom prst="rect">
            <a:avLst/>
          </a:prstGeom>
          <a:noFill/>
          <a:ln>
            <a:noFill/>
          </a:ln>
        </p:spPr>
      </p:pic>
      <p:sp>
        <p:nvSpPr>
          <p:cNvPr id="71" name="Google Shape;71;p37"/>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a:t>Διαδικασίες διαχείρισης έργων</a:t>
            </a:r>
            <a:endParaRPr sz="2400"/>
          </a:p>
        </p:txBody>
      </p:sp>
      <p:sp>
        <p:nvSpPr>
          <p:cNvPr id="72" name="Google Shape;72;p37"/>
          <p:cNvSpPr txBox="1">
            <a:spLocks noGrp="1"/>
          </p:cNvSpPr>
          <p:nvPr>
            <p:ph type="body" idx="2"/>
          </p:nvPr>
        </p:nvSpPr>
        <p:spPr>
          <a:xfrm>
            <a:off x="399368" y="2254611"/>
            <a:ext cx="4477431" cy="3914961"/>
          </a:xfrm>
          <a:prstGeom prst="rect">
            <a:avLst/>
          </a:prstGeom>
          <a:noFill/>
          <a:ln>
            <a:noFill/>
          </a:ln>
        </p:spPr>
        <p:txBody>
          <a:bodyPr spcFirstLastPara="1" wrap="square" lIns="0" tIns="0" rIns="0" bIns="0" anchor="t" anchorCtr="0">
            <a:noAutofit/>
          </a:bodyPr>
          <a:lstStyle/>
          <a:p>
            <a:pPr marL="457200" lvl="0" indent="-355600" algn="just" rtl="0">
              <a:lnSpc>
                <a:spcPct val="90000"/>
              </a:lnSpc>
              <a:spcBef>
                <a:spcPts val="0"/>
              </a:spcBef>
              <a:spcAft>
                <a:spcPts val="0"/>
              </a:spcAft>
              <a:buClr>
                <a:schemeClr val="dk1"/>
              </a:buClr>
              <a:buSzPts val="2000"/>
              <a:buFont typeface="Wingdings" panose="05000000000000000000" pitchFamily="2" charset="2"/>
              <a:buChar char="§"/>
            </a:pPr>
            <a:r>
              <a:rPr lang="en-GB" sz="2000" dirty="0">
                <a:solidFill>
                  <a:schemeClr val="dk1"/>
                </a:solidFill>
              </a:rPr>
              <a:t>ΕΝΑΡΞΗ </a:t>
            </a:r>
            <a:endParaRPr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457200" lvl="0" indent="-355600" algn="just" rtl="0">
              <a:lnSpc>
                <a:spcPct val="90000"/>
              </a:lnSpc>
              <a:spcBef>
                <a:spcPts val="0"/>
              </a:spcBef>
              <a:spcAft>
                <a:spcPts val="0"/>
              </a:spcAft>
              <a:buClr>
                <a:schemeClr val="dk1"/>
              </a:buClr>
              <a:buSzPts val="2000"/>
              <a:buFont typeface="Wingdings" panose="05000000000000000000" pitchFamily="2" charset="2"/>
              <a:buChar char="§"/>
            </a:pPr>
            <a:r>
              <a:rPr lang="el-GR" sz="2000" dirty="0">
                <a:solidFill>
                  <a:schemeClr val="dk1"/>
                </a:solidFill>
              </a:rPr>
              <a:t>ΠΡΟΓΡΑΜΜΑΤΙΣΜΟΣ</a:t>
            </a:r>
            <a:endParaRPr dirty="0"/>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68300" algn="just" rtl="0">
              <a:lnSpc>
                <a:spcPct val="90000"/>
              </a:lnSpc>
              <a:spcBef>
                <a:spcPts val="0"/>
              </a:spcBef>
              <a:spcAft>
                <a:spcPts val="0"/>
              </a:spcAft>
              <a:buClr>
                <a:schemeClr val="accent3"/>
              </a:buClr>
              <a:buSzPts val="2200"/>
              <a:buFont typeface="Wingdings" panose="05000000000000000000" pitchFamily="2" charset="2"/>
              <a:buChar char="§"/>
            </a:pPr>
            <a:r>
              <a:rPr lang="en-GB" sz="2200" b="1" dirty="0">
                <a:solidFill>
                  <a:schemeClr val="accent3"/>
                </a:solidFill>
              </a:rPr>
              <a:t>ΕΚΤΕΛΕΣΗ</a:t>
            </a:r>
            <a:endParaRPr dirty="0">
              <a:solidFill>
                <a:schemeClr val="accent3"/>
              </a:solidFill>
            </a:endParaRPr>
          </a:p>
          <a:p>
            <a:pPr marL="914400" lvl="0" indent="-342900" algn="just" rtl="0">
              <a:lnSpc>
                <a:spcPct val="90000"/>
              </a:lnSpc>
              <a:spcBef>
                <a:spcPts val="0"/>
              </a:spcBef>
              <a:spcAft>
                <a:spcPts val="0"/>
              </a:spcAft>
              <a:buClr>
                <a:schemeClr val="accent3"/>
              </a:buClr>
              <a:buSzPts val="1800"/>
              <a:buFont typeface="Wingdings" panose="05000000000000000000" pitchFamily="2" charset="2"/>
              <a:buChar char="§"/>
            </a:pPr>
            <a:endParaRPr sz="2200" b="1" dirty="0">
              <a:solidFill>
                <a:schemeClr val="accent3"/>
              </a:solidFill>
            </a:endParaRPr>
          </a:p>
          <a:p>
            <a:pPr marL="914400" lvl="0" indent="-342900" algn="just" rtl="0">
              <a:lnSpc>
                <a:spcPct val="90000"/>
              </a:lnSpc>
              <a:spcBef>
                <a:spcPts val="0"/>
              </a:spcBef>
              <a:spcAft>
                <a:spcPts val="0"/>
              </a:spcAft>
              <a:buClr>
                <a:schemeClr val="accent3"/>
              </a:buClr>
              <a:buSzPts val="1800"/>
              <a:buFont typeface="Wingdings" panose="05000000000000000000" pitchFamily="2" charset="2"/>
              <a:buChar char="§"/>
            </a:pPr>
            <a:endParaRPr sz="2200" b="1" dirty="0">
              <a:solidFill>
                <a:schemeClr val="accent3"/>
              </a:solidFill>
            </a:endParaRPr>
          </a:p>
          <a:p>
            <a:pPr marL="457200" lvl="0" indent="-368300" algn="just" rtl="0">
              <a:lnSpc>
                <a:spcPct val="90000"/>
              </a:lnSpc>
              <a:spcBef>
                <a:spcPts val="0"/>
              </a:spcBef>
              <a:spcAft>
                <a:spcPts val="0"/>
              </a:spcAft>
              <a:buClr>
                <a:schemeClr val="accent3"/>
              </a:buClr>
              <a:buSzPts val="2200"/>
              <a:buFont typeface="Wingdings" panose="05000000000000000000" pitchFamily="2" charset="2"/>
              <a:buChar char="§"/>
            </a:pPr>
            <a:r>
              <a:rPr lang="el-GR" sz="2200" b="1" dirty="0">
                <a:solidFill>
                  <a:schemeClr val="accent3"/>
                </a:solidFill>
              </a:rPr>
              <a:t>Ε</a:t>
            </a:r>
            <a:r>
              <a:rPr lang="en-GB" sz="2200" b="1" dirty="0">
                <a:solidFill>
                  <a:schemeClr val="accent3"/>
                </a:solidFill>
              </a:rPr>
              <a:t>ΛΕΓΧΟΣ ΚΑΙ ΠΑΡΑΚΟΛΟ</a:t>
            </a:r>
            <a:r>
              <a:rPr lang="el-GR" sz="2200" b="1" dirty="0">
                <a:solidFill>
                  <a:schemeClr val="accent3"/>
                </a:solidFill>
              </a:rPr>
              <a:t>Υ</a:t>
            </a:r>
            <a:r>
              <a:rPr lang="en-GB" sz="2200" b="1" dirty="0">
                <a:solidFill>
                  <a:schemeClr val="accent3"/>
                </a:solidFill>
              </a:rPr>
              <a:t>ΘΗΣΗ </a:t>
            </a:r>
            <a:endParaRPr dirty="0">
              <a:solidFill>
                <a:schemeClr val="accent3"/>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solidFill>
                <a:srgbClr val="000000"/>
              </a:solidFill>
            </a:endParaRPr>
          </a:p>
          <a:p>
            <a:pPr marL="9144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55600" algn="just" rtl="0">
              <a:lnSpc>
                <a:spcPct val="90000"/>
              </a:lnSpc>
              <a:spcBef>
                <a:spcPts val="0"/>
              </a:spcBef>
              <a:spcAft>
                <a:spcPts val="0"/>
              </a:spcAft>
              <a:buClr>
                <a:srgbClr val="000000"/>
              </a:buClr>
              <a:buSzPts val="2000"/>
              <a:buFont typeface="Wingdings" panose="05000000000000000000" pitchFamily="2" charset="2"/>
              <a:buChar char="§"/>
            </a:pPr>
            <a:r>
              <a:rPr lang="en-GB" sz="2000" dirty="0">
                <a:solidFill>
                  <a:srgbClr val="000000"/>
                </a:solidFill>
              </a:rPr>
              <a:t>ΚΛΕΙΣΙΜΟ </a:t>
            </a:r>
            <a:endParaRPr sz="2000" dirty="0">
              <a:solidFill>
                <a:srgbClr val="000000"/>
              </a:solidFill>
            </a:endParaRPr>
          </a:p>
        </p:txBody>
      </p:sp>
      <p:sp>
        <p:nvSpPr>
          <p:cNvPr id="73" name="Google Shape;73;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Έννοια - Κύκλος ζωής έργου</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8"/>
          <p:cNvSpPr txBox="1">
            <a:spLocks noGrp="1"/>
          </p:cNvSpPr>
          <p:nvPr>
            <p:ph type="body" idx="1"/>
          </p:nvPr>
        </p:nvSpPr>
        <p:spPr>
          <a:xfrm>
            <a:off x="399373" y="1302350"/>
            <a:ext cx="7107600" cy="5049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dirty="0" err="1"/>
              <a:t>Εφ</a:t>
            </a:r>
            <a:r>
              <a:rPr lang="en-GB" dirty="0"/>
              <a:t>αρμογή του Χρονοδιαγράμματος </a:t>
            </a:r>
            <a:r>
              <a:rPr lang="el-GR" dirty="0"/>
              <a:t>και Έλεγχος </a:t>
            </a:r>
            <a:r>
              <a:rPr lang="en-GB" dirty="0" err="1"/>
              <a:t>του</a:t>
            </a:r>
            <a:r>
              <a:rPr lang="en-GB" dirty="0"/>
              <a:t> Έργου</a:t>
            </a:r>
            <a:endParaRPr dirty="0"/>
          </a:p>
        </p:txBody>
      </p:sp>
      <p:sp>
        <p:nvSpPr>
          <p:cNvPr id="79" name="Google Shape;79;p38"/>
          <p:cNvSpPr txBox="1">
            <a:spLocks noGrp="1"/>
          </p:cNvSpPr>
          <p:nvPr>
            <p:ph type="body" idx="2"/>
          </p:nvPr>
        </p:nvSpPr>
        <p:spPr>
          <a:xfrm>
            <a:off x="399370" y="1994263"/>
            <a:ext cx="8439900" cy="39336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1900" dirty="0"/>
              <a:t> Διαχειριστείτε την πραγματικότητα</a:t>
            </a:r>
            <a:endParaRPr sz="1900" dirty="0"/>
          </a:p>
          <a:p>
            <a:pPr marL="457200" lvl="0" indent="-349250" algn="just" rtl="0">
              <a:lnSpc>
                <a:spcPct val="150000"/>
              </a:lnSpc>
              <a:spcBef>
                <a:spcPts val="0"/>
              </a:spcBef>
              <a:spcAft>
                <a:spcPts val="0"/>
              </a:spcAft>
              <a:buSzPts val="1900"/>
              <a:buChar char="-"/>
            </a:pPr>
            <a:r>
              <a:rPr lang="en-GB" sz="1900" dirty="0"/>
              <a:t>Αλλαγές στο πεδίο εφαρμογής, </a:t>
            </a:r>
            <a:r>
              <a:rPr lang="el-GR" sz="1900" dirty="0"/>
              <a:t>παρεξηγήσεις </a:t>
            </a:r>
            <a:r>
              <a:rPr lang="en-GB" sz="1900" dirty="0" err="1"/>
              <a:t>στο</a:t>
            </a:r>
            <a:r>
              <a:rPr lang="en-GB" sz="1900" dirty="0"/>
              <a:t> πεδίο εφαρμογής</a:t>
            </a:r>
            <a:endParaRPr sz="1900" dirty="0"/>
          </a:p>
          <a:p>
            <a:pPr marL="457200" lvl="0" indent="-349250" algn="just" rtl="0">
              <a:lnSpc>
                <a:spcPct val="150000"/>
              </a:lnSpc>
              <a:spcBef>
                <a:spcPts val="0"/>
              </a:spcBef>
              <a:spcAft>
                <a:spcPts val="0"/>
              </a:spcAft>
              <a:buSzPts val="1900"/>
              <a:buChar char="-"/>
            </a:pPr>
            <a:r>
              <a:rPr lang="en-GB" sz="1900" dirty="0"/>
              <a:t>Αλλαγές πόρων, μη διαθεσιμότητα πόρων, δεξιότητες πόρων</a:t>
            </a:r>
            <a:endParaRPr sz="1900" dirty="0"/>
          </a:p>
          <a:p>
            <a:pPr marL="457200" lvl="0" indent="-349250" algn="just" rtl="0">
              <a:lnSpc>
                <a:spcPct val="150000"/>
              </a:lnSpc>
              <a:spcBef>
                <a:spcPts val="0"/>
              </a:spcBef>
              <a:spcAft>
                <a:spcPts val="0"/>
              </a:spcAft>
              <a:buSzPts val="1900"/>
              <a:buChar char="-"/>
            </a:pPr>
            <a:r>
              <a:rPr lang="en-GB" sz="1900" dirty="0"/>
              <a:t>Οι εκτιμήσεις είναι λανθασμένες, οι εργασίες λείπουν</a:t>
            </a:r>
            <a:endParaRPr sz="1900" dirty="0"/>
          </a:p>
          <a:p>
            <a:pPr marL="457200" lvl="0" indent="-349250" algn="just" rtl="0">
              <a:lnSpc>
                <a:spcPct val="150000"/>
              </a:lnSpc>
              <a:spcBef>
                <a:spcPts val="0"/>
              </a:spcBef>
              <a:spcAft>
                <a:spcPts val="0"/>
              </a:spcAft>
              <a:buSzPts val="1900"/>
              <a:buChar char="-"/>
            </a:pPr>
            <a:r>
              <a:rPr lang="en-GB" sz="1900" dirty="0" err="1"/>
              <a:t>Συμ</a:t>
            </a:r>
            <a:r>
              <a:rPr lang="en-GB" sz="1900" dirty="0"/>
              <a:t>βάντα</a:t>
            </a:r>
            <a:r>
              <a:rPr lang="el-GR" sz="1900" dirty="0"/>
              <a:t> </a:t>
            </a:r>
            <a:r>
              <a:rPr lang="en-CY" sz="1900" dirty="0"/>
              <a:t>–</a:t>
            </a:r>
            <a:r>
              <a:rPr lang="el-GR" sz="1900" dirty="0"/>
              <a:t> ρίσκα</a:t>
            </a:r>
            <a:endParaRPr sz="2200" dirty="0"/>
          </a:p>
        </p:txBody>
      </p:sp>
      <p:sp>
        <p:nvSpPr>
          <p:cNvPr id="80" name="Google Shape;80;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Τεχνικές - Εκτέλεση / Έλεγχος</a:t>
            </a:r>
            <a:endParaRPr b="1" dirty="0"/>
          </a:p>
        </p:txBody>
      </p:sp>
      <p:pic>
        <p:nvPicPr>
          <p:cNvPr id="81" name="Google Shape;81;p38"/>
          <p:cNvPicPr preferRelativeResize="0"/>
          <p:nvPr/>
        </p:nvPicPr>
        <p:blipFill rotWithShape="1">
          <a:blip r:embed="rId3">
            <a:alphaModFix/>
          </a:blip>
          <a:srcRect/>
          <a:stretch/>
        </p:blipFill>
        <p:spPr>
          <a:xfrm>
            <a:off x="7771401" y="4422325"/>
            <a:ext cx="3280125" cy="22820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82" name="Google Shape;82;p38"/>
          <p:cNvPicPr preferRelativeResize="0"/>
          <p:nvPr/>
        </p:nvPicPr>
        <p:blipFill rotWithShape="1">
          <a:blip r:embed="rId4">
            <a:alphaModFix/>
          </a:blip>
          <a:srcRect/>
          <a:stretch/>
        </p:blipFill>
        <p:spPr>
          <a:xfrm>
            <a:off x="7805344" y="1466024"/>
            <a:ext cx="3212225" cy="26486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3" name="Google Shape;83;p38"/>
          <p:cNvSpPr txBox="1"/>
          <p:nvPr/>
        </p:nvSpPr>
        <p:spPr>
          <a:xfrm>
            <a:off x="230166" y="4964209"/>
            <a:ext cx="71682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l-GR" sz="2000" dirty="0">
                <a:solidFill>
                  <a:schemeClr val="accent3"/>
                </a:solidFill>
                <a:latin typeface="Calibri"/>
                <a:ea typeface="Calibri"/>
                <a:cs typeface="Calibri"/>
                <a:sym typeface="Calibri"/>
              </a:rPr>
              <a:t>«</a:t>
            </a:r>
            <a:r>
              <a:rPr lang="en-GB" sz="2000" b="1" i="0" u="none" strike="noStrike" cap="none" dirty="0">
                <a:solidFill>
                  <a:schemeClr val="accent3"/>
                </a:solidFill>
                <a:latin typeface="Calibri"/>
                <a:ea typeface="Calibri"/>
                <a:cs typeface="Calibri"/>
                <a:sym typeface="Calibri"/>
              </a:rPr>
              <a:t>Κα</a:t>
            </a:r>
            <a:r>
              <a:rPr lang="en-GB" sz="2000" b="1" i="0" u="none" strike="noStrike" cap="none" dirty="0" err="1">
                <a:solidFill>
                  <a:schemeClr val="accent3"/>
                </a:solidFill>
                <a:latin typeface="Calibri"/>
                <a:ea typeface="Calibri"/>
                <a:cs typeface="Calibri"/>
                <a:sym typeface="Calibri"/>
              </a:rPr>
              <a:t>νέν</a:t>
            </a:r>
            <a:r>
              <a:rPr lang="en-GB" sz="2000" b="1" i="0" u="none" strike="noStrike" cap="none" dirty="0">
                <a:solidFill>
                  <a:schemeClr val="accent3"/>
                </a:solidFill>
                <a:latin typeface="Calibri"/>
                <a:ea typeface="Calibri"/>
                <a:cs typeface="Calibri"/>
                <a:sym typeface="Calibri"/>
              </a:rPr>
              <a:t>α σχέδιο μάχης δεν επιβιώνει από την επαφή με τον εχθρό</a:t>
            </a:r>
            <a:r>
              <a:rPr lang="el-GR" sz="2000" b="1" i="0" u="none" strike="noStrike" cap="none" dirty="0">
                <a:solidFill>
                  <a:schemeClr val="accent3"/>
                </a:solidFill>
                <a:latin typeface="Calibri"/>
                <a:ea typeface="Calibri"/>
                <a:cs typeface="Calibri"/>
                <a:sym typeface="Calibri"/>
              </a:rPr>
              <a:t>»</a:t>
            </a:r>
            <a:r>
              <a:rPr lang="en-GB" sz="2000" b="1" i="0" u="none" strike="noStrike" cap="none" dirty="0">
                <a:solidFill>
                  <a:schemeClr val="accent3"/>
                </a:solidFill>
                <a:latin typeface="Calibri"/>
                <a:ea typeface="Calibri"/>
                <a:cs typeface="Calibri"/>
                <a:sym typeface="Calibri"/>
              </a:rPr>
              <a:t> </a:t>
            </a:r>
            <a:r>
              <a:rPr lang="en-GB" sz="2000" b="1" dirty="0">
                <a:solidFill>
                  <a:schemeClr val="accent3"/>
                </a:solidFill>
                <a:latin typeface="Calibri"/>
                <a:ea typeface="Calibri"/>
                <a:cs typeface="Calibri"/>
                <a:sym typeface="Calibri"/>
              </a:rPr>
              <a:t>- </a:t>
            </a:r>
            <a:r>
              <a:rPr lang="en-GB" sz="2000" b="1" i="0" u="none" strike="noStrike" cap="none" dirty="0">
                <a:solidFill>
                  <a:schemeClr val="accent3"/>
                </a:solidFill>
                <a:latin typeface="Calibri"/>
                <a:ea typeface="Calibri"/>
                <a:cs typeface="Calibri"/>
                <a:sym typeface="Calibri"/>
              </a:rPr>
              <a:t>Colin Powell</a:t>
            </a:r>
            <a:endParaRPr sz="2000" b="0" i="0" u="none" strike="noStrike" cap="none" dirty="0">
              <a:solidFill>
                <a:schemeClr val="accent3"/>
              </a:solidFill>
              <a:latin typeface="Calibri"/>
              <a:ea typeface="Calibri"/>
              <a:cs typeface="Calibri"/>
              <a:sym typeface="Calibri"/>
            </a:endParaRPr>
          </a:p>
        </p:txBody>
      </p:sp>
      <p:sp>
        <p:nvSpPr>
          <p:cNvPr id="84" name="Google Shape;84;p38"/>
          <p:cNvSpPr txBox="1"/>
          <p:nvPr/>
        </p:nvSpPr>
        <p:spPr>
          <a:xfrm>
            <a:off x="7656425" y="320930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8"/>
          <p:cNvSpPr txBox="1"/>
          <p:nvPr/>
        </p:nvSpPr>
        <p:spPr>
          <a:xfrm>
            <a:off x="7840175" y="611895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Εκτέλεση/έλεγχος έργων</a:t>
            </a:r>
            <a:endParaRPr b="1" dirty="0"/>
          </a:p>
        </p:txBody>
      </p:sp>
      <p:sp>
        <p:nvSpPr>
          <p:cNvPr id="91" name="Google Shape;91;p39"/>
          <p:cNvSpPr txBox="1">
            <a:spLocks noGrp="1"/>
          </p:cNvSpPr>
          <p:nvPr>
            <p:ph type="body" idx="1"/>
          </p:nvPr>
        </p:nvSpPr>
        <p:spPr>
          <a:xfrm>
            <a:off x="399370" y="1479534"/>
            <a:ext cx="11393261" cy="4626976"/>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SzPts val="2000"/>
              <a:buNone/>
            </a:pPr>
            <a:r>
              <a:rPr lang="en-GB" sz="2200" dirty="0">
                <a:solidFill>
                  <a:schemeClr val="dk2"/>
                </a:solidFill>
              </a:rPr>
              <a:t>Παρακολούθηση</a:t>
            </a:r>
            <a:endParaRPr sz="2200" dirty="0">
              <a:solidFill>
                <a:schemeClr val="dk2"/>
              </a:solidFill>
            </a:endParaRPr>
          </a:p>
          <a:p>
            <a:pPr marL="457200" marR="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Πρόοδος έναντι του χρονοδιαγράμματος του έργου</a:t>
            </a:r>
            <a:endParaRPr b="0" dirty="0">
              <a:solidFill>
                <a:srgbClr val="000000"/>
              </a:solidFill>
            </a:endParaRPr>
          </a:p>
          <a:p>
            <a:pPr marL="457200" marR="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l-GR" b="0" dirty="0">
                <a:solidFill>
                  <a:srgbClr val="000000"/>
                </a:solidFill>
              </a:rPr>
              <a:t>Ρίσκα</a:t>
            </a:r>
            <a:endParaRPr sz="2500" b="0" dirty="0">
              <a:solidFill>
                <a:schemeClr val="dk2"/>
              </a:solidFill>
            </a:endParaRPr>
          </a:p>
          <a:p>
            <a:pPr marL="0" lvl="0" indent="0" algn="just" rtl="0">
              <a:lnSpc>
                <a:spcPct val="150000"/>
              </a:lnSpc>
              <a:spcBef>
                <a:spcPts val="0"/>
              </a:spcBef>
              <a:spcAft>
                <a:spcPts val="0"/>
              </a:spcAft>
              <a:buSzPts val="2000"/>
              <a:buNone/>
            </a:pPr>
            <a:r>
              <a:rPr lang="en-GB" sz="2200" dirty="0">
                <a:solidFill>
                  <a:schemeClr val="dk2"/>
                </a:solidFill>
              </a:rPr>
              <a:t>Έλεγχος αλλαγών</a:t>
            </a:r>
            <a:endParaRPr sz="2200" dirty="0"/>
          </a:p>
          <a:p>
            <a:pPr marL="45720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Διαχείριση της διαδικασίας αλλαγής</a:t>
            </a:r>
            <a:endParaRPr sz="2400" dirty="0"/>
          </a:p>
          <a:p>
            <a:pPr marL="0" lvl="0" indent="0" algn="just" rtl="0">
              <a:lnSpc>
                <a:spcPct val="150000"/>
              </a:lnSpc>
              <a:spcBef>
                <a:spcPts val="0"/>
              </a:spcBef>
              <a:spcAft>
                <a:spcPts val="0"/>
              </a:spcAft>
              <a:buSzPts val="2000"/>
              <a:buNone/>
            </a:pPr>
            <a:r>
              <a:rPr lang="en-GB" sz="2200" dirty="0">
                <a:solidFill>
                  <a:schemeClr val="dk2"/>
                </a:solidFill>
              </a:rPr>
              <a:t>Επικοινωνία</a:t>
            </a:r>
            <a:endParaRPr sz="2200" dirty="0">
              <a:solidFill>
                <a:schemeClr val="dk2"/>
              </a:solidFill>
            </a:endParaRPr>
          </a:p>
          <a:p>
            <a:pPr marL="457200" lvl="0" indent="-355600" algn="just" rtl="0">
              <a:lnSpc>
                <a:spcPct val="150000"/>
              </a:lnSpc>
              <a:spcBef>
                <a:spcPts val="0"/>
              </a:spcBef>
              <a:spcAft>
                <a:spcPts val="0"/>
              </a:spcAft>
              <a:buClr>
                <a:srgbClr val="000000"/>
              </a:buClr>
              <a:buSzPts val="2000"/>
              <a:buFont typeface="Wingdings" panose="05000000000000000000" pitchFamily="2" charset="2"/>
              <a:buChar char="§"/>
            </a:pPr>
            <a:r>
              <a:rPr lang="en-GB" b="0" dirty="0">
                <a:solidFill>
                  <a:srgbClr val="000000"/>
                </a:solidFill>
              </a:rPr>
              <a:t>Ενημέρωση της ομάδας και των ενδιαφερομένων</a:t>
            </a:r>
            <a:endParaRPr sz="2400" dirty="0"/>
          </a:p>
          <a:p>
            <a:pPr marL="457200" marR="0" lvl="0" indent="-228600" algn="just" rtl="0">
              <a:lnSpc>
                <a:spcPct val="90000"/>
              </a:lnSpc>
              <a:spcBef>
                <a:spcPts val="1000"/>
              </a:spcBef>
              <a:spcAft>
                <a:spcPts val="0"/>
              </a:spcAft>
              <a:buClr>
                <a:schemeClr val="accent3"/>
              </a:buClr>
              <a:buSzPts val="2000"/>
              <a:buFont typeface="Arial"/>
              <a:buNone/>
            </a:pPr>
            <a:endParaRPr dirty="0"/>
          </a:p>
        </p:txBody>
      </p:sp>
      <p:pic>
        <p:nvPicPr>
          <p:cNvPr id="92" name="Google Shape;92;p39"/>
          <p:cNvPicPr preferRelativeResize="0"/>
          <p:nvPr/>
        </p:nvPicPr>
        <p:blipFill rotWithShape="1">
          <a:blip r:embed="rId3">
            <a:alphaModFix/>
          </a:blip>
          <a:srcRect/>
          <a:stretch/>
        </p:blipFill>
        <p:spPr>
          <a:xfrm>
            <a:off x="6717792" y="1675989"/>
            <a:ext cx="5093208" cy="3554380"/>
          </a:xfrm>
          <a:prstGeom prst="rect">
            <a:avLst/>
          </a:prstGeom>
          <a:noFill/>
          <a:ln>
            <a:noFill/>
          </a:ln>
        </p:spPr>
      </p:pic>
      <p:sp>
        <p:nvSpPr>
          <p:cNvPr id="93" name="Google Shape;93;p39"/>
          <p:cNvSpPr txBox="1"/>
          <p:nvPr/>
        </p:nvSpPr>
        <p:spPr>
          <a:xfrm>
            <a:off x="7009375" y="5695700"/>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0"/>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a:t>Εφαρμογή του χρονοδιαγράμματος του έργου</a:t>
            </a:r>
            <a:endParaRPr sz="2400"/>
          </a:p>
        </p:txBody>
      </p:sp>
      <p:sp>
        <p:nvSpPr>
          <p:cNvPr id="99" name="Google Shape;99;p40"/>
          <p:cNvSpPr txBox="1">
            <a:spLocks noGrp="1"/>
          </p:cNvSpPr>
          <p:nvPr>
            <p:ph type="body" idx="2"/>
          </p:nvPr>
        </p:nvSpPr>
        <p:spPr>
          <a:xfrm>
            <a:off x="399369" y="2028823"/>
            <a:ext cx="6758100" cy="46035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2400" dirty="0"/>
              <a:t>Παρακολούθηση έργου</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n-GB" sz="2400" dirty="0"/>
              <a:t>Χρονοδιάγραμμα - % ολοκλήρωσης</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l-GR" sz="2400" dirty="0"/>
              <a:t>Ρίσκα</a:t>
            </a:r>
            <a:r>
              <a:rPr lang="en-GB" sz="2400" dirty="0"/>
              <a:t>: π</a:t>
            </a:r>
            <a:r>
              <a:rPr lang="en-GB" sz="2400" dirty="0" err="1"/>
              <a:t>ροσέξτε</a:t>
            </a:r>
            <a:r>
              <a:rPr lang="en-GB" sz="2400" dirty="0"/>
              <a:t> </a:t>
            </a:r>
            <a:r>
              <a:rPr lang="el-GR" sz="2400" dirty="0"/>
              <a:t>τους επικίνδυνους </a:t>
            </a:r>
            <a:r>
              <a:rPr lang="en-GB" sz="2400" dirty="0"/>
              <a:t>πα</a:t>
            </a:r>
            <a:r>
              <a:rPr lang="en-GB" sz="2400" dirty="0" err="1"/>
              <a:t>ράγοντες</a:t>
            </a:r>
            <a:r>
              <a:rPr lang="en-GB" sz="2400" dirty="0"/>
              <a:t> και λάβετε σοβαρά υπόψη σας</a:t>
            </a:r>
            <a:r>
              <a:rPr lang="el-GR" sz="2400" dirty="0"/>
              <a:t> τυχόν νέα ρίσκα</a:t>
            </a:r>
            <a:r>
              <a:rPr lang="en-GB" sz="2400" dirty="0"/>
              <a:t>.</a:t>
            </a:r>
            <a:endParaRPr sz="2400" dirty="0"/>
          </a:p>
          <a:p>
            <a:pPr marL="841375" lvl="0" indent="-342900" algn="just" rtl="0">
              <a:lnSpc>
                <a:spcPct val="150000"/>
              </a:lnSpc>
              <a:spcBef>
                <a:spcPts val="0"/>
              </a:spcBef>
              <a:spcAft>
                <a:spcPts val="0"/>
              </a:spcAft>
              <a:buSzPts val="2400"/>
              <a:buFont typeface="Wingdings" panose="05000000000000000000" pitchFamily="2" charset="2"/>
              <a:buChar char="§"/>
            </a:pPr>
            <a:r>
              <a:rPr lang="en-GB" sz="2400" dirty="0"/>
              <a:t>Ημερολόγιο θεμάτων και δράσεων: νέα ή παραγνωρισμένα θέματα, προβλήματα που εμποδίζουν την ολοκλήρωση των εργασιών</a:t>
            </a:r>
            <a:endParaRPr sz="2400" dirty="0"/>
          </a:p>
          <a:p>
            <a:pPr marL="0" lvl="0" indent="0" algn="ctr" rtl="0">
              <a:lnSpc>
                <a:spcPct val="150000"/>
              </a:lnSpc>
              <a:spcBef>
                <a:spcPts val="0"/>
              </a:spcBef>
              <a:spcAft>
                <a:spcPts val="0"/>
              </a:spcAft>
              <a:buSzPts val="1800"/>
              <a:buNone/>
            </a:pPr>
            <a:endParaRPr sz="2400" b="1" dirty="0">
              <a:solidFill>
                <a:srgbClr val="FF0000"/>
              </a:solidFill>
            </a:endParaRPr>
          </a:p>
          <a:p>
            <a:pPr marL="0" lvl="0" indent="0" algn="ctr" rtl="0">
              <a:lnSpc>
                <a:spcPct val="150000"/>
              </a:lnSpc>
              <a:spcBef>
                <a:spcPts val="0"/>
              </a:spcBef>
              <a:spcAft>
                <a:spcPts val="0"/>
              </a:spcAft>
              <a:buSzPts val="1800"/>
              <a:buNone/>
            </a:pPr>
            <a:r>
              <a:rPr lang="en-GB" sz="2400" b="1" dirty="0">
                <a:solidFill>
                  <a:schemeClr val="accent3"/>
                </a:solidFill>
              </a:rPr>
              <a:t>Κάντε το να συμβεί</a:t>
            </a:r>
            <a:endParaRPr sz="2400"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0" name="Google Shape;100;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Εκτέλεση έργου - Παρακολούθηση</a:t>
            </a:r>
            <a:endParaRPr b="1" dirty="0"/>
          </a:p>
        </p:txBody>
      </p:sp>
      <p:pic>
        <p:nvPicPr>
          <p:cNvPr id="101" name="Google Shape;101;p40"/>
          <p:cNvPicPr preferRelativeResize="0"/>
          <p:nvPr/>
        </p:nvPicPr>
        <p:blipFill rotWithShape="1">
          <a:blip r:embed="rId3">
            <a:alphaModFix/>
          </a:blip>
          <a:srcRect/>
          <a:stretch/>
        </p:blipFill>
        <p:spPr>
          <a:xfrm>
            <a:off x="7620000" y="0"/>
            <a:ext cx="4572000" cy="6858000"/>
          </a:xfrm>
          <a:prstGeom prst="rect">
            <a:avLst/>
          </a:prstGeom>
          <a:noFill/>
          <a:ln>
            <a:noFill/>
          </a:ln>
        </p:spPr>
      </p:pic>
      <p:sp>
        <p:nvSpPr>
          <p:cNvPr id="102" name="Google Shape;102;p40"/>
          <p:cNvSpPr txBox="1"/>
          <p:nvPr/>
        </p:nvSpPr>
        <p:spPr>
          <a:xfrm>
            <a:off x="8357450" y="295525"/>
            <a:ext cx="332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1"/>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l-GR" sz="2800" dirty="0"/>
              <a:t>«</a:t>
            </a:r>
            <a:r>
              <a:rPr lang="en-GB" sz="2400" dirty="0" err="1"/>
              <a:t>Δι</a:t>
            </a:r>
            <a:r>
              <a:rPr lang="en-GB" sz="2400" dirty="0"/>
              <a:t>αχειριστείτε</a:t>
            </a:r>
            <a:r>
              <a:rPr lang="el-GR" sz="2400" dirty="0"/>
              <a:t>»</a:t>
            </a:r>
            <a:r>
              <a:rPr lang="en-GB" sz="2400" dirty="0"/>
              <a:t> το χρονοδιάγραμμα του έργου</a:t>
            </a:r>
            <a:endParaRPr sz="2400" dirty="0"/>
          </a:p>
        </p:txBody>
      </p:sp>
      <p:sp>
        <p:nvSpPr>
          <p:cNvPr id="108" name="Google Shape;108;p41"/>
          <p:cNvSpPr txBox="1">
            <a:spLocks noGrp="1"/>
          </p:cNvSpPr>
          <p:nvPr>
            <p:ph type="body" idx="2"/>
          </p:nvPr>
        </p:nvSpPr>
        <p:spPr>
          <a:xfrm>
            <a:off x="399370" y="1994263"/>
            <a:ext cx="5965405"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400" dirty="0" err="1"/>
              <a:t>Αλλ</a:t>
            </a:r>
            <a:r>
              <a:rPr lang="en-GB" sz="2400" dirty="0"/>
              <a:t>αγή </a:t>
            </a:r>
            <a:r>
              <a:rPr lang="el-GR" sz="2400" dirty="0"/>
              <a:t>στο έργο</a:t>
            </a:r>
            <a:endParaRPr sz="2400" dirty="0"/>
          </a:p>
          <a:p>
            <a:pPr marL="0" lvl="0" indent="0" algn="just" rtl="0">
              <a:lnSpc>
                <a:spcPct val="90000"/>
              </a:lnSpc>
              <a:spcBef>
                <a:spcPts val="0"/>
              </a:spcBef>
              <a:spcAft>
                <a:spcPts val="0"/>
              </a:spcAft>
              <a:buSzPts val="1800"/>
              <a:buNone/>
            </a:pP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err="1"/>
              <a:t>Αν</a:t>
            </a:r>
            <a:r>
              <a:rPr lang="en-GB" sz="2400" dirty="0"/>
              <a:t>αγ</a:t>
            </a:r>
            <a:r>
              <a:rPr lang="el-GR" sz="2400" dirty="0" err="1"/>
              <a:t>νώριση</a:t>
            </a:r>
            <a:r>
              <a:rPr lang="el-GR" sz="2400" dirty="0"/>
              <a:t> αλλαγής</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Αποδοχή/διαχείριση της αλλαγής</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a:t>Εκτίμηση των επιπτώσεων</a:t>
            </a:r>
            <a:endParaRPr sz="2400" dirty="0"/>
          </a:p>
          <a:p>
            <a:pPr marL="661988" lvl="0" indent="-342900" algn="just" rtl="0">
              <a:lnSpc>
                <a:spcPct val="90000"/>
              </a:lnSpc>
              <a:spcBef>
                <a:spcPts val="0"/>
              </a:spcBef>
              <a:spcAft>
                <a:spcPts val="0"/>
              </a:spcAft>
              <a:buSzPts val="2400"/>
              <a:buFont typeface="Wingdings" panose="05000000000000000000" pitchFamily="2" charset="2"/>
              <a:buChar char="§"/>
            </a:pPr>
            <a:r>
              <a:rPr lang="en-GB" sz="2400" dirty="0" err="1"/>
              <a:t>Έγκριση</a:t>
            </a:r>
            <a:r>
              <a:rPr lang="en-GB" sz="2400" dirty="0"/>
              <a:t> </a:t>
            </a:r>
            <a:r>
              <a:rPr lang="el-GR" sz="2400" dirty="0"/>
              <a:t>και</a:t>
            </a:r>
            <a:r>
              <a:rPr lang="en-GB" sz="2400" dirty="0"/>
              <a:t> εφαρμογή της αλλαγής (ή όχι)</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endParaRPr sz="2400" dirty="0"/>
          </a:p>
          <a:p>
            <a:pPr marL="0" lvl="0" indent="0" algn="ctr" rtl="0">
              <a:lnSpc>
                <a:spcPct val="90000"/>
              </a:lnSpc>
              <a:spcBef>
                <a:spcPts val="0"/>
              </a:spcBef>
              <a:spcAft>
                <a:spcPts val="0"/>
              </a:spcAft>
              <a:buSzPts val="1800"/>
              <a:buNone/>
            </a:pPr>
            <a:r>
              <a:rPr lang="en-GB" sz="2400" b="1" dirty="0">
                <a:solidFill>
                  <a:schemeClr val="accent3"/>
                </a:solidFill>
              </a:rPr>
              <a:t>Ενσωμάτωση της αλλαγής, επικαιροποίηση του σχεδίου έργου και κοινοποίηση του αναθεωρημένου σχεδίου</a:t>
            </a:r>
            <a:endParaRPr sz="2400"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9" name="Google Shape;109;p4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Εκτέλεση έργου - Αλλαγή</a:t>
            </a:r>
            <a:endParaRPr b="1" dirty="0"/>
          </a:p>
        </p:txBody>
      </p:sp>
      <p:pic>
        <p:nvPicPr>
          <p:cNvPr id="110" name="Google Shape;110;p41"/>
          <p:cNvPicPr preferRelativeResize="0"/>
          <p:nvPr/>
        </p:nvPicPr>
        <p:blipFill rotWithShape="1">
          <a:blip r:embed="rId3">
            <a:alphaModFix/>
          </a:blip>
          <a:srcRect/>
          <a:stretch/>
        </p:blipFill>
        <p:spPr>
          <a:xfrm>
            <a:off x="6815328" y="0"/>
            <a:ext cx="5376672" cy="6858000"/>
          </a:xfrm>
          <a:prstGeom prst="rect">
            <a:avLst/>
          </a:prstGeom>
          <a:noFill/>
          <a:ln>
            <a:noFill/>
          </a:ln>
        </p:spPr>
      </p:pic>
      <p:sp>
        <p:nvSpPr>
          <p:cNvPr id="111" name="Google Shape;111;p41"/>
          <p:cNvSpPr txBox="1"/>
          <p:nvPr/>
        </p:nvSpPr>
        <p:spPr>
          <a:xfrm>
            <a:off x="3043475" y="6150300"/>
            <a:ext cx="33213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err="1"/>
              <a:t>Ενημέρωση</a:t>
            </a:r>
            <a:r>
              <a:rPr lang="en-GB" sz="2400" dirty="0"/>
              <a:t> </a:t>
            </a:r>
            <a:r>
              <a:rPr lang="en-GB" sz="2400" dirty="0" err="1"/>
              <a:t>της</a:t>
            </a:r>
            <a:r>
              <a:rPr lang="en-GB" sz="2400" dirty="0"/>
              <a:t> </a:t>
            </a:r>
            <a:r>
              <a:rPr lang="en-GB" sz="2400" dirty="0" err="1"/>
              <a:t>ομάδ</a:t>
            </a:r>
            <a:r>
              <a:rPr lang="en-GB" sz="2400" dirty="0"/>
              <a:t>ας και των ενδιαφερομένων</a:t>
            </a:r>
            <a:endParaRPr sz="2400" dirty="0"/>
          </a:p>
        </p:txBody>
      </p:sp>
      <p:sp>
        <p:nvSpPr>
          <p:cNvPr id="117" name="Google Shape;117;p42"/>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2400" dirty="0"/>
              <a:t>Επ</a:t>
            </a:r>
            <a:r>
              <a:rPr lang="en-GB" sz="2400" dirty="0" err="1"/>
              <a:t>ικοινωνίες</a:t>
            </a:r>
            <a:r>
              <a:rPr lang="en-GB" sz="2400" dirty="0"/>
              <a:t> </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a:t>
            </a:r>
            <a:r>
              <a:rPr lang="en-GB" sz="2400" dirty="0" err="1"/>
              <a:t>Ενδι</a:t>
            </a:r>
            <a:r>
              <a:rPr lang="en-GB" sz="2400" dirty="0"/>
              <a:t>αφερόμενα μέρη: προσδοκίες ελέγχου και προσαρμογή μηνυμάτων</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Αποτελεσματικές συνεδριάσεις με ημερήσια διάταξη, παρακολούθηση και σύνοψη</a:t>
            </a:r>
            <a:endParaRPr sz="2400" dirty="0"/>
          </a:p>
          <a:p>
            <a:pPr marL="661988" lvl="0" indent="-342900" algn="just" rtl="0">
              <a:lnSpc>
                <a:spcPct val="150000"/>
              </a:lnSpc>
              <a:spcBef>
                <a:spcPts val="0"/>
              </a:spcBef>
              <a:spcAft>
                <a:spcPts val="0"/>
              </a:spcAft>
              <a:buSzPts val="2400"/>
              <a:buFont typeface="Wingdings" panose="05000000000000000000" pitchFamily="2" charset="2"/>
              <a:buChar char="§"/>
            </a:pPr>
            <a:r>
              <a:rPr lang="en-GB" sz="2400" dirty="0"/>
              <a:t> Ηλεκτρονικό ταχυδρομείο - στοχευμένο και με ετικέτες</a:t>
            </a:r>
            <a:endParaRPr sz="2400" dirty="0"/>
          </a:p>
          <a:p>
            <a:pPr marL="661988" lvl="0" indent="-342900" algn="just" rtl="0">
              <a:lnSpc>
                <a:spcPct val="150000"/>
              </a:lnSpc>
              <a:spcBef>
                <a:spcPts val="0"/>
              </a:spcBef>
              <a:spcAft>
                <a:spcPts val="0"/>
              </a:spcAft>
              <a:buSzPts val="2400"/>
              <a:buFont typeface="Wingdings" panose="05000000000000000000" pitchFamily="2" charset="2"/>
              <a:buChar char="§"/>
            </a:pPr>
            <a:r>
              <a:rPr lang="en-GB" sz="2400" dirty="0"/>
              <a:t> Αρχεία - τυπική σύμβαση ονοματοδοσίας</a:t>
            </a:r>
            <a:endParaRPr sz="2400" dirty="0"/>
          </a:p>
          <a:p>
            <a:pPr marL="661987" lvl="0" indent="-342900" algn="just" rtl="0">
              <a:lnSpc>
                <a:spcPct val="150000"/>
              </a:lnSpc>
              <a:spcBef>
                <a:spcPts val="0"/>
              </a:spcBef>
              <a:spcAft>
                <a:spcPts val="0"/>
              </a:spcAft>
              <a:buSzPts val="2400"/>
              <a:buFont typeface="Wingdings" panose="05000000000000000000" pitchFamily="2" charset="2"/>
              <a:buChar char="§"/>
            </a:pPr>
            <a:r>
              <a:rPr lang="en-GB" sz="2400" dirty="0"/>
              <a:t> </a:t>
            </a:r>
            <a:r>
              <a:rPr lang="en-GB" sz="2400" dirty="0" err="1"/>
              <a:t>Αν</a:t>
            </a:r>
            <a:r>
              <a:rPr lang="en-GB" sz="2400" dirty="0"/>
              <a:t>αφορές κατάστασης</a:t>
            </a:r>
            <a:endParaRPr sz="2400" dirty="0"/>
          </a:p>
          <a:p>
            <a:pPr marL="457200" lvl="0" indent="0" algn="just" rtl="0">
              <a:lnSpc>
                <a:spcPct val="150000"/>
              </a:lnSpc>
              <a:spcBef>
                <a:spcPts val="0"/>
              </a:spcBef>
              <a:spcAft>
                <a:spcPts val="0"/>
              </a:spcAft>
              <a:buSzPts val="1800"/>
              <a:buNone/>
            </a:pPr>
            <a:endParaRPr sz="2400" dirty="0"/>
          </a:p>
          <a:p>
            <a:pPr marL="0" lvl="0" indent="0" algn="ctr" rtl="0">
              <a:lnSpc>
                <a:spcPct val="150000"/>
              </a:lnSpc>
              <a:spcBef>
                <a:spcPts val="0"/>
              </a:spcBef>
              <a:spcAft>
                <a:spcPts val="0"/>
              </a:spcAft>
              <a:buSzPts val="1800"/>
              <a:buNone/>
            </a:pPr>
            <a:r>
              <a:rPr lang="en-GB" sz="2400" b="1" dirty="0">
                <a:solidFill>
                  <a:schemeClr val="accent3"/>
                </a:solidFill>
              </a:rPr>
              <a:t>Αποτέλεσμα: Οι σωστοί άνθρωποι λαμβάνουν τις σωστές πληροφορίες τη σωστή στιγμή</a:t>
            </a:r>
            <a:endParaRPr sz="2400" b="1" dirty="0">
              <a:solidFill>
                <a:schemeClr val="accent3"/>
              </a:solidFill>
            </a:endParaRPr>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18" name="Google Shape;118;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Εκτέλεση έργου - Επικοινωνίες</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body" idx="2"/>
          </p:nvPr>
        </p:nvSpPr>
        <p:spPr>
          <a:xfrm>
            <a:off x="816864" y="1081369"/>
            <a:ext cx="10975836" cy="2332391"/>
          </a:xfrm>
          <a:prstGeom prst="rect">
            <a:avLst/>
          </a:prstGeom>
          <a:noFill/>
          <a:ln>
            <a:noFill/>
          </a:ln>
        </p:spPr>
        <p:txBody>
          <a:bodyPr spcFirstLastPara="1" wrap="square" lIns="0" tIns="0" rIns="0" bIns="0" anchor="ctr" anchorCtr="0">
            <a:noAutofit/>
          </a:bodyPr>
          <a:lstStyle/>
          <a:p>
            <a:pPr marL="228600" marR="2540" lvl="0" indent="-228600" algn="ctr" rtl="0">
              <a:lnSpc>
                <a:spcPct val="100000"/>
              </a:lnSpc>
              <a:spcBef>
                <a:spcPts val="0"/>
              </a:spcBef>
              <a:spcAft>
                <a:spcPts val="0"/>
              </a:spcAft>
              <a:buSzPts val="1800"/>
              <a:buNone/>
            </a:pPr>
            <a:r>
              <a:rPr lang="en-GB" sz="2500" b="1" dirty="0"/>
              <a:t>Σε μικρές ομάδες, δημιουργήστε </a:t>
            </a:r>
            <a:r>
              <a:rPr lang="en-GB" sz="2400" b="1" dirty="0"/>
              <a:t>μια λίστα εργασιών για να υποστηρίξετε τη διαχείριση του χρόνου/την ιεράρχηση και την οργάνωση του έργου σας στη μελέτη περίπτωσης που έχουμε εργαστεί. </a:t>
            </a:r>
            <a:endParaRPr sz="2400" b="1" dirty="0"/>
          </a:p>
        </p:txBody>
      </p:sp>
      <p:sp>
        <p:nvSpPr>
          <p:cNvPr id="125" name="Google Shape;125;p3"/>
          <p:cNvSpPr txBox="1">
            <a:spLocks noGrp="1"/>
          </p:cNvSpPr>
          <p:nvPr>
            <p:ph type="title"/>
          </p:nvPr>
        </p:nvSpPr>
        <p:spPr>
          <a:xfrm>
            <a:off x="399300" y="1"/>
            <a:ext cx="11595476" cy="1084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sz="2400" b="1" dirty="0"/>
              <a:t>Δραστηριότητα 1: Εφαρμογή μιας λίστας για την κατηγοριοποίηση των εργασιών σε διαφορετικά τεταρτημόρια με βάση τη σημασία και τον επείγοντα χαρακτήρα τους (συζήτηση)</a:t>
            </a:r>
            <a:endParaRPr sz="2400" b="1" dirty="0"/>
          </a:p>
        </p:txBody>
      </p:sp>
      <p:sp>
        <p:nvSpPr>
          <p:cNvPr id="2" name="Rectangle 1"/>
          <p:cNvSpPr/>
          <p:nvPr/>
        </p:nvSpPr>
        <p:spPr>
          <a:xfrm>
            <a:off x="10015351" y="6274287"/>
            <a:ext cx="1603324" cy="307777"/>
          </a:xfrm>
          <a:prstGeom prst="rect">
            <a:avLst/>
          </a:prstGeom>
        </p:spPr>
        <p:txBody>
          <a:bodyPr wrap="none">
            <a:spAutoFit/>
          </a:bodyPr>
          <a:lstStyle/>
          <a:p>
            <a:r>
              <a:rPr lang="en-GB" dirty="0">
                <a:solidFill>
                  <a:srgbClr val="3B3842"/>
                </a:solidFill>
                <a:latin typeface="Calibri" panose="020F0502020204030204" pitchFamily="34" charset="0"/>
                <a:ea typeface="Calibri" panose="020F0502020204030204" pitchFamily="34" charset="0"/>
              </a:rPr>
              <a:t>Μήτρα Eisenhower </a:t>
            </a:r>
            <a:endParaRPr lang="en-GB" dirty="0"/>
          </a:p>
        </p:txBody>
      </p:sp>
      <p:pic>
        <p:nvPicPr>
          <p:cNvPr id="3" name="Picture 2"/>
          <p:cNvPicPr>
            <a:picLocks noChangeAspect="1"/>
          </p:cNvPicPr>
          <p:nvPr/>
        </p:nvPicPr>
        <p:blipFill>
          <a:blip r:embed="rId3"/>
          <a:stretch>
            <a:fillRect/>
          </a:stretch>
        </p:blipFill>
        <p:spPr>
          <a:xfrm>
            <a:off x="2845069" y="2947312"/>
            <a:ext cx="7399239" cy="3197455"/>
          </a:xfrm>
          <a:prstGeom prst="rect">
            <a:avLst/>
          </a:prstGeom>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1496</Words>
  <Application>Microsoft Office PowerPoint</Application>
  <PresentationFormat>Widescreen</PresentationFormat>
  <Paragraphs>167</Paragraphs>
  <Slides>18</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Wingdings</vt:lpstr>
      <vt:lpstr>CARDET Course template</vt:lpstr>
      <vt:lpstr>2_CARDET Course template</vt:lpstr>
      <vt:lpstr>Ενότητα 4 Διαχείριση έργων </vt:lpstr>
      <vt:lpstr>Περιεχόμενα ενότητας</vt:lpstr>
      <vt:lpstr>Έννοια - Κύκλος ζωής έργου</vt:lpstr>
      <vt:lpstr>Τεχνικές - Εκτέλεση / Έλεγχος</vt:lpstr>
      <vt:lpstr>Εκτέλεση/έλεγχος έργων</vt:lpstr>
      <vt:lpstr>Εκτέλεση έργου - Παρακολούθηση</vt:lpstr>
      <vt:lpstr>Εκτέλεση έργου - Αλλαγή</vt:lpstr>
      <vt:lpstr>Εκτέλεση έργου - Επικοινωνίες</vt:lpstr>
      <vt:lpstr>Δραστηριότητα 1: Εφαρμογή μιας λίστας για την κατηγοριοποίηση των εργασιών σε διαφορετικά τεταρτημόρια με βάση τη σημασία και τον επείγοντα χαρακτήρα τους (συζήτηση)</vt:lpstr>
      <vt:lpstr>Μελέτη περίπτωσης (Ι)</vt:lpstr>
      <vt:lpstr>Μελέτη περίπτωσης (II)</vt:lpstr>
      <vt:lpstr>Δραστηριότητα 2: Αποτελεσματική επικοινωνία  </vt:lpstr>
      <vt:lpstr>Δραστηριότητα 3: Εισαγωγή σε ένα εργαλείο διαχείρισης έργων για την αλληλουχία και την παρακολούθηση των δραστηριοτήτων</vt:lpstr>
      <vt:lpstr>Αποτελεσματικές συνεδριάσεις - Συζήτηση </vt:lpstr>
      <vt:lpstr>Αποτελεσματικές συνεδριάσεις - Συζήτηση </vt:lpstr>
      <vt:lpstr>Ενδεικτικές απαντήσεις </vt:lpstr>
      <vt:lpstr>Ενδεικτικές απαντήσεις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Project Management </dc:title>
  <dc:creator>2Fast4u</dc:creator>
  <cp:keywords>, docId:8BBAC233C7BE84DD5BFEF44EF35DD799</cp:keywords>
  <cp:lastModifiedBy>Foteini Sokratous</cp:lastModifiedBy>
  <cp:revision>11</cp:revision>
  <dcterms:created xsi:type="dcterms:W3CDTF">2014-07-11T09:12:14Z</dcterms:created>
  <dcterms:modified xsi:type="dcterms:W3CDTF">2024-03-08T14:07:50Z</dcterms:modified>
</cp:coreProperties>
</file>