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 id="2147483663" r:id="rId2"/>
  </p:sldMasterIdLst>
  <p:notesMasterIdLst>
    <p:notesMasterId r:id="rId13"/>
  </p:notesMasterIdLst>
  <p:sldIdLst>
    <p:sldId id="266" r:id="rId3"/>
    <p:sldId id="257" r:id="rId4"/>
    <p:sldId id="258" r:id="rId5"/>
    <p:sldId id="259" r:id="rId6"/>
    <p:sldId id="260" r:id="rId7"/>
    <p:sldId id="261" r:id="rId8"/>
    <p:sldId id="262" r:id="rId9"/>
    <p:sldId id="263" r:id="rId10"/>
    <p:sldId id="264" r:id="rId11"/>
    <p:sldId id="267"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gHwHR08tuiaYuKf9rh88+1cZZzX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customschemas.google.com/relationships/presentationmetadata" Target="metadata"/><Relationship Id="rId2" Type="http://schemas.openxmlformats.org/officeDocument/2006/relationships/slideMaster" Target="slideMasters/slideMaster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2-28T10:32:31.668" idx="1">
    <p:pos x="7763" y="1136"/>
    <p:text>NOT EDITABLE</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exels.com/photo/top-view-photo-of-people-near-wooden-table-318315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reepik.com/free-vector/effective-coworking-colleagues-togetherness-workers-collaboration-teamwork-regulation-workflow-efficiency-increase-team-members-arranging-mechanism_10780046.htm#query=project%20close%20techniques&amp;position=18&amp;from_view=search&amp;track=ais&amp;uuid=93e7cfd1-a224-4815-99bc-9272e826dad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reepik.com/free-photo/front-view-man-holding-ballot_5315982.htm#page=5&amp;query=successful%20closure&amp;position=21&amp;from_view=search&amp;track=ais&amp;uuid=6c07a20d-9788-449e-ba64-0e866fce7fc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teqlearn.com/p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reepik.com/free-photo/musician-celebrating-jazz-day-event_12813039.htm#query=playing%20the%20violitselo%20instrument&amp;position=39&amp;from_view=search&amp;track=ais&amp;uuid=1d36965d-2c33-4ade-a6db-622591d9730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F91B0-25AB-4DFA-B184-293DD156034C}"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782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84e42b43b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sz="1400">
                <a:latin typeface="Arial"/>
                <a:ea typeface="Arial"/>
                <a:cs typeface="Arial"/>
                <a:sym typeface="Arial"/>
              </a:rPr>
              <a:t>Πηγή: pexels.com - fauxels (Βρέθηκε </a:t>
            </a:r>
            <a:r>
              <a:rPr lang="en-GB" sz="1400" u="sng">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εδώ</a:t>
            </a:r>
            <a:r>
              <a:rPr lang="en-GB" sz="1400">
                <a:latin typeface="Arial"/>
                <a:ea typeface="Arial"/>
                <a:cs typeface="Arial"/>
                <a:sym typeface="Arial"/>
              </a:rPr>
              <a:t>) </a:t>
            </a:r>
            <a:endParaRPr sz="14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86" name="Google Shape;86;g284e42b43b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Πηγή : vectorjuice (βρέθηκε </a:t>
            </a:r>
            <a:r>
              <a:rPr lang="en-GB" u="sng">
                <a:solidFill>
                  <a:schemeClr val="hlink"/>
                </a:solidFill>
                <a:hlinkClick r:id="rId3"/>
              </a:rPr>
              <a:t>εδώ</a:t>
            </a:r>
            <a:r>
              <a:rPr lang="en-GB"/>
              <a:t>)</a:t>
            </a:r>
            <a:endParaRPr/>
          </a:p>
        </p:txBody>
      </p:sp>
      <p:sp>
        <p:nvSpPr>
          <p:cNvPr id="102" name="Google Shape;10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sz="1800">
              <a:solidFill>
                <a:srgbClr val="3B3842"/>
              </a:solidFill>
            </a:endParaRPr>
          </a:p>
          <a:p>
            <a:pPr marL="0" lvl="0" indent="0" algn="l" rtl="0">
              <a:lnSpc>
                <a:spcPct val="100000"/>
              </a:lnSpc>
              <a:spcBef>
                <a:spcPts val="0"/>
              </a:spcBef>
              <a:spcAft>
                <a:spcPts val="0"/>
              </a:spcAft>
              <a:buClr>
                <a:schemeClr val="dk1"/>
              </a:buClr>
              <a:buSzPts val="1400"/>
              <a:buFont typeface="Arial"/>
              <a:buNone/>
            </a:pPr>
            <a:endParaRPr sz="1800">
              <a:solidFill>
                <a:srgbClr val="3B3842"/>
              </a:solidFill>
            </a:endParaRPr>
          </a:p>
          <a:p>
            <a:pPr marL="0" lvl="0" indent="0" algn="l" rtl="0">
              <a:lnSpc>
                <a:spcPct val="100000"/>
              </a:lnSpc>
              <a:spcBef>
                <a:spcPts val="0"/>
              </a:spcBef>
              <a:spcAft>
                <a:spcPts val="0"/>
              </a:spcAft>
              <a:buClr>
                <a:schemeClr val="dk1"/>
              </a:buClr>
              <a:buSzPts val="1400"/>
              <a:buFont typeface="Arial"/>
              <a:buNone/>
            </a:pPr>
            <a:endParaRPr sz="1800">
              <a:solidFill>
                <a:srgbClr val="3B3842"/>
              </a:solidFill>
            </a:endParaRPr>
          </a:p>
          <a:p>
            <a:pPr marL="0" lvl="0" indent="0" algn="l" rtl="0">
              <a:lnSpc>
                <a:spcPct val="100000"/>
              </a:lnSpc>
              <a:spcBef>
                <a:spcPts val="0"/>
              </a:spcBef>
              <a:spcAft>
                <a:spcPts val="0"/>
              </a:spcAft>
              <a:buClr>
                <a:schemeClr val="dk1"/>
              </a:buClr>
              <a:buSzPts val="1400"/>
              <a:buFont typeface="Arial"/>
              <a:buNone/>
            </a:pPr>
            <a:endParaRPr sz="1800">
              <a:solidFill>
                <a:srgbClr val="3B3842"/>
              </a:solidFill>
            </a:endParaRPr>
          </a:p>
          <a:p>
            <a:pPr marL="0" lvl="0" indent="0" algn="l" rtl="0">
              <a:lnSpc>
                <a:spcPct val="100000"/>
              </a:lnSpc>
              <a:spcBef>
                <a:spcPts val="0"/>
              </a:spcBef>
              <a:spcAft>
                <a:spcPts val="0"/>
              </a:spcAft>
              <a:buClr>
                <a:schemeClr val="dk1"/>
              </a:buClr>
              <a:buSzPts val="1400"/>
              <a:buFont typeface="Arial"/>
              <a:buNone/>
            </a:pPr>
            <a:r>
              <a:rPr lang="en-GB" sz="1800">
                <a:solidFill>
                  <a:srgbClr val="3B3842"/>
                </a:solidFill>
              </a:rPr>
              <a:t>Πηγή: Freepik (βρέθηκε </a:t>
            </a:r>
            <a:r>
              <a:rPr lang="en-GB" sz="1800" u="sng">
                <a:solidFill>
                  <a:schemeClr val="hlink"/>
                </a:solidFill>
                <a:hlinkClick r:id="rId3"/>
              </a:rPr>
              <a:t>εδώ</a:t>
            </a:r>
            <a:r>
              <a:rPr lang="en-GB" sz="1800">
                <a:solidFill>
                  <a:srgbClr val="3B3842"/>
                </a:solidFill>
              </a:rPr>
              <a:t>)</a:t>
            </a:r>
            <a:endParaRPr sz="1800">
              <a:solidFill>
                <a:srgbClr val="3B3842"/>
              </a:solidFill>
            </a:endParaRPr>
          </a:p>
          <a:p>
            <a:pPr marL="0" lvl="0" indent="0" algn="l" rtl="0">
              <a:lnSpc>
                <a:spcPct val="100000"/>
              </a:lnSpc>
              <a:spcBef>
                <a:spcPts val="0"/>
              </a:spcBef>
              <a:spcAft>
                <a:spcPts val="0"/>
              </a:spcAft>
              <a:buClr>
                <a:schemeClr val="dk1"/>
              </a:buClr>
              <a:buSzPts val="1400"/>
              <a:buFont typeface="Arial"/>
              <a:buNone/>
            </a:pPr>
            <a:r>
              <a:rPr lang="en-GB" sz="1800" b="0" i="0" u="none" strike="noStrike">
                <a:solidFill>
                  <a:srgbClr val="3B3842"/>
                </a:solidFill>
                <a:latin typeface="Calibri"/>
                <a:ea typeface="Calibri"/>
                <a:cs typeface="Calibri"/>
                <a:sym typeface="Calibri"/>
              </a:rPr>
              <a:t>Η Φάση κλεισίματος του έργου είναι το τελικό στάδιο του κύκλου ζωής του έργου, όπου το έργο ολοκληρώνεται επίσημα και τα παραδοτέα παραδίδονται στα ενδιαφερόμενα μέρη. </a:t>
            </a:r>
            <a:endParaRPr/>
          </a:p>
          <a:p>
            <a:pPr marL="0" lvl="0" indent="0" algn="l" rtl="0">
              <a:lnSpc>
                <a:spcPct val="100000"/>
              </a:lnSpc>
              <a:spcBef>
                <a:spcPts val="0"/>
              </a:spcBef>
              <a:spcAft>
                <a:spcPts val="0"/>
              </a:spcAft>
              <a:buClr>
                <a:schemeClr val="dk1"/>
              </a:buClr>
              <a:buSzPts val="1400"/>
              <a:buFont typeface="Arial"/>
              <a:buNone/>
            </a:pPr>
            <a:endParaRPr sz="1800" b="0" i="0" u="none" strike="noStrike">
              <a:solidFill>
                <a:srgbClr val="3B3842"/>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GB" sz="1800" b="0" i="0" u="none" strike="noStrike">
                <a:solidFill>
                  <a:srgbClr val="3B3842"/>
                </a:solidFill>
                <a:latin typeface="Calibri"/>
                <a:ea typeface="Calibri"/>
                <a:cs typeface="Calibri"/>
                <a:sym typeface="Calibri"/>
              </a:rPr>
              <a:t>Η φάση αυτή είναι απαραίτητη για να διασφαλιστεί ότι όλοι οι στόχοι του έργου έχουν επιτευχθεί και ότι το έργο έχει ολοκληρωθεί με επιτυχία.</a:t>
            </a:r>
            <a:endParaRPr/>
          </a:p>
          <a:p>
            <a:pPr marL="0" lvl="0" indent="0" algn="l" rtl="0">
              <a:lnSpc>
                <a:spcPct val="100000"/>
              </a:lnSpc>
              <a:spcBef>
                <a:spcPts val="0"/>
              </a:spcBef>
              <a:spcAft>
                <a:spcPts val="0"/>
              </a:spcAft>
              <a:buClr>
                <a:schemeClr val="dk1"/>
              </a:buClr>
              <a:buSzPts val="1400"/>
              <a:buFont typeface="Arial"/>
              <a:buNone/>
            </a:pPr>
            <a:endParaRPr sz="1800" b="0" i="0" u="none" strike="noStrike">
              <a:solidFill>
                <a:srgbClr val="3B3842"/>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GB" sz="1800" b="0" i="0" u="none" strike="noStrike">
                <a:solidFill>
                  <a:srgbClr val="000000"/>
                </a:solidFill>
                <a:latin typeface="Calibri"/>
                <a:ea typeface="Calibri"/>
                <a:cs typeface="Calibri"/>
                <a:sym typeface="Calibri"/>
              </a:rPr>
              <a:t>Είναι η ώρα για την επανεξέταση όλων των πτυχών του έργου για να επιβεβαιωθεί ότι όλα έχουν γίνει σύμφωνα με το σχέδιο.</a:t>
            </a:r>
            <a:endParaRPr/>
          </a:p>
          <a:p>
            <a:pPr marL="0" lvl="0" indent="0" algn="l" rtl="0">
              <a:lnSpc>
                <a:spcPct val="100000"/>
              </a:lnSpc>
              <a:spcBef>
                <a:spcPts val="0"/>
              </a:spcBef>
              <a:spcAft>
                <a:spcPts val="0"/>
              </a:spcAft>
              <a:buClr>
                <a:schemeClr val="dk1"/>
              </a:buClr>
              <a:buSzPts val="1400"/>
              <a:buFont typeface="Arial"/>
              <a:buNone/>
            </a:pPr>
            <a:endParaRPr sz="1800" b="0" i="0" u="none" strike="noStrike">
              <a:solidFill>
                <a:srgbClr val="000000"/>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GB" sz="1800" b="1" i="0" u="none" strike="noStrike">
                <a:solidFill>
                  <a:srgbClr val="000000"/>
                </a:solidFill>
                <a:latin typeface="Calibri"/>
                <a:ea typeface="Calibri"/>
                <a:cs typeface="Calibri"/>
                <a:sym typeface="Calibri"/>
              </a:rPr>
              <a:t>Συνάντηση ανασκόπησης τέλους έργου</a:t>
            </a:r>
            <a:endParaRPr/>
          </a:p>
          <a:p>
            <a:pPr marL="0" lvl="0" indent="0" algn="l" rtl="0">
              <a:lnSpc>
                <a:spcPct val="100000"/>
              </a:lnSpc>
              <a:spcBef>
                <a:spcPts val="0"/>
              </a:spcBef>
              <a:spcAft>
                <a:spcPts val="0"/>
              </a:spcAft>
              <a:buClr>
                <a:schemeClr val="dk1"/>
              </a:buClr>
              <a:buSzPts val="1400"/>
              <a:buFont typeface="Arial"/>
              <a:buNone/>
            </a:pPr>
            <a:endParaRPr sz="1800" b="1"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r>
              <a:rPr lang="en-GB" sz="1200" b="0" i="0" u="none" strike="noStrike">
                <a:solidFill>
                  <a:srgbClr val="000000"/>
                </a:solidFill>
                <a:highlight>
                  <a:srgbClr val="00FF00"/>
                </a:highlight>
                <a:latin typeface="Calibri"/>
                <a:ea typeface="Calibri"/>
                <a:cs typeface="Calibri"/>
                <a:sym typeface="Calibri"/>
              </a:rPr>
              <a:t>Το κλείσιμο του έργου σηματοδοτεί το τέλος της φάσης του έργου και ανοίγει το δρόμο για την έναρξη της λειτουργίας.</a:t>
            </a:r>
            <a:endParaRPr>
              <a:highlight>
                <a:srgbClr val="00FF00"/>
              </a:highlight>
            </a:endParaRPr>
          </a:p>
          <a:p>
            <a:pPr marL="0" lvl="0" indent="0" algn="l" rtl="0">
              <a:lnSpc>
                <a:spcPct val="100000"/>
              </a:lnSpc>
              <a:spcBef>
                <a:spcPts val="0"/>
              </a:spcBef>
              <a:spcAft>
                <a:spcPts val="0"/>
              </a:spcAft>
              <a:buClr>
                <a:schemeClr val="dk1"/>
              </a:buClr>
              <a:buSzPts val="1400"/>
              <a:buFont typeface="Arial"/>
              <a:buNone/>
            </a:pPr>
            <a:endParaRPr/>
          </a:p>
        </p:txBody>
      </p:sp>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Πηγή: </a:t>
            </a:r>
            <a:r>
              <a:rPr lang="en-GB"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http://teqlearn.com/pm/</a:t>
            </a:r>
            <a:endParaRPr/>
          </a:p>
        </p:txBody>
      </p:sp>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a:t>Πηγή: Freepik (βρέθηκε </a:t>
            </a:r>
            <a:r>
              <a:rPr lang="en-GB" u="sng">
                <a:solidFill>
                  <a:schemeClr val="hlink"/>
                </a:solidFill>
                <a:hlinkClick r:id="rId3"/>
              </a:rPr>
              <a:t>εδώ</a:t>
            </a:r>
            <a:r>
              <a:rPr lang="en-GB"/>
              <a:t>)</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GB"/>
              <a:t>Όπως φαίνεται, ο Ricardo είναι πολύ κυρίαρχος, καθοδηγώντας την ορχήστρα με τις δικές του οδηγίες. Λέγοντας ότι "εσείς" θα πρέπει να συμμορφωθείτε με τις οδηγίες μου. Ενώ ο Leonard, παρέχει κίνητρα/εμπνεύσεις και κάθεται πίσω παρακολουθώντας την ορχήστρα και με κάποιες απλές εκφράσεις παρέχει υποστήριξη στην ορχήστρα. Το συμπέρασμα είναι ότι υπάρχουν διαφορετικοί τύποι ΠΜ και πρέπει να κατανοήσετε την προσωπικότητά σας με κάποιο διαδικτυακό τεστ (για παράδειγμα είστε κυρίαρχος ή εξωστρεφής, ηθικός και πιστός κ.λπ.). Στην πληροφορική είναι καλό να υπάρχουν διαφορετικοί τύποι PM λόγω των πολλών διαφορετικών τύπων έργων και των ενδιαφερομένων μερών που πρέπει να διαχειριστούν. Να θυμάστε ότι το 92% του PM βασίζεται στην επικοινωνία!!! Το σημαντικό είναι ότι πρέπει πάντα να προσαρμοζόμαστε, να προσαρμοζόμαστε και να ξεπερνάμε τα εμπόδια στην αντιμετώπιση των τρεχουσών αναγκών και προσδοκιών του έργου και των ενδιαφερομένων μερών! </a:t>
            </a: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45"/>
        <p:cNvGrpSpPr/>
        <p:nvPr/>
      </p:nvGrpSpPr>
      <p:grpSpPr>
        <a:xfrm>
          <a:off x="0" y="0"/>
          <a:ext cx="0" cy="0"/>
          <a:chOff x="0" y="0"/>
          <a:chExt cx="0" cy="0"/>
        </a:xfrm>
      </p:grpSpPr>
      <p:sp>
        <p:nvSpPr>
          <p:cNvPr id="46" name="Google Shape;46;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C0E5B-551A-C200-D982-1775550B4D55}"/>
              </a:ext>
            </a:extLst>
          </p:cNvPr>
          <p:cNvPicPr>
            <a:picLocks noChangeAspect="1"/>
          </p:cNvPicPr>
          <p:nvPr userDrawn="1"/>
        </p:nvPicPr>
        <p:blipFill>
          <a:blip r:embed="rId2"/>
          <a:stretch>
            <a:fillRect/>
          </a:stretch>
        </p:blipFill>
        <p:spPr>
          <a:xfrm>
            <a:off x="659935" y="3025833"/>
            <a:ext cx="10595497" cy="2709804"/>
          </a:xfrm>
          <a:prstGeom prst="rect">
            <a:avLst/>
          </a:prstGeom>
        </p:spPr>
      </p:pic>
      <p:sp>
        <p:nvSpPr>
          <p:cNvPr id="2" name="Title 1"/>
          <p:cNvSpPr>
            <a:spLocks noGrp="1"/>
          </p:cNvSpPr>
          <p:nvPr>
            <p:ph type="ctrTitle"/>
          </p:nvPr>
        </p:nvSpPr>
        <p:spPr>
          <a:xfrm>
            <a:off x="5886994" y="447930"/>
            <a:ext cx="6010271" cy="875935"/>
          </a:xfrm>
          <a:prstGeom prst="rect">
            <a:avLst/>
          </a:prstGeom>
          <a:noFill/>
        </p:spPr>
        <p:txBody>
          <a:bodyPr anchor="t">
            <a:normAutofit/>
          </a:bodyPr>
          <a:lstStyle>
            <a:lvl1pPr algn="l">
              <a:defRPr sz="3600" b="1">
                <a:solidFill>
                  <a:schemeClr val="accent3"/>
                </a:solidFill>
                <a:latin typeface="+mn-lt"/>
                <a:ea typeface="Roboto Slab" pitchFamily="2" charset="0"/>
              </a:defRPr>
            </a:lvl1pPr>
          </a:lstStyle>
          <a:p>
            <a:endParaRPr lang="el-GR" dirty="0"/>
          </a:p>
        </p:txBody>
      </p:sp>
      <p:sp>
        <p:nvSpPr>
          <p:cNvPr id="3" name="Subtitle 2"/>
          <p:cNvSpPr>
            <a:spLocks noGrp="1"/>
          </p:cNvSpPr>
          <p:nvPr>
            <p:ph type="subTitle" idx="1"/>
          </p:nvPr>
        </p:nvSpPr>
        <p:spPr>
          <a:xfrm>
            <a:off x="5886994" y="1532311"/>
            <a:ext cx="6010271" cy="632981"/>
          </a:xfrm>
          <a:prstGeom prst="rect">
            <a:avLst/>
          </a:prstGeom>
          <a:noFill/>
        </p:spPr>
        <p:txBody>
          <a:bodyPr lIns="0" tIns="0" rIns="0" bIns="0"/>
          <a:lstStyle>
            <a:lvl1pPr marL="0" indent="0" algn="l">
              <a:buNone/>
              <a:defRPr sz="2400" b="1" baseline="0">
                <a:solidFill>
                  <a:schemeClr val="accent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dirty="0"/>
          </a:p>
        </p:txBody>
      </p:sp>
      <p:pic>
        <p:nvPicPr>
          <p:cNvPr id="6" name="Picture 5">
            <a:extLst>
              <a:ext uri="{FF2B5EF4-FFF2-40B4-BE49-F238E27FC236}">
                <a16:creationId xmlns:a16="http://schemas.microsoft.com/office/drawing/2014/main" id="{B54964F8-121F-57B2-47D8-F86F3B4D4F0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9936" y="1885953"/>
            <a:ext cx="2404998" cy="1862868"/>
          </a:xfrm>
          <a:prstGeom prst="rect">
            <a:avLst/>
          </a:prstGeom>
          <a:noFill/>
          <a:ln>
            <a:noFill/>
          </a:ln>
        </p:spPr>
      </p:pic>
      <p:pic>
        <p:nvPicPr>
          <p:cNvPr id="8" name="Picture 7">
            <a:extLst>
              <a:ext uri="{FF2B5EF4-FFF2-40B4-BE49-F238E27FC236}">
                <a16:creationId xmlns:a16="http://schemas.microsoft.com/office/drawing/2014/main" id="{5C45349E-CFF6-BAE9-0277-9AFEC2E63C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3524" y="2095617"/>
            <a:ext cx="3650673" cy="3650673"/>
          </a:xfrm>
          <a:prstGeom prst="rect">
            <a:avLst/>
          </a:prstGeom>
        </p:spPr>
      </p:pic>
      <p:pic>
        <p:nvPicPr>
          <p:cNvPr id="9" name="Picture 8">
            <a:extLst>
              <a:ext uri="{FF2B5EF4-FFF2-40B4-BE49-F238E27FC236}">
                <a16:creationId xmlns:a16="http://schemas.microsoft.com/office/drawing/2014/main" id="{57EF2A2C-4A0F-40E6-66B7-87D38D7ADA20}"/>
              </a:ext>
            </a:extLst>
          </p:cNvPr>
          <p:cNvPicPr>
            <a:picLocks noChangeAspect="1"/>
          </p:cNvPicPr>
          <p:nvPr userDrawn="1"/>
        </p:nvPicPr>
        <p:blipFill>
          <a:blip r:embed="rId5"/>
          <a:stretch>
            <a:fillRect/>
          </a:stretch>
        </p:blipFill>
        <p:spPr>
          <a:xfrm>
            <a:off x="661070" y="424087"/>
            <a:ext cx="2408472" cy="844530"/>
          </a:xfrm>
          <a:prstGeom prst="rect">
            <a:avLst/>
          </a:prstGeom>
        </p:spPr>
      </p:pic>
      <p:sp>
        <p:nvSpPr>
          <p:cNvPr id="10" name="TextBox 9">
            <a:extLst>
              <a:ext uri="{FF2B5EF4-FFF2-40B4-BE49-F238E27FC236}">
                <a16:creationId xmlns:a16="http://schemas.microsoft.com/office/drawing/2014/main" id="{F0D85085-CAD9-93F9-66BA-FA273A8D5A08}"/>
              </a:ext>
            </a:extLst>
          </p:cNvPr>
          <p:cNvSpPr txBox="1"/>
          <p:nvPr userDrawn="1"/>
        </p:nvSpPr>
        <p:spPr>
          <a:xfrm>
            <a:off x="659935" y="5929501"/>
            <a:ext cx="11011135" cy="846386"/>
          </a:xfrm>
          <a:prstGeom prst="rect">
            <a:avLst/>
          </a:prstGeom>
          <a:noFill/>
        </p:spPr>
        <p:txBody>
          <a:bodyPr wrap="square" rtlCol="0">
            <a:spAutoFit/>
          </a:bodyPr>
          <a:lstStyle/>
          <a:p>
            <a:r>
              <a:rPr lang="en-US" sz="1400" b="0" i="0" kern="1200" dirty="0">
                <a:solidFill>
                  <a:schemeClr val="tx2"/>
                </a:solidFill>
                <a:effectLst/>
                <a:latin typeface="+mn-lt"/>
                <a:ea typeface="+mn-ea"/>
                <a:cs typeface="+mn-cs"/>
              </a:rPr>
              <a:t>The EMERGE: </a:t>
            </a:r>
            <a:r>
              <a:rPr lang="en-US" sz="1400" b="0" i="0" kern="1200" dirty="0" err="1">
                <a:solidFill>
                  <a:schemeClr val="tx2"/>
                </a:solidFill>
                <a:effectLst/>
                <a:latin typeface="+mn-lt"/>
                <a:ea typeface="+mn-ea"/>
                <a:cs typeface="+mn-cs"/>
              </a:rPr>
              <a:t>EMpowERinG</a:t>
            </a:r>
            <a:r>
              <a:rPr lang="en-US" sz="1400" b="0" i="0" kern="1200" dirty="0">
                <a:solidFill>
                  <a:schemeClr val="tx2"/>
                </a:solidFill>
                <a:effectLst/>
                <a:latin typeface="+mn-lt"/>
                <a:ea typeface="+mn-ea"/>
                <a:cs typeface="+mn-cs"/>
              </a:rPr>
              <a:t> civic Engagement and participation project benefits from a grant under the Active Citizens Fund Cyprus </a:t>
            </a:r>
            <a:r>
              <a:rPr lang="en-US" sz="1400" b="0" i="0" kern="1200" dirty="0" err="1">
                <a:solidFill>
                  <a:schemeClr val="tx2"/>
                </a:solidFill>
                <a:effectLst/>
                <a:latin typeface="+mn-lt"/>
                <a:ea typeface="+mn-ea"/>
                <a:cs typeface="+mn-cs"/>
              </a:rPr>
              <a:t>programme,funded</a:t>
            </a:r>
            <a:r>
              <a:rPr lang="en-US" sz="1400" b="0" i="0" kern="1200" dirty="0">
                <a:solidFill>
                  <a:schemeClr val="tx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spTree>
    <p:extLst>
      <p:ext uri="{BB962C8B-B14F-4D97-AF65-F5344CB8AC3E}">
        <p14:creationId xmlns:p14="http://schemas.microsoft.com/office/powerpoint/2010/main" val="299548060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2188573" y="3188147"/>
            <a:ext cx="7832271" cy="1600197"/>
          </a:xfrm>
          <a:prstGeom prst="rect">
            <a:avLst/>
          </a:prstGeom>
        </p:spPr>
        <p:txBody>
          <a:bodyPr anchor="ctr">
            <a:normAutofit/>
          </a:bodyPr>
          <a:lstStyle>
            <a:lvl1pPr algn="ctr">
              <a:defRPr sz="3200">
                <a:solidFill>
                  <a:schemeClr val="accent1"/>
                </a:solidFill>
                <a:latin typeface="+mn-lt"/>
                <a:ea typeface="Roboto Slab" pitchFamily="2" charset="0"/>
              </a:defRPr>
            </a:lvl1pPr>
          </a:lstStyle>
          <a:p>
            <a:r>
              <a:rPr lang="en-US" dirty="0"/>
              <a:t>End Slide</a:t>
            </a:r>
            <a:endParaRPr lang="el-GR" dirty="0"/>
          </a:p>
        </p:txBody>
      </p:sp>
      <p:pic>
        <p:nvPicPr>
          <p:cNvPr id="3" name="Picture 2">
            <a:extLst>
              <a:ext uri="{FF2B5EF4-FFF2-40B4-BE49-F238E27FC236}">
                <a16:creationId xmlns:a16="http://schemas.microsoft.com/office/drawing/2014/main" id="{E5B27FFA-DC85-8789-F6B0-63E931A21F4E}"/>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4572" y="228542"/>
            <a:ext cx="3382856" cy="2620299"/>
          </a:xfrm>
          <a:prstGeom prst="rect">
            <a:avLst/>
          </a:prstGeom>
          <a:noFill/>
          <a:ln>
            <a:noFill/>
          </a:ln>
        </p:spPr>
      </p:pic>
      <p:sp>
        <p:nvSpPr>
          <p:cNvPr id="12" name="TextBox 11">
            <a:extLst>
              <a:ext uri="{FF2B5EF4-FFF2-40B4-BE49-F238E27FC236}">
                <a16:creationId xmlns:a16="http://schemas.microsoft.com/office/drawing/2014/main" id="{F0D85085-CAD9-93F9-66BA-FA273A8D5A08}"/>
              </a:ext>
            </a:extLst>
          </p:cNvPr>
          <p:cNvSpPr txBox="1"/>
          <p:nvPr userDrawn="1"/>
        </p:nvSpPr>
        <p:spPr>
          <a:xfrm>
            <a:off x="3538330" y="5780782"/>
            <a:ext cx="8132740" cy="1077218"/>
          </a:xfrm>
          <a:prstGeom prst="rect">
            <a:avLst/>
          </a:prstGeom>
          <a:noFill/>
        </p:spPr>
        <p:txBody>
          <a:bodyPr wrap="square" rtlCol="0">
            <a:spAutoFit/>
          </a:bodyPr>
          <a:lstStyle/>
          <a:p>
            <a:r>
              <a:rPr lang="en-US" sz="1400" b="0" i="0" kern="1200" dirty="0">
                <a:solidFill>
                  <a:schemeClr val="bg2"/>
                </a:solidFill>
                <a:effectLst/>
                <a:latin typeface="+mn-lt"/>
                <a:ea typeface="+mn-ea"/>
                <a:cs typeface="+mn-cs"/>
              </a:rPr>
              <a:t>The EMERGE: </a:t>
            </a:r>
            <a:r>
              <a:rPr lang="en-US" sz="1400" b="0" i="0" kern="1200" dirty="0" err="1">
                <a:solidFill>
                  <a:schemeClr val="bg2"/>
                </a:solidFill>
                <a:effectLst/>
                <a:latin typeface="+mn-lt"/>
                <a:ea typeface="+mn-ea"/>
                <a:cs typeface="+mn-cs"/>
              </a:rPr>
              <a:t>EMpowERinG</a:t>
            </a:r>
            <a:r>
              <a:rPr lang="en-US" sz="1400" b="0" i="0" kern="1200" dirty="0">
                <a:solidFill>
                  <a:schemeClr val="bg2"/>
                </a:solidFill>
                <a:effectLst/>
                <a:latin typeface="+mn-lt"/>
                <a:ea typeface="+mn-ea"/>
                <a:cs typeface="+mn-cs"/>
              </a:rPr>
              <a:t> civic Engagement and participation project benefits from a grant under the Active Citizens Fund Cyprus </a:t>
            </a:r>
            <a:r>
              <a:rPr lang="en-US" sz="1400" b="0" i="0" kern="1200" dirty="0" err="1">
                <a:solidFill>
                  <a:schemeClr val="bg2"/>
                </a:solidFill>
                <a:effectLst/>
                <a:latin typeface="+mn-lt"/>
                <a:ea typeface="+mn-ea"/>
                <a:cs typeface="+mn-cs"/>
              </a:rPr>
              <a:t>programme,funded</a:t>
            </a:r>
            <a:r>
              <a:rPr lang="en-US" sz="1400" b="0" i="0" kern="1200" dirty="0">
                <a:solidFill>
                  <a:schemeClr val="bg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pic>
        <p:nvPicPr>
          <p:cNvPr id="14" name="Picture 13">
            <a:extLst>
              <a:ext uri="{FF2B5EF4-FFF2-40B4-BE49-F238E27FC236}">
                <a16:creationId xmlns:a16="http://schemas.microsoft.com/office/drawing/2014/main" id="{FADB2553-1790-7930-0462-00B75671622A}"/>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659936" y="5592418"/>
            <a:ext cx="2516506" cy="882412"/>
          </a:xfrm>
          <a:prstGeom prst="rect">
            <a:avLst/>
          </a:prstGeom>
        </p:spPr>
      </p:pic>
    </p:spTree>
    <p:extLst>
      <p:ext uri="{BB962C8B-B14F-4D97-AF65-F5344CB8AC3E}">
        <p14:creationId xmlns:p14="http://schemas.microsoft.com/office/powerpoint/2010/main" val="192795921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8"/>
        <p:cNvGrpSpPr/>
        <p:nvPr/>
      </p:nvGrpSpPr>
      <p:grpSpPr>
        <a:xfrm>
          <a:off x="0" y="0"/>
          <a:ext cx="0" cy="0"/>
          <a:chOff x="0" y="0"/>
          <a:chExt cx="0" cy="0"/>
        </a:xfrm>
      </p:grpSpPr>
      <p:sp>
        <p:nvSpPr>
          <p:cNvPr id="49" name="Google Shape;49;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2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52"/>
        <p:cNvGrpSpPr/>
        <p:nvPr/>
      </p:nvGrpSpPr>
      <p:grpSpPr>
        <a:xfrm>
          <a:off x="0" y="0"/>
          <a:ext cx="0" cy="0"/>
          <a:chOff x="0" y="0"/>
          <a:chExt cx="0" cy="0"/>
        </a:xfrm>
      </p:grpSpPr>
      <p:sp>
        <p:nvSpPr>
          <p:cNvPr id="53" name="Google Shape;53;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56"/>
        <p:cNvGrpSpPr/>
        <p:nvPr/>
      </p:nvGrpSpPr>
      <p:grpSpPr>
        <a:xfrm>
          <a:off x="0" y="0"/>
          <a:ext cx="0" cy="0"/>
          <a:chOff x="0" y="0"/>
          <a:chExt cx="0" cy="0"/>
        </a:xfrm>
      </p:grpSpPr>
      <p:sp>
        <p:nvSpPr>
          <p:cNvPr id="57" name="Google Shape;57;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61"/>
        <p:cNvGrpSpPr/>
        <p:nvPr/>
      </p:nvGrpSpPr>
      <p:grpSpPr>
        <a:xfrm>
          <a:off x="0" y="0"/>
          <a:ext cx="0" cy="0"/>
          <a:chOff x="0" y="0"/>
          <a:chExt cx="0" cy="0"/>
        </a:xfrm>
      </p:grpSpPr>
      <p:sp>
        <p:nvSpPr>
          <p:cNvPr id="62" name="Google Shape;62;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 name="Google Shape;63;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4" name="Google Shape;64;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65" name="Google Shape;65;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66" name="Google Shape;66;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5" name="Content Placeholder 3"/>
          <p:cNvSpPr>
            <a:spLocks noGrp="1"/>
          </p:cNvSpPr>
          <p:nvPr>
            <p:ph sz="quarter" idx="12" hasCustomPrompt="1"/>
          </p:nvPr>
        </p:nvSpPr>
        <p:spPr>
          <a:xfrm>
            <a:off x="399370" y="1449389"/>
            <a:ext cx="11393260" cy="5096388"/>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796294190"/>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399369" y="1258817"/>
            <a:ext cx="11393261" cy="500784"/>
          </a:xfrm>
          <a:prstGeom prst="rect">
            <a:avLst/>
          </a:prstGeom>
          <a:noFill/>
        </p:spPr>
        <p:txBody>
          <a:bodyPr lIns="0" tIns="0" rIns="0" bIns="0" anchor="ctr" anchorCtr="0"/>
          <a:lstStyle>
            <a:lvl1pPr>
              <a:defRPr sz="2000" b="1" baseline="0">
                <a:solidFill>
                  <a:schemeClr val="accent3"/>
                </a:solidFill>
                <a:latin typeface="+mn-lt"/>
              </a:defRPr>
            </a:lvl1pPr>
          </a:lstStyle>
          <a:p>
            <a:pPr lvl="0"/>
            <a:r>
              <a:rPr lang="en-US" dirty="0"/>
              <a:t>Subtitle title goes here</a:t>
            </a:r>
            <a:endParaRPr lang="el-GR" dirty="0"/>
          </a:p>
        </p:txBody>
      </p:sp>
      <p:sp>
        <p:nvSpPr>
          <p:cNvPr id="8" name="Content Placeholder 3"/>
          <p:cNvSpPr>
            <a:spLocks noGrp="1"/>
          </p:cNvSpPr>
          <p:nvPr>
            <p:ph sz="quarter" idx="12" hasCustomPrompt="1"/>
          </p:nvPr>
        </p:nvSpPr>
        <p:spPr>
          <a:xfrm>
            <a:off x="399370" y="1994263"/>
            <a:ext cx="11393260" cy="4603389"/>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745884986"/>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5" name="Content Placeholder 3"/>
          <p:cNvSpPr>
            <a:spLocks noGrp="1"/>
          </p:cNvSpPr>
          <p:nvPr>
            <p:ph sz="quarter" idx="11" hasCustomPrompt="1"/>
          </p:nvPr>
        </p:nvSpPr>
        <p:spPr>
          <a:xfrm>
            <a:off x="399370"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6" name="Content Placeholder 3"/>
          <p:cNvSpPr>
            <a:spLocks noGrp="1"/>
          </p:cNvSpPr>
          <p:nvPr>
            <p:ph sz="quarter" idx="12" hasCustomPrompt="1"/>
          </p:nvPr>
        </p:nvSpPr>
        <p:spPr>
          <a:xfrm>
            <a:off x="6273801"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147682003"/>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9370" y="1285794"/>
            <a:ext cx="11393260" cy="506611"/>
          </a:xfrm>
          <a:prstGeom prst="rect">
            <a:avLst/>
          </a:prstGeom>
          <a:noFill/>
        </p:spPr>
        <p:txBody>
          <a:bodyPr lIns="0" tIns="0" rIns="0" bIns="0" anchor="ctr" anchorCtr="0"/>
          <a:lstStyle>
            <a:lvl1pPr marL="0" marR="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b="1" baseline="0">
                <a:solidFill>
                  <a:schemeClr val="accent3"/>
                </a:solidFill>
                <a:latin typeface="+mn-lt"/>
              </a:defRPr>
            </a:lvl1pPr>
          </a:lstStyle>
          <a:p>
            <a:pPr marL="0" marR="0" lvl="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l-GR" dirty="0"/>
          </a:p>
        </p:txBody>
      </p:sp>
      <p:sp>
        <p:nvSpPr>
          <p:cNvPr id="9" name="Content Placeholder 3"/>
          <p:cNvSpPr>
            <a:spLocks noGrp="1"/>
          </p:cNvSpPr>
          <p:nvPr>
            <p:ph sz="quarter" idx="11" hasCustomPrompt="1"/>
          </p:nvPr>
        </p:nvSpPr>
        <p:spPr>
          <a:xfrm>
            <a:off x="399370"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11" name="Content Placeholder 3"/>
          <p:cNvSpPr>
            <a:spLocks noGrp="1"/>
          </p:cNvSpPr>
          <p:nvPr>
            <p:ph sz="quarter" idx="12" hasCustomPrompt="1"/>
          </p:nvPr>
        </p:nvSpPr>
        <p:spPr>
          <a:xfrm>
            <a:off x="6273801"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820618929"/>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sp>
        <p:nvSpPr>
          <p:cNvPr id="43" name="Google Shape;43;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1"/>
            <a:ext cx="12192000" cy="1071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itle Placeholder 7"/>
          <p:cNvSpPr>
            <a:spLocks noGrp="1"/>
          </p:cNvSpPr>
          <p:nvPr>
            <p:ph type="title"/>
          </p:nvPr>
        </p:nvSpPr>
        <p:spPr>
          <a:xfrm>
            <a:off x="399370" y="174449"/>
            <a:ext cx="11393260" cy="675444"/>
          </a:xfrm>
          <a:prstGeom prst="rect">
            <a:avLst/>
          </a:prstGeom>
        </p:spPr>
        <p:txBody>
          <a:bodyPr vert="horz" lIns="0" tIns="0" rIns="0" bIns="0" rtlCol="0" anchor="ctr">
            <a:noAutofit/>
          </a:bodyPr>
          <a:lstStyle/>
          <a:p>
            <a:endParaRPr lang="el-GR" dirty="0"/>
          </a:p>
        </p:txBody>
      </p:sp>
    </p:spTree>
    <p:extLst>
      <p:ext uri="{BB962C8B-B14F-4D97-AF65-F5344CB8AC3E}">
        <p14:creationId xmlns:p14="http://schemas.microsoft.com/office/powerpoint/2010/main" val="376143086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xStyles>
    <p:titleStyle>
      <a:lvl1pPr algn="l" defTabSz="914377" rtl="0" eaLnBrk="1" latinLnBrk="0" hangingPunct="1">
        <a:lnSpc>
          <a:spcPct val="100000"/>
        </a:lnSpc>
        <a:spcBef>
          <a:spcPct val="0"/>
        </a:spcBef>
        <a:buNone/>
        <a:defRPr sz="2800" kern="1200">
          <a:solidFill>
            <a:schemeClr val="bg1"/>
          </a:solidFill>
          <a:latin typeface="+mn-lt"/>
          <a:ea typeface="Roboto Slab" pitchFamily="2" charset="0"/>
          <a:cs typeface="+mj-cs"/>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ocio.wa.gov/sites/default/files/public/ITProjects/ITProjectDashboardDocuments/PMTemplates/25.%20Post%20Implementation%20Review%20Report.docx?npxqjk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ocio.wa.gov/sites/default/files/public/ITProjects/ITProjectDashboardDocuments/PMTemplates/26.%20Closeout%20Checklist.docx?npxqjku" TargetMode="External"/><Relationship Id="rId4" Type="http://schemas.openxmlformats.org/officeDocument/2006/relationships/hyperlink" Target="https://ocio.wa.gov/sites/default/files/public/ITProjects/ITProjectDashboardDocuments/PMTemplates/08.%20Benefits%20Realization%20Plan.docx?npxqjk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aYZNnqGT4G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youtube.com/watch?v=HcraRw8YuG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18502" y="447930"/>
            <a:ext cx="6378763" cy="875935"/>
          </a:xfrm>
        </p:spPr>
        <p:txBody>
          <a:bodyPr>
            <a:normAutofit fontScale="90000"/>
          </a:bodyPr>
          <a:lstStyle/>
          <a:p>
            <a:r>
              <a:rPr lang="en-GB" sz="2800" b="0" dirty="0" err="1"/>
              <a:t>Ενότητ</a:t>
            </a:r>
            <a:r>
              <a:rPr lang="en-GB" sz="2800" b="0" dirty="0"/>
              <a:t>α 4</a:t>
            </a:r>
            <a:br>
              <a:rPr lang="en-GB" dirty="0"/>
            </a:br>
            <a:r>
              <a:rPr lang="en-GB" dirty="0"/>
              <a:t>Διαχείριση έργων </a:t>
            </a:r>
            <a:endParaRPr lang="el-GR" dirty="0"/>
          </a:p>
        </p:txBody>
      </p:sp>
      <p:sp>
        <p:nvSpPr>
          <p:cNvPr id="2" name="Google Shape;81;p2">
            <a:extLst>
              <a:ext uri="{FF2B5EF4-FFF2-40B4-BE49-F238E27FC236}">
                <a16:creationId xmlns:a16="http://schemas.microsoft.com/office/drawing/2014/main" id="{D48C8248-0738-61C1-F830-D226E6D2B213}"/>
              </a:ext>
            </a:extLst>
          </p:cNvPr>
          <p:cNvSpPr/>
          <p:nvPr/>
        </p:nvSpPr>
        <p:spPr>
          <a:xfrm>
            <a:off x="5518502" y="1363180"/>
            <a:ext cx="6480629" cy="73227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Arial"/>
              <a:ea typeface="Arial"/>
              <a:cs typeface="Arial"/>
              <a:sym typeface="Arial"/>
            </a:endParaRPr>
          </a:p>
        </p:txBody>
      </p:sp>
      <p:sp>
        <p:nvSpPr>
          <p:cNvPr id="3" name="Google Shape;83;p2">
            <a:extLst>
              <a:ext uri="{FF2B5EF4-FFF2-40B4-BE49-F238E27FC236}">
                <a16:creationId xmlns:a16="http://schemas.microsoft.com/office/drawing/2014/main" id="{C8297E9D-A605-CB18-2280-7A6F0DB6C3D7}"/>
              </a:ext>
            </a:extLst>
          </p:cNvPr>
          <p:cNvSpPr txBox="1">
            <a:spLocks/>
          </p:cNvSpPr>
          <p:nvPr/>
        </p:nvSpPr>
        <p:spPr>
          <a:xfrm>
            <a:off x="5886994" y="1564762"/>
            <a:ext cx="5357224" cy="3291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EB5353"/>
              </a:buClr>
              <a:buSzPts val="2400"/>
              <a:buFont typeface="Arial"/>
              <a:buNone/>
              <a:tabLst/>
              <a:defRPr/>
            </a:pPr>
            <a:r>
              <a:rPr kumimoji="0" lang="el-GR" sz="2200" b="1" i="0" u="none" strike="noStrike" kern="0" cap="none" spc="0" normalizeH="0" baseline="0" noProof="0">
                <a:ln>
                  <a:noFill/>
                </a:ln>
                <a:solidFill>
                  <a:srgbClr val="FFFFFF"/>
                </a:solidFill>
                <a:effectLst/>
                <a:uLnTx/>
                <a:uFillTx/>
                <a:latin typeface="Calibri"/>
                <a:ea typeface="Calibri"/>
                <a:cs typeface="Calibri"/>
                <a:sym typeface="Calibri"/>
              </a:rPr>
              <a:t>ΥΠΟ ενότητα 5: Διαχείριση έργων - ΚΛΕΙΣΙΜΟ</a:t>
            </a:r>
            <a:endParaRPr kumimoji="0" lang="el-GR" sz="2400" b="1" i="0" u="none" strike="noStrike" kern="0" cap="none" spc="0" normalizeH="0" baseline="0" noProof="0" dirty="0">
              <a:ln>
                <a:noFill/>
              </a:ln>
              <a:solidFill>
                <a:srgbClr val="EB5353"/>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034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10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284e42b43ba_0_0"/>
          <p:cNvSpPr txBox="1">
            <a:spLocks noGrp="1"/>
          </p:cNvSpPr>
          <p:nvPr>
            <p:ph type="body" idx="1"/>
          </p:nvPr>
        </p:nvSpPr>
        <p:spPr>
          <a:xfrm>
            <a:off x="399370" y="1358537"/>
            <a:ext cx="11393400" cy="5187300"/>
          </a:xfrm>
          <a:prstGeom prst="rect">
            <a:avLst/>
          </a:prstGeom>
          <a:noFill/>
          <a:ln>
            <a:noFill/>
          </a:ln>
        </p:spPr>
        <p:txBody>
          <a:bodyPr spcFirstLastPara="1" wrap="square" lIns="0" tIns="0" rIns="0" bIns="0" anchor="t" anchorCtr="0">
            <a:noAutofit/>
          </a:bodyPr>
          <a:lstStyle/>
          <a:p>
            <a:pPr marL="0" lvl="0" indent="0" algn="just" rtl="0">
              <a:lnSpc>
                <a:spcPct val="300000"/>
              </a:lnSpc>
              <a:spcBef>
                <a:spcPts val="0"/>
              </a:spcBef>
              <a:spcAft>
                <a:spcPts val="0"/>
              </a:spcAft>
              <a:buClr>
                <a:schemeClr val="accent1"/>
              </a:buClr>
              <a:buSzPts val="1800"/>
              <a:buNone/>
            </a:pPr>
            <a:r>
              <a:rPr lang="el-GR" b="1" dirty="0" err="1"/>
              <a:t>Υποε</a:t>
            </a:r>
            <a:r>
              <a:rPr lang="en-GB" b="1" dirty="0" err="1"/>
              <a:t>νότητ</a:t>
            </a:r>
            <a:r>
              <a:rPr lang="en-GB" b="1" dirty="0"/>
              <a:t>α 1: </a:t>
            </a:r>
            <a:r>
              <a:rPr lang="el-GR" b="1" dirty="0"/>
              <a:t>Εισαγωγή στη δ</a:t>
            </a:r>
            <a:r>
              <a:rPr lang="en-GB" b="1" dirty="0"/>
              <a:t>ια</a:t>
            </a:r>
            <a:r>
              <a:rPr lang="en-GB" b="1" dirty="0" err="1"/>
              <a:t>χείριση</a:t>
            </a:r>
            <a:r>
              <a:rPr lang="el-GR" b="1" dirty="0"/>
              <a:t> έργων</a:t>
            </a:r>
            <a:endParaRPr b="1" dirty="0"/>
          </a:p>
          <a:p>
            <a:pPr marL="0" lvl="0" indent="0" algn="just" rtl="0">
              <a:lnSpc>
                <a:spcPct val="300000"/>
              </a:lnSpc>
              <a:spcBef>
                <a:spcPts val="0"/>
              </a:spcBef>
              <a:spcAft>
                <a:spcPts val="0"/>
              </a:spcAft>
              <a:buClr>
                <a:schemeClr val="accent1"/>
              </a:buClr>
              <a:buSzPts val="1800"/>
              <a:buNone/>
            </a:pPr>
            <a:r>
              <a:rPr lang="el-GR" b="1" dirty="0" err="1">
                <a:solidFill>
                  <a:schemeClr val="dk2"/>
                </a:solidFill>
              </a:rPr>
              <a:t>Υποε</a:t>
            </a:r>
            <a:r>
              <a:rPr lang="en-GB" b="1" dirty="0" err="1">
                <a:solidFill>
                  <a:schemeClr val="dk2"/>
                </a:solidFill>
              </a:rPr>
              <a:t>νότητ</a:t>
            </a:r>
            <a:r>
              <a:rPr lang="en-GB" b="1" dirty="0">
                <a:solidFill>
                  <a:schemeClr val="dk2"/>
                </a:solidFill>
              </a:rPr>
              <a:t>α 2: Κύκλος ζωής - ΕΙΣΑΓΩΓΗ </a:t>
            </a:r>
            <a:endParaRPr b="1" dirty="0">
              <a:solidFill>
                <a:schemeClr val="dk2"/>
              </a:solidFill>
            </a:endParaRPr>
          </a:p>
          <a:p>
            <a:pPr marL="0" lvl="0" indent="0" algn="just" rtl="0">
              <a:lnSpc>
                <a:spcPct val="300000"/>
              </a:lnSpc>
              <a:spcBef>
                <a:spcPts val="0"/>
              </a:spcBef>
              <a:spcAft>
                <a:spcPts val="0"/>
              </a:spcAft>
              <a:buClr>
                <a:schemeClr val="accent1"/>
              </a:buClr>
              <a:buSzPts val="1800"/>
              <a:buNone/>
            </a:pPr>
            <a:r>
              <a:rPr lang="el-GR" b="1" dirty="0" err="1"/>
              <a:t>Υποεν</a:t>
            </a:r>
            <a:r>
              <a:rPr lang="en-GB" b="1" dirty="0" err="1"/>
              <a:t>ότητ</a:t>
            </a:r>
            <a:r>
              <a:rPr lang="en-GB" b="1" dirty="0"/>
              <a:t>α 3: Κύκλος ζωής - </a:t>
            </a:r>
            <a:r>
              <a:rPr lang="el-GR" b="1" dirty="0"/>
              <a:t>ΠΡΟΓΡΑΜΜΑΤΙΣΜΟΣ</a:t>
            </a:r>
            <a:endParaRPr b="1" dirty="0"/>
          </a:p>
          <a:p>
            <a:pPr marL="0" lvl="0" indent="0" algn="just" rtl="0">
              <a:lnSpc>
                <a:spcPct val="300000"/>
              </a:lnSpc>
              <a:spcBef>
                <a:spcPts val="0"/>
              </a:spcBef>
              <a:spcAft>
                <a:spcPts val="0"/>
              </a:spcAft>
              <a:buClr>
                <a:schemeClr val="accent1"/>
              </a:buClr>
              <a:buSzPts val="1800"/>
              <a:buNone/>
            </a:pPr>
            <a:r>
              <a:rPr lang="el-GR" b="1" dirty="0" err="1"/>
              <a:t>Υποε</a:t>
            </a:r>
            <a:r>
              <a:rPr lang="en-GB" b="1" dirty="0" err="1">
                <a:solidFill>
                  <a:srgbClr val="000000"/>
                </a:solidFill>
              </a:rPr>
              <a:t>νότητ</a:t>
            </a:r>
            <a:r>
              <a:rPr lang="en-GB" b="1" dirty="0">
                <a:solidFill>
                  <a:srgbClr val="000000"/>
                </a:solidFill>
              </a:rPr>
              <a:t>α 4: </a:t>
            </a:r>
            <a:r>
              <a:rPr lang="en-GB" b="1" dirty="0"/>
              <a:t>Κύκλος ζωής - ΕΚΤΕΛΕΣΗ ΚΑΙ ΕΛΕΓΧΟΣ</a:t>
            </a:r>
            <a:endParaRPr b="1" dirty="0"/>
          </a:p>
          <a:p>
            <a:pPr marL="0" lvl="0" indent="0" algn="just" rtl="0">
              <a:lnSpc>
                <a:spcPct val="300000"/>
              </a:lnSpc>
              <a:spcBef>
                <a:spcPts val="0"/>
              </a:spcBef>
              <a:spcAft>
                <a:spcPts val="0"/>
              </a:spcAft>
              <a:buClr>
                <a:schemeClr val="accent1"/>
              </a:buClr>
              <a:buSzPts val="1800"/>
              <a:buNone/>
            </a:pPr>
            <a:r>
              <a:rPr lang="el-GR" b="1" dirty="0" err="1">
                <a:solidFill>
                  <a:schemeClr val="accent3"/>
                </a:solidFill>
              </a:rPr>
              <a:t>Υποε</a:t>
            </a:r>
            <a:r>
              <a:rPr lang="en-GB" b="1" dirty="0" err="1">
                <a:solidFill>
                  <a:schemeClr val="accent3"/>
                </a:solidFill>
              </a:rPr>
              <a:t>νότητ</a:t>
            </a:r>
            <a:r>
              <a:rPr lang="en-GB" b="1" dirty="0">
                <a:solidFill>
                  <a:schemeClr val="accent3"/>
                </a:solidFill>
              </a:rPr>
              <a:t>α 5: Κύκλος ζωής - ΚΛΕΙΣΙΜΟ</a:t>
            </a:r>
            <a:endParaRPr b="1" dirty="0">
              <a:solidFill>
                <a:schemeClr val="accent3"/>
              </a:solidFill>
            </a:endParaRPr>
          </a:p>
          <a:p>
            <a:pPr marL="0" lvl="0" indent="0" algn="just" rtl="0">
              <a:lnSpc>
                <a:spcPct val="300000"/>
              </a:lnSpc>
              <a:spcBef>
                <a:spcPts val="0"/>
              </a:spcBef>
              <a:spcAft>
                <a:spcPts val="0"/>
              </a:spcAft>
              <a:buClr>
                <a:schemeClr val="accent1"/>
              </a:buClr>
              <a:buSzPts val="1800"/>
              <a:buNone/>
            </a:pPr>
            <a:endParaRPr dirty="0"/>
          </a:p>
        </p:txBody>
      </p:sp>
      <p:sp>
        <p:nvSpPr>
          <p:cNvPr id="89" name="Google Shape;89;g284e42b43ba_0_0"/>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a:t>Περιεχόμενα ενότητας</a:t>
            </a:r>
            <a:endParaRPr b="1"/>
          </a:p>
        </p:txBody>
      </p:sp>
      <p:pic>
        <p:nvPicPr>
          <p:cNvPr id="90" name="Google Shape;90;g284e42b43ba_0_0"/>
          <p:cNvPicPr preferRelativeResize="0"/>
          <p:nvPr/>
        </p:nvPicPr>
        <p:blipFill rotWithShape="1">
          <a:blip r:embed="rId3">
            <a:alphaModFix/>
          </a:blip>
          <a:srcRect/>
          <a:stretch/>
        </p:blipFill>
        <p:spPr>
          <a:xfrm>
            <a:off x="5821500" y="1358524"/>
            <a:ext cx="5744075" cy="3833235"/>
          </a:xfrm>
          <a:prstGeom prst="rect">
            <a:avLst/>
          </a:prstGeom>
          <a:noFill/>
          <a:ln>
            <a:noFill/>
          </a:ln>
        </p:spPr>
      </p:pic>
      <p:sp>
        <p:nvSpPr>
          <p:cNvPr id="91" name="Google Shape;91;g284e42b43ba_0_0"/>
          <p:cNvSpPr txBox="1"/>
          <p:nvPr/>
        </p:nvSpPr>
        <p:spPr>
          <a:xfrm>
            <a:off x="6465200" y="6015700"/>
            <a:ext cx="5415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43"/>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chemeClr val="accent3"/>
              </a:buClr>
              <a:buSzPts val="2000"/>
              <a:buNone/>
            </a:pPr>
            <a:r>
              <a:rPr lang="en-GB" sz="2400"/>
              <a:t>Διαδικασίες διαχείρισης έργων</a:t>
            </a:r>
            <a:endParaRPr sz="2400"/>
          </a:p>
        </p:txBody>
      </p:sp>
      <p:sp>
        <p:nvSpPr>
          <p:cNvPr id="97" name="Google Shape;97;p43"/>
          <p:cNvSpPr txBox="1">
            <a:spLocks noGrp="1"/>
          </p:cNvSpPr>
          <p:nvPr>
            <p:ph type="body" idx="2"/>
          </p:nvPr>
        </p:nvSpPr>
        <p:spPr>
          <a:xfrm>
            <a:off x="399369" y="1946267"/>
            <a:ext cx="3878340" cy="3914961"/>
          </a:xfrm>
          <a:prstGeom prst="rect">
            <a:avLst/>
          </a:prstGeom>
          <a:noFill/>
          <a:ln>
            <a:noFill/>
          </a:ln>
        </p:spPr>
        <p:txBody>
          <a:bodyPr spcFirstLastPara="1" wrap="square" lIns="0" tIns="0" rIns="0" bIns="0" anchor="t" anchorCtr="0">
            <a:noAutofit/>
          </a:bodyPr>
          <a:lstStyle/>
          <a:p>
            <a:pPr marL="342900" lvl="0" indent="-342900" algn="just" rtl="0">
              <a:lnSpc>
                <a:spcPct val="250000"/>
              </a:lnSpc>
              <a:spcBef>
                <a:spcPts val="0"/>
              </a:spcBef>
              <a:spcAft>
                <a:spcPts val="0"/>
              </a:spcAft>
              <a:buClr>
                <a:srgbClr val="000000"/>
              </a:buClr>
              <a:buSzPts val="1800"/>
              <a:buFont typeface="Arial"/>
              <a:buAutoNum type="arabicPeriod"/>
            </a:pPr>
            <a:r>
              <a:rPr lang="en-GB" sz="2000" dirty="0">
                <a:solidFill>
                  <a:schemeClr val="dk1"/>
                </a:solidFill>
              </a:rPr>
              <a:t>ΕΝΑΡΞΗ </a:t>
            </a:r>
            <a:endParaRPr dirty="0"/>
          </a:p>
          <a:p>
            <a:pPr marL="342900" lvl="0" indent="-342900" algn="just" rtl="0">
              <a:lnSpc>
                <a:spcPct val="250000"/>
              </a:lnSpc>
              <a:spcBef>
                <a:spcPts val="0"/>
              </a:spcBef>
              <a:spcAft>
                <a:spcPts val="0"/>
              </a:spcAft>
              <a:buClr>
                <a:srgbClr val="000000"/>
              </a:buClr>
              <a:buSzPts val="1800"/>
              <a:buFont typeface="Arial"/>
              <a:buAutoNum type="arabicPeriod"/>
            </a:pPr>
            <a:r>
              <a:rPr lang="el-GR" sz="2000" dirty="0">
                <a:solidFill>
                  <a:schemeClr val="dk1"/>
                </a:solidFill>
              </a:rPr>
              <a:t>ΠΡΟΓΡΑΜΜΑΤΙΣΜΟΣ</a:t>
            </a:r>
            <a:endParaRPr dirty="0"/>
          </a:p>
          <a:p>
            <a:pPr marL="342900" lvl="0" indent="-342900" algn="just" rtl="0">
              <a:lnSpc>
                <a:spcPct val="250000"/>
              </a:lnSpc>
              <a:spcBef>
                <a:spcPts val="0"/>
              </a:spcBef>
              <a:spcAft>
                <a:spcPts val="0"/>
              </a:spcAft>
              <a:buClr>
                <a:srgbClr val="000000"/>
              </a:buClr>
              <a:buSzPts val="1800"/>
              <a:buFont typeface="Arial"/>
              <a:buAutoNum type="arabicPeriod"/>
            </a:pPr>
            <a:r>
              <a:rPr lang="en-GB" sz="2000" dirty="0">
                <a:solidFill>
                  <a:srgbClr val="000000"/>
                </a:solidFill>
              </a:rPr>
              <a:t>ΕΚΤΕΛΕΣΗ</a:t>
            </a:r>
            <a:endParaRPr dirty="0"/>
          </a:p>
          <a:p>
            <a:pPr marL="342900" lvl="0" indent="-342900" algn="just" rtl="0">
              <a:lnSpc>
                <a:spcPct val="250000"/>
              </a:lnSpc>
              <a:spcBef>
                <a:spcPts val="0"/>
              </a:spcBef>
              <a:spcAft>
                <a:spcPts val="0"/>
              </a:spcAft>
              <a:buClr>
                <a:srgbClr val="000000"/>
              </a:buClr>
              <a:buSzPts val="1800"/>
              <a:buFont typeface="Arial"/>
              <a:buAutoNum type="arabicPeriod"/>
            </a:pPr>
            <a:r>
              <a:rPr lang="el-GR" sz="2000" dirty="0"/>
              <a:t>Ε</a:t>
            </a:r>
            <a:r>
              <a:rPr lang="en-GB" sz="2000" dirty="0"/>
              <a:t>ΛΕΓΧΟΣ ΚΑΙ ΠΑΡΑΚΟΛΟ</a:t>
            </a:r>
            <a:r>
              <a:rPr lang="el-GR" sz="2000" dirty="0"/>
              <a:t>Υ</a:t>
            </a:r>
            <a:r>
              <a:rPr lang="en-GB" sz="2000" dirty="0"/>
              <a:t>ΘΗΣΗ </a:t>
            </a:r>
            <a:endParaRPr dirty="0"/>
          </a:p>
          <a:p>
            <a:pPr marL="342900" lvl="0" indent="-342900" algn="just" rtl="0">
              <a:lnSpc>
                <a:spcPct val="250000"/>
              </a:lnSpc>
              <a:spcBef>
                <a:spcPts val="0"/>
              </a:spcBef>
              <a:spcAft>
                <a:spcPts val="0"/>
              </a:spcAft>
              <a:buClr>
                <a:srgbClr val="000000"/>
              </a:buClr>
              <a:buSzPts val="1800"/>
              <a:buFont typeface="Arial"/>
              <a:buAutoNum type="arabicPeriod"/>
            </a:pPr>
            <a:r>
              <a:rPr lang="en-GB" sz="2200" b="1" dirty="0">
                <a:solidFill>
                  <a:schemeClr val="accent3"/>
                </a:solidFill>
              </a:rPr>
              <a:t>ΚΛΕΙΣΙΜΟ </a:t>
            </a:r>
            <a:endParaRPr sz="2200" b="1" dirty="0">
              <a:solidFill>
                <a:schemeClr val="accent3"/>
              </a:solidFill>
            </a:endParaRPr>
          </a:p>
        </p:txBody>
      </p:sp>
      <p:sp>
        <p:nvSpPr>
          <p:cNvPr id="98" name="Google Shape;98;p4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a:t>Έννοια - Κύκλος ζωής έργου</a:t>
            </a:r>
            <a:endParaRPr b="1"/>
          </a:p>
        </p:txBody>
      </p:sp>
      <p:pic>
        <p:nvPicPr>
          <p:cNvPr id="99" name="Google Shape;99;p43"/>
          <p:cNvPicPr preferRelativeResize="0"/>
          <p:nvPr/>
        </p:nvPicPr>
        <p:blipFill rotWithShape="1">
          <a:blip r:embed="rId3">
            <a:alphaModFix/>
          </a:blip>
          <a:srcRect/>
          <a:stretch/>
        </p:blipFill>
        <p:spPr>
          <a:xfrm>
            <a:off x="4120055" y="1803146"/>
            <a:ext cx="8203651" cy="45345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4"/>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SzPts val="2000"/>
              <a:buNone/>
            </a:pPr>
            <a:r>
              <a:rPr lang="en-GB" sz="2400"/>
              <a:t>Επίτευξη του στόχου του έργου σας</a:t>
            </a:r>
            <a:endParaRPr sz="2400"/>
          </a:p>
        </p:txBody>
      </p:sp>
      <p:sp>
        <p:nvSpPr>
          <p:cNvPr id="105" name="Google Shape;105;p44"/>
          <p:cNvSpPr txBox="1">
            <a:spLocks noGrp="1"/>
          </p:cNvSpPr>
          <p:nvPr>
            <p:ph type="body" idx="2"/>
          </p:nvPr>
        </p:nvSpPr>
        <p:spPr>
          <a:xfrm>
            <a:off x="399370" y="1994264"/>
            <a:ext cx="11393260" cy="3576220"/>
          </a:xfrm>
          <a:prstGeom prst="rect">
            <a:avLst/>
          </a:prstGeom>
          <a:noFill/>
          <a:ln>
            <a:noFill/>
          </a:ln>
        </p:spPr>
        <p:txBody>
          <a:bodyPr spcFirstLastPara="1" wrap="square" lIns="0" tIns="0" rIns="0" bIns="0" anchor="t" anchorCtr="0">
            <a:noAutofit/>
          </a:bodyPr>
          <a:lstStyle/>
          <a:p>
            <a:pPr marL="342900" lvl="0" indent="-342900" algn="just" rtl="0">
              <a:lnSpc>
                <a:spcPct val="90000"/>
              </a:lnSpc>
              <a:spcBef>
                <a:spcPts val="0"/>
              </a:spcBef>
              <a:spcAft>
                <a:spcPts val="0"/>
              </a:spcAft>
              <a:buSzPts val="2400"/>
              <a:buFont typeface="Noto Sans Symbols"/>
              <a:buChar char="▪"/>
            </a:pPr>
            <a:r>
              <a:rPr lang="en-GB" sz="2400" dirty="0" err="1"/>
              <a:t>Μετά</a:t>
            </a:r>
            <a:r>
              <a:rPr lang="en-GB" sz="2400" dirty="0"/>
              <a:t>βαση έργου</a:t>
            </a:r>
            <a:endParaRPr sz="2400" dirty="0"/>
          </a:p>
          <a:p>
            <a:pPr marL="342900" lvl="0" indent="-228600" algn="just" rtl="0">
              <a:lnSpc>
                <a:spcPct val="90000"/>
              </a:lnSpc>
              <a:spcBef>
                <a:spcPts val="0"/>
              </a:spcBef>
              <a:spcAft>
                <a:spcPts val="0"/>
              </a:spcAft>
              <a:buSzPts val="1800"/>
              <a:buFont typeface="Noto Sans Symbols"/>
              <a:buNone/>
            </a:pPr>
            <a:endParaRPr sz="2400" dirty="0"/>
          </a:p>
          <a:p>
            <a:pPr marL="914400" lvl="1" indent="-381000" algn="just" rtl="0">
              <a:lnSpc>
                <a:spcPct val="90000"/>
              </a:lnSpc>
              <a:spcBef>
                <a:spcPts val="0"/>
              </a:spcBef>
              <a:spcAft>
                <a:spcPts val="0"/>
              </a:spcAft>
              <a:buSzPts val="2400"/>
              <a:buFont typeface="Noto Sans Symbols"/>
              <a:buChar char="▪"/>
            </a:pPr>
            <a:r>
              <a:rPr lang="en-GB" sz="2400" dirty="0"/>
              <a:t>Υπ</a:t>
            </a:r>
            <a:r>
              <a:rPr lang="en-GB" sz="2400" dirty="0" err="1"/>
              <a:t>οστήριξη</a:t>
            </a:r>
            <a:r>
              <a:rPr lang="en-GB" sz="2400" dirty="0"/>
              <a:t> / </a:t>
            </a:r>
            <a:r>
              <a:rPr lang="en-GB" sz="2400" dirty="0" err="1"/>
              <a:t>Λειτουργίες</a:t>
            </a:r>
            <a:endParaRPr sz="2400" dirty="0"/>
          </a:p>
          <a:p>
            <a:pPr marL="342900" lvl="0" indent="-228600" algn="just" rtl="0">
              <a:lnSpc>
                <a:spcPct val="90000"/>
              </a:lnSpc>
              <a:spcBef>
                <a:spcPts val="0"/>
              </a:spcBef>
              <a:spcAft>
                <a:spcPts val="0"/>
              </a:spcAft>
              <a:buSzPts val="1800"/>
              <a:buFont typeface="Noto Sans Symbols"/>
              <a:buNone/>
            </a:pPr>
            <a:endParaRPr sz="2400" dirty="0"/>
          </a:p>
          <a:p>
            <a:pPr marL="342900" lvl="0" indent="-342900" algn="just" rtl="0">
              <a:lnSpc>
                <a:spcPct val="90000"/>
              </a:lnSpc>
              <a:spcBef>
                <a:spcPts val="0"/>
              </a:spcBef>
              <a:spcAft>
                <a:spcPts val="0"/>
              </a:spcAft>
              <a:buSzPts val="2400"/>
              <a:buFont typeface="Noto Sans Symbols"/>
              <a:buChar char="▪"/>
            </a:pPr>
            <a:r>
              <a:rPr lang="en-GB" sz="2400" dirty="0" err="1"/>
              <a:t>Κλείσιμο</a:t>
            </a:r>
            <a:r>
              <a:rPr lang="en-GB" sz="2400" dirty="0"/>
              <a:t> </a:t>
            </a:r>
            <a:r>
              <a:rPr lang="en-GB" sz="2400" dirty="0" err="1"/>
              <a:t>έργου</a:t>
            </a:r>
            <a:endParaRPr sz="2400" dirty="0"/>
          </a:p>
          <a:p>
            <a:pPr marL="993775" lvl="0" indent="-228600" algn="just" rtl="0">
              <a:lnSpc>
                <a:spcPct val="90000"/>
              </a:lnSpc>
              <a:spcBef>
                <a:spcPts val="0"/>
              </a:spcBef>
              <a:spcAft>
                <a:spcPts val="0"/>
              </a:spcAft>
              <a:buSzPts val="1800"/>
              <a:buFont typeface="Noto Sans Symbols"/>
              <a:buNone/>
            </a:pPr>
            <a:endParaRPr sz="2400" dirty="0"/>
          </a:p>
          <a:p>
            <a:pPr marL="914400" lvl="1" indent="-381000" algn="just" rtl="0">
              <a:lnSpc>
                <a:spcPct val="90000"/>
              </a:lnSpc>
              <a:spcBef>
                <a:spcPts val="0"/>
              </a:spcBef>
              <a:spcAft>
                <a:spcPts val="0"/>
              </a:spcAft>
              <a:buSzPts val="2400"/>
              <a:buFont typeface="Noto Sans Symbols"/>
              <a:buChar char="▪"/>
            </a:pPr>
            <a:r>
              <a:rPr lang="en-GB" sz="2400" dirty="0" err="1"/>
              <a:t>Διδάγμ</a:t>
            </a:r>
            <a:r>
              <a:rPr lang="en-GB" sz="2400" dirty="0"/>
              <a:t>ατα &amp; συνεχής βελτίωση</a:t>
            </a:r>
            <a:endParaRPr sz="2400" dirty="0"/>
          </a:p>
          <a:p>
            <a:pPr marL="993775" lvl="0" indent="-228600" algn="just" rtl="0">
              <a:lnSpc>
                <a:spcPct val="90000"/>
              </a:lnSpc>
              <a:spcBef>
                <a:spcPts val="0"/>
              </a:spcBef>
              <a:spcAft>
                <a:spcPts val="0"/>
              </a:spcAft>
              <a:buSzPts val="1800"/>
              <a:buFont typeface="Noto Sans Symbols"/>
              <a:buNone/>
            </a:pPr>
            <a:endParaRPr sz="2400" dirty="0"/>
          </a:p>
          <a:p>
            <a:pPr marL="914400" lvl="1" indent="-381000" algn="just" rtl="0">
              <a:lnSpc>
                <a:spcPct val="90000"/>
              </a:lnSpc>
              <a:spcBef>
                <a:spcPts val="0"/>
              </a:spcBef>
              <a:spcAft>
                <a:spcPts val="0"/>
              </a:spcAft>
              <a:buSzPts val="2400"/>
              <a:buFont typeface="Noto Sans Symbols"/>
              <a:buChar char="▪"/>
            </a:pPr>
            <a:r>
              <a:rPr lang="el-GR" sz="2400" dirty="0"/>
              <a:t>Επιβράβευση </a:t>
            </a:r>
            <a:r>
              <a:rPr lang="en-GB" sz="2400" dirty="0"/>
              <a:t>&amp; </a:t>
            </a:r>
            <a:r>
              <a:rPr lang="en-GB" sz="2400" dirty="0" err="1"/>
              <a:t>Ευχ</a:t>
            </a:r>
            <a:r>
              <a:rPr lang="en-GB" sz="2400" dirty="0"/>
              <a:t>αριστ</a:t>
            </a:r>
            <a:r>
              <a:rPr lang="el-GR" sz="2400" dirty="0" err="1"/>
              <a:t>ίες</a:t>
            </a:r>
            <a:endParaRPr sz="2400" dirty="0">
              <a:solidFill>
                <a:srgbClr val="000000"/>
              </a:solidFill>
            </a:endParaRPr>
          </a:p>
        </p:txBody>
      </p:sp>
      <p:sp>
        <p:nvSpPr>
          <p:cNvPr id="106" name="Google Shape;106;p4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a:t>Τεχνικές - Κλείσιμο έργου</a:t>
            </a:r>
            <a:endParaRPr b="1"/>
          </a:p>
        </p:txBody>
      </p:sp>
      <p:sp>
        <p:nvSpPr>
          <p:cNvPr id="107" name="Google Shape;107;p44"/>
          <p:cNvSpPr/>
          <p:nvPr/>
        </p:nvSpPr>
        <p:spPr>
          <a:xfrm>
            <a:off x="399369" y="5761602"/>
            <a:ext cx="11393261"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l-GR" sz="2100" dirty="0">
                <a:solidFill>
                  <a:schemeClr val="accent3"/>
                </a:solidFill>
                <a:latin typeface="Calibri"/>
                <a:ea typeface="Calibri"/>
                <a:cs typeface="Calibri"/>
                <a:sym typeface="Calibri"/>
              </a:rPr>
              <a:t>«</a:t>
            </a:r>
            <a:r>
              <a:rPr lang="en-GB" sz="2100" b="0" i="0" u="none" strike="noStrike" cap="none" dirty="0">
                <a:solidFill>
                  <a:schemeClr val="accent3"/>
                </a:solidFill>
                <a:latin typeface="Calibri"/>
                <a:ea typeface="Calibri"/>
                <a:cs typeface="Calibri"/>
                <a:sym typeface="Calibri"/>
              </a:rPr>
              <a:t>Παρα</a:t>
            </a:r>
            <a:r>
              <a:rPr lang="en-GB" sz="2100" b="0" i="0" u="none" strike="noStrike" cap="none" dirty="0" err="1">
                <a:solidFill>
                  <a:schemeClr val="accent3"/>
                </a:solidFill>
                <a:latin typeface="Calibri"/>
                <a:ea typeface="Calibri"/>
                <a:cs typeface="Calibri"/>
                <a:sym typeface="Calibri"/>
              </a:rPr>
              <a:t>φροσύνη</a:t>
            </a:r>
            <a:r>
              <a:rPr lang="en-GB" sz="2100" b="0" i="0" u="none" strike="noStrike" cap="none" dirty="0">
                <a:solidFill>
                  <a:schemeClr val="accent3"/>
                </a:solidFill>
                <a:latin typeface="Calibri"/>
                <a:ea typeface="Calibri"/>
                <a:cs typeface="Calibri"/>
                <a:sym typeface="Calibri"/>
              </a:rPr>
              <a:t>: Να </a:t>
            </a:r>
            <a:r>
              <a:rPr lang="en-GB" sz="2100" b="0" i="0" u="none" strike="noStrike" cap="none" dirty="0" err="1">
                <a:solidFill>
                  <a:schemeClr val="accent3"/>
                </a:solidFill>
                <a:latin typeface="Calibri"/>
                <a:ea typeface="Calibri"/>
                <a:cs typeface="Calibri"/>
                <a:sym typeface="Calibri"/>
              </a:rPr>
              <a:t>κάνεις</a:t>
            </a:r>
            <a:r>
              <a:rPr lang="en-GB" sz="2100" b="0" i="0" u="none" strike="noStrike" cap="none" dirty="0">
                <a:solidFill>
                  <a:schemeClr val="accent3"/>
                </a:solidFill>
                <a:latin typeface="Calibri"/>
                <a:ea typeface="Calibri"/>
                <a:cs typeface="Calibri"/>
                <a:sym typeface="Calibri"/>
              </a:rPr>
              <a:t> το </a:t>
            </a:r>
            <a:r>
              <a:rPr lang="en-GB" sz="2100" b="0" i="0" u="none" strike="noStrike" cap="none" dirty="0" err="1">
                <a:solidFill>
                  <a:schemeClr val="accent3"/>
                </a:solidFill>
                <a:latin typeface="Calibri"/>
                <a:ea typeface="Calibri"/>
                <a:cs typeface="Calibri"/>
                <a:sym typeface="Calibri"/>
              </a:rPr>
              <a:t>ίδιο</a:t>
            </a:r>
            <a:r>
              <a:rPr lang="en-GB" sz="2100" b="0" i="0" u="none" strike="noStrike" cap="none" dirty="0">
                <a:solidFill>
                  <a:schemeClr val="accent3"/>
                </a:solidFill>
                <a:latin typeface="Calibri"/>
                <a:ea typeface="Calibri"/>
                <a:cs typeface="Calibri"/>
                <a:sym typeface="Calibri"/>
              </a:rPr>
              <a:t> π</a:t>
            </a:r>
            <a:r>
              <a:rPr lang="en-GB" sz="2100" b="0" i="0" u="none" strike="noStrike" cap="none" dirty="0" err="1">
                <a:solidFill>
                  <a:schemeClr val="accent3"/>
                </a:solidFill>
                <a:latin typeface="Calibri"/>
                <a:ea typeface="Calibri"/>
                <a:cs typeface="Calibri"/>
                <a:sym typeface="Calibri"/>
              </a:rPr>
              <a:t>ράγμ</a:t>
            </a:r>
            <a:r>
              <a:rPr lang="en-GB" sz="2100" b="0" i="0" u="none" strike="noStrike" cap="none" dirty="0">
                <a:solidFill>
                  <a:schemeClr val="accent3"/>
                </a:solidFill>
                <a:latin typeface="Calibri"/>
                <a:ea typeface="Calibri"/>
                <a:cs typeface="Calibri"/>
                <a:sym typeface="Calibri"/>
              </a:rPr>
              <a:t>α ξανά και ξανά και να περιμένεις διαφορετικά αποτελέσματα</a:t>
            </a:r>
            <a:r>
              <a:rPr lang="el-GR" sz="2100" b="0" i="0" u="none" strike="noStrike" cap="none" dirty="0">
                <a:solidFill>
                  <a:schemeClr val="accent3"/>
                </a:solidFill>
                <a:latin typeface="Calibri"/>
                <a:ea typeface="Calibri"/>
                <a:cs typeface="Calibri"/>
                <a:sym typeface="Calibri"/>
              </a:rPr>
              <a:t>»</a:t>
            </a:r>
            <a:r>
              <a:rPr lang="en-GB" sz="2100" b="0" i="0" u="none" strike="noStrike" cap="none" dirty="0">
                <a:solidFill>
                  <a:schemeClr val="accent3"/>
                </a:solidFill>
                <a:latin typeface="Calibri"/>
                <a:ea typeface="Calibri"/>
                <a:cs typeface="Calibri"/>
                <a:sym typeface="Calibri"/>
              </a:rPr>
              <a:t>.  </a:t>
            </a:r>
            <a:r>
              <a:rPr lang="en-GB" sz="2100" b="0" i="1" u="none" strike="noStrike" cap="none" dirty="0">
                <a:solidFill>
                  <a:schemeClr val="accent3"/>
                </a:solidFill>
                <a:latin typeface="Calibri"/>
                <a:ea typeface="Calibri"/>
                <a:cs typeface="Calibri"/>
                <a:sym typeface="Calibri"/>
              </a:rPr>
              <a:t>(Albert Einstein)</a:t>
            </a:r>
            <a:endParaRPr sz="2100" b="0" i="1" u="none" strike="noStrike" cap="none" dirty="0">
              <a:solidFill>
                <a:schemeClr val="accent3"/>
              </a:solidFill>
              <a:latin typeface="Calibri"/>
              <a:ea typeface="Calibri"/>
              <a:cs typeface="Calibri"/>
              <a:sym typeface="Calibri"/>
            </a:endParaRPr>
          </a:p>
        </p:txBody>
      </p:sp>
      <p:pic>
        <p:nvPicPr>
          <p:cNvPr id="108" name="Google Shape;108;p44"/>
          <p:cNvPicPr preferRelativeResize="0"/>
          <p:nvPr/>
        </p:nvPicPr>
        <p:blipFill>
          <a:blip r:embed="rId3">
            <a:alphaModFix/>
          </a:blip>
          <a:stretch>
            <a:fillRect/>
          </a:stretch>
        </p:blipFill>
        <p:spPr>
          <a:xfrm>
            <a:off x="7509750" y="1640900"/>
            <a:ext cx="3576200" cy="3576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body" idx="2"/>
          </p:nvPr>
        </p:nvSpPr>
        <p:spPr>
          <a:xfrm>
            <a:off x="399375" y="1195525"/>
            <a:ext cx="7976140" cy="4008653"/>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0"/>
              </a:spcBef>
              <a:spcAft>
                <a:spcPts val="0"/>
              </a:spcAft>
              <a:buSzPts val="1800"/>
              <a:buNone/>
            </a:pPr>
            <a:r>
              <a:rPr lang="en-GB" b="1" dirty="0" err="1"/>
              <a:t>Περίληψη</a:t>
            </a:r>
            <a:r>
              <a:rPr lang="en-GB" b="1" dirty="0"/>
              <a:t> </a:t>
            </a:r>
            <a:r>
              <a:rPr lang="en-GB" b="1" dirty="0" err="1"/>
              <a:t>του</a:t>
            </a:r>
            <a:r>
              <a:rPr lang="en-GB" b="1" dirty="0"/>
              <a:t> </a:t>
            </a:r>
            <a:r>
              <a:rPr lang="en-GB" b="1" dirty="0" err="1"/>
              <a:t>έργου</a:t>
            </a:r>
            <a:endParaRPr b="1" dirty="0"/>
          </a:p>
          <a:p>
            <a:pPr marL="457200" lvl="0" indent="-342900" algn="just" rtl="0">
              <a:lnSpc>
                <a:spcPct val="150000"/>
              </a:lnSpc>
              <a:spcBef>
                <a:spcPts val="0"/>
              </a:spcBef>
              <a:spcAft>
                <a:spcPts val="0"/>
              </a:spcAft>
              <a:buSzPts val="1800"/>
              <a:buFont typeface="Noto Sans Symbols"/>
              <a:buChar char="▪"/>
            </a:pPr>
            <a:r>
              <a:rPr lang="en-GB" dirty="0" err="1"/>
              <a:t>Περιγρ</a:t>
            </a:r>
            <a:r>
              <a:rPr lang="en-GB" dirty="0"/>
              <a:t>αφή, μέγεθος, πολυπλοκότητα και πόροι</a:t>
            </a:r>
            <a:endParaRPr dirty="0"/>
          </a:p>
          <a:p>
            <a:pPr marL="0" lvl="0" indent="0" algn="just" rtl="0">
              <a:lnSpc>
                <a:spcPct val="150000"/>
              </a:lnSpc>
              <a:spcBef>
                <a:spcPts val="0"/>
              </a:spcBef>
              <a:spcAft>
                <a:spcPts val="0"/>
              </a:spcAft>
              <a:buSzPts val="1800"/>
              <a:buNone/>
            </a:pPr>
            <a:r>
              <a:rPr lang="en-GB" b="1" dirty="0" err="1"/>
              <a:t>Μετρήσεις</a:t>
            </a:r>
            <a:r>
              <a:rPr lang="en-GB" b="1" dirty="0"/>
              <a:t>: (απ</a:t>
            </a:r>
            <a:r>
              <a:rPr lang="en-GB" b="1" dirty="0" err="1"/>
              <a:t>όκλιση</a:t>
            </a:r>
            <a:r>
              <a:rPr lang="en-GB" b="1" dirty="0"/>
              <a:t>)</a:t>
            </a:r>
            <a:endParaRPr b="1" dirty="0"/>
          </a:p>
          <a:p>
            <a:pPr marL="457200" lvl="0" indent="-342900" algn="just" rtl="0">
              <a:lnSpc>
                <a:spcPct val="150000"/>
              </a:lnSpc>
              <a:spcBef>
                <a:spcPts val="0"/>
              </a:spcBef>
              <a:spcAft>
                <a:spcPts val="0"/>
              </a:spcAft>
              <a:buSzPts val="1800"/>
              <a:buFont typeface="Noto Sans Symbols"/>
              <a:buChar char="▪"/>
            </a:pPr>
            <a:r>
              <a:rPr lang="en-GB" dirty="0"/>
              <a:t>Επ</a:t>
            </a:r>
            <a:r>
              <a:rPr lang="en-GB" dirty="0" err="1"/>
              <a:t>εξήγηση</a:t>
            </a:r>
            <a:r>
              <a:rPr lang="en-GB" dirty="0"/>
              <a:t> </a:t>
            </a:r>
            <a:r>
              <a:rPr lang="en-GB" dirty="0" err="1"/>
              <a:t>του</a:t>
            </a:r>
            <a:r>
              <a:rPr lang="en-GB" dirty="0"/>
              <a:t> </a:t>
            </a:r>
            <a:r>
              <a:rPr lang="en-GB" dirty="0" err="1"/>
              <a:t>χρονοδι</a:t>
            </a:r>
            <a:r>
              <a:rPr lang="en-GB" dirty="0"/>
              <a:t>αγράμματος, του κόστους, του πεδίου εφαρμογής και της απόκλισης</a:t>
            </a:r>
            <a:endParaRPr dirty="0"/>
          </a:p>
          <a:p>
            <a:pPr marL="0" lvl="0" indent="0" algn="just" rtl="0">
              <a:lnSpc>
                <a:spcPct val="150000"/>
              </a:lnSpc>
              <a:spcBef>
                <a:spcPts val="0"/>
              </a:spcBef>
              <a:spcAft>
                <a:spcPts val="0"/>
              </a:spcAft>
              <a:buSzPts val="1800"/>
              <a:buNone/>
            </a:pPr>
            <a:r>
              <a:rPr lang="en-GB" b="1" i="0" u="none" strike="noStrike" dirty="0" err="1">
                <a:solidFill>
                  <a:srgbClr val="000000"/>
                </a:solidFill>
                <a:latin typeface="Calibri"/>
                <a:ea typeface="Calibri"/>
                <a:cs typeface="Calibri"/>
                <a:sym typeface="Calibri"/>
              </a:rPr>
              <a:t>Διδάγμ</a:t>
            </a:r>
            <a:r>
              <a:rPr lang="en-GB" b="1" i="0" u="none" strike="noStrike" dirty="0">
                <a:solidFill>
                  <a:srgbClr val="000000"/>
                </a:solidFill>
                <a:latin typeface="Calibri"/>
                <a:ea typeface="Calibri"/>
                <a:cs typeface="Calibri"/>
                <a:sym typeface="Calibri"/>
              </a:rPr>
              <a:t>ατα που αντλήθηκαν και συστάσεις μετά το έργο (έκθεση λήξης του έργου)</a:t>
            </a:r>
            <a:endParaRPr dirty="0"/>
          </a:p>
          <a:p>
            <a:pPr marL="457200" lvl="0" indent="-342900" algn="just" rtl="0">
              <a:lnSpc>
                <a:spcPct val="150000"/>
              </a:lnSpc>
              <a:spcBef>
                <a:spcPts val="0"/>
              </a:spcBef>
              <a:spcAft>
                <a:spcPts val="0"/>
              </a:spcAft>
              <a:buSzPts val="1800"/>
              <a:buFont typeface="Noto Sans Symbols"/>
              <a:buChar char="▪"/>
            </a:pPr>
            <a:r>
              <a:rPr lang="en-GB" dirty="0" err="1"/>
              <a:t>Κύκλος</a:t>
            </a:r>
            <a:r>
              <a:rPr lang="en-GB" dirty="0"/>
              <a:t> </a:t>
            </a:r>
            <a:r>
              <a:rPr lang="en-GB" dirty="0" err="1"/>
              <a:t>ζωής</a:t>
            </a:r>
            <a:r>
              <a:rPr lang="en-GB" dirty="0"/>
              <a:t> </a:t>
            </a:r>
            <a:r>
              <a:rPr lang="en-GB" dirty="0" err="1"/>
              <a:t>έργου</a:t>
            </a:r>
            <a:endParaRPr dirty="0"/>
          </a:p>
          <a:p>
            <a:pPr marL="457200" lvl="0" indent="-342900" algn="just" rtl="0">
              <a:lnSpc>
                <a:spcPct val="150000"/>
              </a:lnSpc>
              <a:spcBef>
                <a:spcPts val="0"/>
              </a:spcBef>
              <a:spcAft>
                <a:spcPts val="0"/>
              </a:spcAft>
              <a:buSzPts val="1800"/>
              <a:buFont typeface="Noto Sans Symbols"/>
              <a:buChar char="▪"/>
            </a:pPr>
            <a:r>
              <a:rPr lang="en-GB" dirty="0" err="1"/>
              <a:t>Δι</a:t>
            </a:r>
            <a:r>
              <a:rPr lang="en-GB" dirty="0"/>
              <a:t>αδικασία και προϊόν</a:t>
            </a:r>
            <a:endParaRPr dirty="0"/>
          </a:p>
          <a:p>
            <a:pPr marL="0" lvl="0" indent="0" algn="just" rtl="0">
              <a:lnSpc>
                <a:spcPct val="150000"/>
              </a:lnSpc>
              <a:spcBef>
                <a:spcPts val="0"/>
              </a:spcBef>
              <a:spcAft>
                <a:spcPts val="0"/>
              </a:spcAft>
              <a:buSzPts val="1800"/>
              <a:buNone/>
            </a:pPr>
            <a:r>
              <a:rPr lang="en-GB" sz="1800" b="1" i="0" u="none" strike="noStrike" dirty="0" err="1">
                <a:solidFill>
                  <a:srgbClr val="000000"/>
                </a:solidFill>
                <a:latin typeface="Calibri"/>
                <a:ea typeface="Calibri"/>
                <a:cs typeface="Calibri"/>
                <a:sym typeface="Calibri"/>
              </a:rPr>
              <a:t>Διοικητικό</a:t>
            </a:r>
            <a:r>
              <a:rPr lang="en-GB" sz="1800" b="1" i="0" u="none" strike="noStrike" dirty="0">
                <a:solidFill>
                  <a:srgbClr val="000000"/>
                </a:solidFill>
                <a:latin typeface="Calibri"/>
                <a:ea typeface="Calibri"/>
                <a:cs typeface="Calibri"/>
                <a:sym typeface="Calibri"/>
              </a:rPr>
              <a:t> </a:t>
            </a:r>
            <a:r>
              <a:rPr lang="en-GB" sz="1800" b="1" i="0" u="none" strike="noStrike" dirty="0" err="1">
                <a:solidFill>
                  <a:srgbClr val="000000"/>
                </a:solidFill>
                <a:latin typeface="Calibri"/>
                <a:ea typeface="Calibri"/>
                <a:cs typeface="Calibri"/>
                <a:sym typeface="Calibri"/>
              </a:rPr>
              <a:t>κλείσιμο</a:t>
            </a:r>
            <a:r>
              <a:rPr lang="en-GB" sz="1800" b="1" i="0" u="none" strike="noStrike" dirty="0">
                <a:solidFill>
                  <a:srgbClr val="000000"/>
                </a:solidFill>
                <a:latin typeface="Calibri"/>
                <a:ea typeface="Calibri"/>
                <a:cs typeface="Calibri"/>
                <a:sym typeface="Calibri"/>
              </a:rPr>
              <a:t> και π</a:t>
            </a:r>
            <a:r>
              <a:rPr lang="en-GB" sz="1800" b="1" i="0" u="none" strike="noStrike" dirty="0" err="1">
                <a:solidFill>
                  <a:srgbClr val="000000"/>
                </a:solidFill>
                <a:latin typeface="Calibri"/>
                <a:ea typeface="Calibri"/>
                <a:cs typeface="Calibri"/>
                <a:sym typeface="Calibri"/>
              </a:rPr>
              <a:t>λήρης</a:t>
            </a:r>
            <a:r>
              <a:rPr lang="en-GB" sz="1800" b="1" i="0" u="none" strike="noStrike" dirty="0">
                <a:solidFill>
                  <a:srgbClr val="000000"/>
                </a:solidFill>
                <a:latin typeface="Calibri"/>
                <a:ea typeface="Calibri"/>
                <a:cs typeface="Calibri"/>
                <a:sym typeface="Calibri"/>
              </a:rPr>
              <a:t> κα</a:t>
            </a:r>
            <a:r>
              <a:rPr lang="en-GB" sz="1800" b="1" i="0" u="none" strike="noStrike" dirty="0" err="1">
                <a:solidFill>
                  <a:srgbClr val="000000"/>
                </a:solidFill>
                <a:latin typeface="Calibri"/>
                <a:ea typeface="Calibri"/>
                <a:cs typeface="Calibri"/>
                <a:sym typeface="Calibri"/>
              </a:rPr>
              <a:t>τάλογος</a:t>
            </a:r>
            <a:r>
              <a:rPr lang="en-GB" sz="1800" b="1" i="0" u="none" strike="noStrike" dirty="0">
                <a:solidFill>
                  <a:srgbClr val="000000"/>
                </a:solidFill>
                <a:latin typeface="Calibri"/>
                <a:ea typeface="Calibri"/>
                <a:cs typeface="Calibri"/>
                <a:sym typeface="Calibri"/>
              </a:rPr>
              <a:t> </a:t>
            </a:r>
            <a:r>
              <a:rPr lang="en-GB" sz="1800" b="1" i="0" u="none" strike="noStrike" dirty="0" err="1">
                <a:solidFill>
                  <a:srgbClr val="000000"/>
                </a:solidFill>
                <a:latin typeface="Calibri"/>
                <a:ea typeface="Calibri"/>
                <a:cs typeface="Calibri"/>
                <a:sym typeface="Calibri"/>
              </a:rPr>
              <a:t>ελέγχου</a:t>
            </a:r>
            <a:endParaRPr sz="1800" b="1" i="0" u="none" strike="noStrike" dirty="0">
              <a:solidFill>
                <a:srgbClr val="000000"/>
              </a:solidFill>
              <a:latin typeface="Calibri"/>
              <a:ea typeface="Calibri"/>
              <a:cs typeface="Calibri"/>
              <a:sym typeface="Calibri"/>
            </a:endParaRPr>
          </a:p>
          <a:p>
            <a:pPr marL="457200" marR="0" lvl="0" indent="-342900" algn="just" rtl="0">
              <a:lnSpc>
                <a:spcPct val="150000"/>
              </a:lnSpc>
              <a:spcBef>
                <a:spcPts val="0"/>
              </a:spcBef>
              <a:spcAft>
                <a:spcPts val="0"/>
              </a:spcAft>
              <a:buSzPts val="1800"/>
              <a:buFont typeface="Noto Sans Symbols"/>
              <a:buChar char="▪"/>
            </a:pPr>
            <a:r>
              <a:rPr lang="en-GB" dirty="0"/>
              <a:t>Π</a:t>
            </a:r>
            <a:r>
              <a:rPr lang="el-GR" dirty="0" err="1"/>
              <a:t>ρότυπο</a:t>
            </a:r>
            <a:r>
              <a:rPr lang="en-GB" dirty="0"/>
              <a:t> της έκθεσης λήξης έργου </a:t>
            </a:r>
            <a:r>
              <a:rPr lang="en-GB" dirty="0">
                <a:solidFill>
                  <a:schemeClr val="hlink"/>
                </a:solidFill>
                <a:uFill>
                  <a:noFill/>
                </a:uFill>
                <a:hlinkClick r:id="rId3"/>
              </a:rPr>
              <a:t>με τ</a:t>
            </a:r>
            <a:r>
              <a:rPr lang="el-GR" dirty="0">
                <a:solidFill>
                  <a:schemeClr val="hlink"/>
                </a:solidFill>
                <a:uFill>
                  <a:noFill/>
                </a:uFill>
                <a:hlinkClick r:id="rId3"/>
              </a:rPr>
              <a:t>ο</a:t>
            </a:r>
            <a:r>
              <a:rPr lang="en-GB" dirty="0">
                <a:solidFill>
                  <a:schemeClr val="hlink"/>
                </a:solidFill>
                <a:uFill>
                  <a:noFill/>
                </a:uFill>
                <a:hlinkClick r:id="rId3"/>
              </a:rPr>
              <a:t>ν </a:t>
            </a:r>
            <a:r>
              <a:rPr lang="el-GR" dirty="0">
                <a:solidFill>
                  <a:schemeClr val="hlink"/>
                </a:solidFill>
                <a:uFill>
                  <a:noFill/>
                </a:uFill>
                <a:hlinkClick r:id="rId3"/>
              </a:rPr>
              <a:t>έλεγχο</a:t>
            </a:r>
            <a:r>
              <a:rPr lang="en-GB" dirty="0">
                <a:solidFill>
                  <a:schemeClr val="hlink"/>
                </a:solidFill>
                <a:uFill>
                  <a:noFill/>
                </a:uFill>
                <a:hlinkClick r:id="rId3"/>
              </a:rPr>
              <a:t> της υλοποίησης (PIR)</a:t>
            </a:r>
            <a:endParaRPr dirty="0"/>
          </a:p>
          <a:p>
            <a:pPr marL="457200" marR="0" lvl="0" indent="-342900" algn="just" rtl="0">
              <a:lnSpc>
                <a:spcPct val="150000"/>
              </a:lnSpc>
              <a:spcBef>
                <a:spcPts val="0"/>
              </a:spcBef>
              <a:spcAft>
                <a:spcPts val="0"/>
              </a:spcAft>
              <a:buSzPts val="1800"/>
              <a:buFont typeface="Noto Sans Symbols"/>
              <a:buChar char="▪"/>
            </a:pPr>
            <a:r>
              <a:rPr lang="en-GB" dirty="0" err="1"/>
              <a:t>Πρ</a:t>
            </a:r>
            <a:r>
              <a:rPr lang="el-GR" dirty="0" err="1"/>
              <a:t>ότυπο</a:t>
            </a:r>
            <a:r>
              <a:rPr lang="en-GB" dirty="0"/>
              <a:t> </a:t>
            </a:r>
            <a:r>
              <a:rPr lang="en-GB" dirty="0">
                <a:solidFill>
                  <a:schemeClr val="hlink"/>
                </a:solidFill>
                <a:uFill>
                  <a:noFill/>
                </a:uFill>
                <a:hlinkClick r:id="rId4"/>
              </a:rPr>
              <a:t>σχεδίου υλοποίησης οφελών</a:t>
            </a:r>
            <a:endParaRPr dirty="0"/>
          </a:p>
          <a:p>
            <a:pPr marL="457200" marR="0" lvl="0" indent="-342900" algn="just" rtl="0">
              <a:lnSpc>
                <a:spcPct val="150000"/>
              </a:lnSpc>
              <a:spcBef>
                <a:spcPts val="0"/>
              </a:spcBef>
              <a:spcAft>
                <a:spcPts val="0"/>
              </a:spcAft>
              <a:buSzPts val="1800"/>
              <a:buFont typeface="Noto Sans Symbols"/>
              <a:buChar char="▪"/>
            </a:pPr>
            <a:r>
              <a:rPr lang="en-GB" dirty="0"/>
              <a:t>Π</a:t>
            </a:r>
            <a:r>
              <a:rPr lang="el-GR" dirty="0" err="1"/>
              <a:t>ρότυπο</a:t>
            </a:r>
            <a:r>
              <a:rPr lang="en-GB" dirty="0"/>
              <a:t> του </a:t>
            </a:r>
            <a:r>
              <a:rPr lang="en-GB" dirty="0">
                <a:solidFill>
                  <a:schemeClr val="hlink"/>
                </a:solidFill>
                <a:uFill>
                  <a:noFill/>
                </a:uFill>
                <a:hlinkClick r:id="rId5"/>
              </a:rPr>
              <a:t>καταλόγου ελέγχου κλεισίματος</a:t>
            </a:r>
            <a:endParaRPr b="1" dirty="0"/>
          </a:p>
          <a:p>
            <a:pPr marL="457200" lvl="0" indent="-228600" algn="just" rtl="0">
              <a:lnSpc>
                <a:spcPct val="90000"/>
              </a:lnSpc>
              <a:spcBef>
                <a:spcPts val="0"/>
              </a:spcBef>
              <a:spcAft>
                <a:spcPts val="0"/>
              </a:spcAft>
              <a:buSzPts val="1800"/>
              <a:buNone/>
            </a:pPr>
            <a:endParaRPr sz="1800" b="0" i="0" u="none" strike="noStrike" dirty="0">
              <a:solidFill>
                <a:srgbClr val="000000"/>
              </a:solidFill>
              <a:latin typeface="Calibri"/>
              <a:ea typeface="Calibri"/>
              <a:cs typeface="Calibri"/>
              <a:sym typeface="Calibri"/>
            </a:endParaRPr>
          </a:p>
          <a:p>
            <a:pPr marL="457200" marR="0" lvl="0" indent="-228600" algn="just" rtl="0">
              <a:lnSpc>
                <a:spcPct val="90000"/>
              </a:lnSpc>
              <a:spcBef>
                <a:spcPts val="1000"/>
              </a:spcBef>
              <a:spcAft>
                <a:spcPts val="0"/>
              </a:spcAft>
              <a:buClr>
                <a:srgbClr val="000000"/>
              </a:buClr>
              <a:buSzPts val="1800"/>
              <a:buFont typeface="Arial"/>
              <a:buNone/>
            </a:pPr>
            <a:br>
              <a:rPr lang="en-GB" dirty="0"/>
            </a:br>
            <a:endParaRPr dirty="0"/>
          </a:p>
        </p:txBody>
      </p:sp>
      <p:sp>
        <p:nvSpPr>
          <p:cNvPr id="114" name="Google Shape;114;p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err="1"/>
              <a:t>Κλείσιμο</a:t>
            </a:r>
            <a:r>
              <a:rPr lang="en-GB" b="1" dirty="0"/>
              <a:t> </a:t>
            </a:r>
            <a:r>
              <a:rPr lang="en-GB" b="1" dirty="0" err="1"/>
              <a:t>έργου</a:t>
            </a:r>
            <a:endParaRPr b="1" dirty="0"/>
          </a:p>
        </p:txBody>
      </p:sp>
      <p:sp>
        <p:nvSpPr>
          <p:cNvPr id="115" name="Google Shape;115;p3"/>
          <p:cNvSpPr txBox="1"/>
          <p:nvPr/>
        </p:nvSpPr>
        <p:spPr>
          <a:xfrm>
            <a:off x="7624350" y="5379100"/>
            <a:ext cx="4040700" cy="895200"/>
          </a:xfrm>
          <a:prstGeom prst="rect">
            <a:avLst/>
          </a:prstGeom>
          <a:solidFill>
            <a:schemeClr val="accent3"/>
          </a:solid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600" b="0" i="0" u="none" strike="noStrike" cap="none" dirty="0">
                <a:solidFill>
                  <a:schemeClr val="lt1"/>
                </a:solidFill>
                <a:latin typeface="Calibri"/>
                <a:ea typeface="Calibri"/>
                <a:cs typeface="Calibri"/>
                <a:sym typeface="Calibri"/>
              </a:rPr>
              <a:t>Το </a:t>
            </a:r>
            <a:r>
              <a:rPr lang="en-GB" sz="1600" b="0" i="0" u="none" strike="noStrike" cap="none" dirty="0" err="1">
                <a:solidFill>
                  <a:schemeClr val="lt1"/>
                </a:solidFill>
                <a:latin typeface="Calibri"/>
                <a:ea typeface="Calibri"/>
                <a:cs typeface="Calibri"/>
                <a:sym typeface="Calibri"/>
              </a:rPr>
              <a:t>κλείσιμο</a:t>
            </a:r>
            <a:r>
              <a:rPr lang="en-GB" sz="1600" b="0" i="0" u="none" strike="noStrike" cap="none" dirty="0">
                <a:solidFill>
                  <a:schemeClr val="lt1"/>
                </a:solidFill>
                <a:latin typeface="Calibri"/>
                <a:ea typeface="Calibri"/>
                <a:cs typeface="Calibri"/>
                <a:sym typeface="Calibri"/>
              </a:rPr>
              <a:t> </a:t>
            </a:r>
            <a:r>
              <a:rPr lang="en-GB" sz="1600" b="0" i="0" u="none" strike="noStrike" cap="none" dirty="0" err="1">
                <a:solidFill>
                  <a:schemeClr val="lt1"/>
                </a:solidFill>
                <a:latin typeface="Calibri"/>
                <a:ea typeface="Calibri"/>
                <a:cs typeface="Calibri"/>
                <a:sym typeface="Calibri"/>
              </a:rPr>
              <a:t>του</a:t>
            </a:r>
            <a:r>
              <a:rPr lang="en-GB" sz="1600" b="0" i="0" u="none" strike="noStrike" cap="none" dirty="0">
                <a:solidFill>
                  <a:schemeClr val="lt1"/>
                </a:solidFill>
                <a:latin typeface="Calibri"/>
                <a:ea typeface="Calibri"/>
                <a:cs typeface="Calibri"/>
                <a:sym typeface="Calibri"/>
              </a:rPr>
              <a:t> </a:t>
            </a:r>
            <a:r>
              <a:rPr lang="en-GB" sz="1600" b="0" i="0" u="none" strike="noStrike" cap="none" dirty="0" err="1">
                <a:solidFill>
                  <a:schemeClr val="lt1"/>
                </a:solidFill>
                <a:latin typeface="Calibri"/>
                <a:ea typeface="Calibri"/>
                <a:cs typeface="Calibri"/>
                <a:sym typeface="Calibri"/>
              </a:rPr>
              <a:t>έργου</a:t>
            </a:r>
            <a:r>
              <a:rPr lang="en-GB" sz="1600" b="0" i="0" u="none" strike="noStrike" cap="none" dirty="0">
                <a:solidFill>
                  <a:schemeClr val="lt1"/>
                </a:solidFill>
                <a:latin typeface="Calibri"/>
                <a:ea typeface="Calibri"/>
                <a:cs typeface="Calibri"/>
                <a:sym typeface="Calibri"/>
              </a:rPr>
              <a:t> </a:t>
            </a:r>
            <a:r>
              <a:rPr lang="en-GB" sz="1600" b="0" i="0" u="none" strike="noStrike" cap="none" dirty="0" err="1">
                <a:solidFill>
                  <a:schemeClr val="lt1"/>
                </a:solidFill>
                <a:latin typeface="Calibri"/>
                <a:ea typeface="Calibri"/>
                <a:cs typeface="Calibri"/>
                <a:sym typeface="Calibri"/>
              </a:rPr>
              <a:t>σημ</a:t>
            </a:r>
            <a:r>
              <a:rPr lang="en-GB" sz="1600" b="0" i="0" u="none" strike="noStrike" cap="none" dirty="0">
                <a:solidFill>
                  <a:schemeClr val="lt1"/>
                </a:solidFill>
                <a:latin typeface="Calibri"/>
                <a:ea typeface="Calibri"/>
                <a:cs typeface="Calibri"/>
                <a:sym typeface="Calibri"/>
              </a:rPr>
              <a:t>ατοδοτεί το τέλος της φάσης του έργου και ανοίγει το</a:t>
            </a:r>
            <a:r>
              <a:rPr lang="el-GR" sz="1600" b="0" i="0" u="none" strike="noStrike" cap="none" dirty="0">
                <a:solidFill>
                  <a:schemeClr val="lt1"/>
                </a:solidFill>
                <a:latin typeface="Calibri"/>
                <a:ea typeface="Calibri"/>
                <a:cs typeface="Calibri"/>
                <a:sym typeface="Calibri"/>
              </a:rPr>
              <a:t>ν</a:t>
            </a:r>
            <a:r>
              <a:rPr lang="en-GB" sz="1600" b="0" i="0" u="none" strike="noStrike" cap="none" dirty="0">
                <a:solidFill>
                  <a:schemeClr val="lt1"/>
                </a:solidFill>
                <a:latin typeface="Calibri"/>
                <a:ea typeface="Calibri"/>
                <a:cs typeface="Calibri"/>
                <a:sym typeface="Calibri"/>
              </a:rPr>
              <a:t> </a:t>
            </a:r>
            <a:r>
              <a:rPr lang="en-GB" sz="1600" b="0" i="0" u="none" strike="noStrike" cap="none" dirty="0" err="1">
                <a:solidFill>
                  <a:schemeClr val="lt1"/>
                </a:solidFill>
                <a:latin typeface="Calibri"/>
                <a:ea typeface="Calibri"/>
                <a:cs typeface="Calibri"/>
                <a:sym typeface="Calibri"/>
              </a:rPr>
              <a:t>δρόμο</a:t>
            </a:r>
            <a:r>
              <a:rPr lang="en-GB" sz="1600" b="0" i="0" u="none" strike="noStrike" cap="none" dirty="0">
                <a:solidFill>
                  <a:schemeClr val="lt1"/>
                </a:solidFill>
                <a:latin typeface="Calibri"/>
                <a:ea typeface="Calibri"/>
                <a:cs typeface="Calibri"/>
                <a:sym typeface="Calibri"/>
              </a:rPr>
              <a:t> </a:t>
            </a:r>
            <a:r>
              <a:rPr lang="en-GB" sz="1600" b="0" i="0" u="none" strike="noStrike" cap="none" dirty="0" err="1">
                <a:solidFill>
                  <a:schemeClr val="lt1"/>
                </a:solidFill>
                <a:latin typeface="Calibri"/>
                <a:ea typeface="Calibri"/>
                <a:cs typeface="Calibri"/>
                <a:sym typeface="Calibri"/>
              </a:rPr>
              <a:t>γι</a:t>
            </a:r>
            <a:r>
              <a:rPr lang="en-GB" sz="1600" b="0" i="0" u="none" strike="noStrike" cap="none" dirty="0">
                <a:solidFill>
                  <a:schemeClr val="lt1"/>
                </a:solidFill>
                <a:latin typeface="Calibri"/>
                <a:ea typeface="Calibri"/>
                <a:cs typeface="Calibri"/>
                <a:sym typeface="Calibri"/>
              </a:rPr>
              <a:t>α την έναρξη της λειτουργίας</a:t>
            </a:r>
            <a:r>
              <a:rPr lang="el-GR" sz="1600" b="0" i="0" u="none" strike="noStrike" cap="none" dirty="0">
                <a:solidFill>
                  <a:schemeClr val="lt1"/>
                </a:solidFill>
                <a:latin typeface="Calibri"/>
                <a:ea typeface="Calibri"/>
                <a:cs typeface="Calibri"/>
                <a:sym typeface="Calibri"/>
              </a:rPr>
              <a:t> του</a:t>
            </a:r>
            <a:r>
              <a:rPr lang="en-GB" sz="1600" b="0" i="0" u="none" strike="noStrike" cap="none" dirty="0">
                <a:solidFill>
                  <a:schemeClr val="lt1"/>
                </a:solidFill>
                <a:latin typeface="Calibri"/>
                <a:ea typeface="Calibri"/>
                <a:cs typeface="Calibri"/>
                <a:sym typeface="Calibri"/>
              </a:rPr>
              <a:t>!</a:t>
            </a:r>
            <a:endParaRPr sz="1600" b="0" i="0" u="none" strike="noStrike" cap="none" dirty="0">
              <a:solidFill>
                <a:schemeClr val="lt1"/>
              </a:solidFill>
              <a:highlight>
                <a:srgbClr val="00FF00"/>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16" name="Google Shape;116;p3"/>
          <p:cNvPicPr preferRelativeResize="0"/>
          <p:nvPr/>
        </p:nvPicPr>
        <p:blipFill>
          <a:blip r:embed="rId6">
            <a:alphaModFix/>
          </a:blip>
          <a:stretch>
            <a:fillRect/>
          </a:stretch>
        </p:blipFill>
        <p:spPr>
          <a:xfrm>
            <a:off x="8560340" y="1392831"/>
            <a:ext cx="3655135" cy="27803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800"/>
              <a:buNone/>
            </a:pPr>
            <a:r>
              <a:rPr lang="en-GB" b="1"/>
              <a:t>Δραστηριότητα 1 - Μετρήσεις : Βασική τιμή έναντι πραγματικών τιμών </a:t>
            </a:r>
            <a:endParaRPr b="1"/>
          </a:p>
        </p:txBody>
      </p:sp>
      <p:sp>
        <p:nvSpPr>
          <p:cNvPr id="123" name="Google Shape;123;p4"/>
          <p:cNvSpPr txBox="1"/>
          <p:nvPr/>
        </p:nvSpPr>
        <p:spPr>
          <a:xfrm>
            <a:off x="1760775" y="1653575"/>
            <a:ext cx="8670600" cy="1884600"/>
          </a:xfrm>
          <a:prstGeom prst="rect">
            <a:avLst/>
          </a:prstGeom>
          <a:solidFill>
            <a:srgbClr val="D2F1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2300" b="0" i="0" u="none" strike="noStrike" cap="none" dirty="0" err="1">
                <a:solidFill>
                  <a:srgbClr val="000000"/>
                </a:solidFill>
                <a:latin typeface="Calibri"/>
                <a:ea typeface="Calibri"/>
                <a:cs typeface="Calibri"/>
                <a:sym typeface="Calibri"/>
              </a:rPr>
              <a:t>Σε</a:t>
            </a:r>
            <a:r>
              <a:rPr lang="en-GB" sz="2300" b="0" i="0" u="none" strike="noStrike" cap="none" dirty="0">
                <a:solidFill>
                  <a:srgbClr val="000000"/>
                </a:solidFill>
                <a:latin typeface="Calibri"/>
                <a:ea typeface="Calibri"/>
                <a:cs typeface="Calibri"/>
                <a:sym typeface="Calibri"/>
              </a:rPr>
              <a:t> α</a:t>
            </a:r>
            <a:r>
              <a:rPr lang="en-GB" sz="2300" b="0" i="0" u="none" strike="noStrike" cap="none" dirty="0" err="1">
                <a:solidFill>
                  <a:srgbClr val="000000"/>
                </a:solidFill>
                <a:latin typeface="Calibri"/>
                <a:ea typeface="Calibri"/>
                <a:cs typeface="Calibri"/>
                <a:sym typeface="Calibri"/>
              </a:rPr>
              <a:t>υτή</a:t>
            </a:r>
            <a:r>
              <a:rPr lang="en-GB" sz="2300" b="0" i="0" u="none" strike="noStrike" cap="none" dirty="0">
                <a:solidFill>
                  <a:srgbClr val="000000"/>
                </a:solidFill>
                <a:latin typeface="Calibri"/>
                <a:ea typeface="Calibri"/>
                <a:cs typeface="Calibri"/>
                <a:sym typeface="Calibri"/>
              </a:rPr>
              <a:t> </a:t>
            </a:r>
            <a:r>
              <a:rPr lang="en-GB" sz="2300" b="0" i="0" u="none" strike="noStrike" cap="none" dirty="0" err="1">
                <a:solidFill>
                  <a:srgbClr val="000000"/>
                </a:solidFill>
                <a:latin typeface="Calibri"/>
                <a:ea typeface="Calibri"/>
                <a:cs typeface="Calibri"/>
                <a:sym typeface="Calibri"/>
              </a:rPr>
              <a:t>τη</a:t>
            </a:r>
            <a:r>
              <a:rPr lang="en-GB" sz="2300" b="0" i="0" u="none" strike="noStrike" cap="none" dirty="0">
                <a:solidFill>
                  <a:srgbClr val="000000"/>
                </a:solidFill>
                <a:latin typeface="Calibri"/>
                <a:ea typeface="Calibri"/>
                <a:cs typeface="Calibri"/>
                <a:sym typeface="Calibri"/>
              </a:rPr>
              <a:t> </a:t>
            </a:r>
            <a:r>
              <a:rPr lang="en-GB" sz="2300" b="0" i="0" u="none" strike="noStrike" cap="none" dirty="0" err="1">
                <a:solidFill>
                  <a:srgbClr val="000000"/>
                </a:solidFill>
                <a:latin typeface="Calibri"/>
                <a:ea typeface="Calibri"/>
                <a:cs typeface="Calibri"/>
                <a:sym typeface="Calibri"/>
              </a:rPr>
              <a:t>δρ</a:t>
            </a:r>
            <a:r>
              <a:rPr lang="en-GB" sz="2300" b="0" i="0" u="none" strike="noStrike" cap="none" dirty="0">
                <a:solidFill>
                  <a:srgbClr val="000000"/>
                </a:solidFill>
                <a:latin typeface="Calibri"/>
                <a:ea typeface="Calibri"/>
                <a:cs typeface="Calibri"/>
                <a:sym typeface="Calibri"/>
              </a:rPr>
              <a:t>αστηριότητα σας ζητείται να ορίσετε και να συζητήσετε </a:t>
            </a:r>
            <a:r>
              <a:rPr lang="en-GB" sz="2300" b="0" i="0" u="none" strike="noStrike" cap="none" dirty="0">
                <a:solidFill>
                  <a:srgbClr val="FF0000"/>
                </a:solidFill>
                <a:latin typeface="Calibri"/>
                <a:ea typeface="Calibri"/>
                <a:cs typeface="Calibri"/>
                <a:sym typeface="Calibri"/>
              </a:rPr>
              <a:t>τις αποκλίσεις αναφοράς </a:t>
            </a:r>
            <a:r>
              <a:rPr lang="en-GB" sz="2300" b="0" i="0" u="none" strike="noStrike" cap="none" dirty="0">
                <a:solidFill>
                  <a:srgbClr val="000000"/>
                </a:solidFill>
                <a:latin typeface="Calibri"/>
                <a:ea typeface="Calibri"/>
                <a:cs typeface="Calibri"/>
                <a:sym typeface="Calibri"/>
              </a:rPr>
              <a:t>και τις </a:t>
            </a:r>
            <a:r>
              <a:rPr lang="en-GB" sz="2300" b="0" i="0" u="none" strike="noStrike" cap="none" dirty="0">
                <a:solidFill>
                  <a:srgbClr val="FF0000"/>
                </a:solidFill>
                <a:latin typeface="Calibri"/>
                <a:ea typeface="Calibri"/>
                <a:cs typeface="Calibri"/>
                <a:sym typeface="Calibri"/>
              </a:rPr>
              <a:t>πραγματικές αποκλίσεις </a:t>
            </a:r>
            <a:r>
              <a:rPr lang="en-GB" sz="2300" b="0" i="0" u="none" strike="noStrike" cap="none" dirty="0">
                <a:solidFill>
                  <a:srgbClr val="000000"/>
                </a:solidFill>
                <a:latin typeface="Calibri"/>
                <a:ea typeface="Calibri"/>
                <a:cs typeface="Calibri"/>
                <a:sym typeface="Calibri"/>
              </a:rPr>
              <a:t>που παρουσιάστηκαν στη μελέτη περίπτωσης </a:t>
            </a:r>
            <a:r>
              <a:rPr lang="el-GR" sz="2300" b="0" i="0" u="none" strike="noStrike" cap="none" dirty="0">
                <a:solidFill>
                  <a:srgbClr val="000000"/>
                </a:solidFill>
                <a:latin typeface="Calibri"/>
                <a:ea typeface="Calibri"/>
                <a:cs typeface="Calibri"/>
                <a:sym typeface="Calibri"/>
              </a:rPr>
              <a:t>από τις </a:t>
            </a:r>
            <a:r>
              <a:rPr lang="en-GB" sz="2300" b="0" i="0" u="none" strike="noStrike" cap="none" dirty="0">
                <a:solidFill>
                  <a:srgbClr val="000000"/>
                </a:solidFill>
                <a:latin typeface="Calibri"/>
                <a:ea typeface="Calibri"/>
                <a:cs typeface="Calibri"/>
                <a:sym typeface="Calibri"/>
              </a:rPr>
              <a:t>π</a:t>
            </a:r>
            <a:r>
              <a:rPr lang="en-GB" sz="2300" b="0" i="0" u="none" strike="noStrike" cap="none" dirty="0" err="1">
                <a:solidFill>
                  <a:srgbClr val="000000"/>
                </a:solidFill>
                <a:latin typeface="Calibri"/>
                <a:ea typeface="Calibri"/>
                <a:cs typeface="Calibri"/>
                <a:sym typeface="Calibri"/>
              </a:rPr>
              <a:t>ροηγούμενες</a:t>
            </a:r>
            <a:r>
              <a:rPr lang="en-GB" sz="2300" b="0" i="0" u="none" strike="noStrike" cap="none" dirty="0">
                <a:solidFill>
                  <a:srgbClr val="000000"/>
                </a:solidFill>
                <a:latin typeface="Calibri"/>
                <a:ea typeface="Calibri"/>
                <a:cs typeface="Calibri"/>
                <a:sym typeface="Calibri"/>
              </a:rPr>
              <a:t> </a:t>
            </a:r>
            <a:r>
              <a:rPr lang="el-GR" sz="2300" dirty="0" err="1">
                <a:latin typeface="Calibri"/>
                <a:ea typeface="Calibri"/>
                <a:cs typeface="Calibri"/>
                <a:sym typeface="Calibri"/>
              </a:rPr>
              <a:t>υποε</a:t>
            </a:r>
            <a:r>
              <a:rPr lang="en-GB" sz="2300" b="0" i="0" u="none" strike="noStrike" cap="none" dirty="0" err="1">
                <a:solidFill>
                  <a:srgbClr val="000000"/>
                </a:solidFill>
                <a:latin typeface="Calibri"/>
                <a:ea typeface="Calibri"/>
                <a:cs typeface="Calibri"/>
                <a:sym typeface="Calibri"/>
              </a:rPr>
              <a:t>νότητες</a:t>
            </a:r>
            <a:r>
              <a:rPr lang="en-GB" sz="2300" b="0" i="0" u="none" strike="noStrike" cap="none" dirty="0">
                <a:solidFill>
                  <a:srgbClr val="000000"/>
                </a:solidFill>
                <a:latin typeface="Calibri"/>
                <a:ea typeface="Calibri"/>
                <a:cs typeface="Calibri"/>
                <a:sym typeface="Calibri"/>
              </a:rPr>
              <a:t>.</a:t>
            </a:r>
            <a:endParaRPr sz="1800" b="0" i="0" u="none" strike="noStrike" cap="none" dirty="0">
              <a:solidFill>
                <a:srgbClr val="3B3842"/>
              </a:solidFill>
              <a:latin typeface="Calibri"/>
              <a:ea typeface="Calibri"/>
              <a:cs typeface="Calibri"/>
              <a:sym typeface="Calibri"/>
            </a:endParaRPr>
          </a:p>
        </p:txBody>
      </p:sp>
      <p:sp>
        <p:nvSpPr>
          <p:cNvPr id="124" name="Google Shape;124;p4"/>
          <p:cNvSpPr txBox="1"/>
          <p:nvPr/>
        </p:nvSpPr>
        <p:spPr>
          <a:xfrm>
            <a:off x="2677125" y="3695600"/>
            <a:ext cx="6837900" cy="1533600"/>
          </a:xfrm>
          <a:prstGeom prst="rect">
            <a:avLst/>
          </a:prstGeom>
          <a:solidFill>
            <a:srgbClr val="D2F1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Calibri"/>
                <a:ea typeface="Calibri"/>
                <a:cs typeface="Calibri"/>
                <a:sym typeface="Calibri"/>
              </a:rPr>
              <a:t>Στην περίπτωση αυτή, παρακαλούμε να θεωρήσετε ότι οι αποκλίσεις </a:t>
            </a:r>
            <a:r>
              <a:rPr lang="en-GB" sz="2300" b="0" i="0" u="none" strike="noStrike" cap="none">
                <a:solidFill>
                  <a:srgbClr val="FF0000"/>
                </a:solidFill>
                <a:latin typeface="Calibri"/>
                <a:ea typeface="Calibri"/>
                <a:cs typeface="Calibri"/>
                <a:sym typeface="Calibri"/>
              </a:rPr>
              <a:t>σχετίζονται με το χρονοδιάγραμμα </a:t>
            </a:r>
            <a:r>
              <a:rPr lang="en-GB" sz="2300" b="0" i="0" u="none" strike="noStrike" cap="none">
                <a:solidFill>
                  <a:srgbClr val="000000"/>
                </a:solidFill>
                <a:latin typeface="Calibri"/>
                <a:ea typeface="Calibri"/>
                <a:cs typeface="Calibri"/>
                <a:sym typeface="Calibri"/>
              </a:rPr>
              <a:t>και την </a:t>
            </a:r>
            <a:r>
              <a:rPr lang="en-GB" sz="2300" b="0" i="0" u="none" strike="noStrike" cap="none">
                <a:solidFill>
                  <a:srgbClr val="FF0000"/>
                </a:solidFill>
                <a:latin typeface="Calibri"/>
                <a:ea typeface="Calibri"/>
                <a:cs typeface="Calibri"/>
                <a:sym typeface="Calibri"/>
              </a:rPr>
              <a:t>ποιότητα</a:t>
            </a:r>
            <a:r>
              <a:rPr lang="en-GB" sz="2300" b="0" i="0" u="none" strike="noStrike" cap="none">
                <a:solidFill>
                  <a:schemeClr val="dk2"/>
                </a:solidFill>
                <a:latin typeface="Calibri"/>
                <a:ea typeface="Calibri"/>
                <a:cs typeface="Calibri"/>
                <a:sym typeface="Calibri"/>
              </a:rPr>
              <a:t>.</a:t>
            </a:r>
            <a:endParaRPr sz="2300" b="0" i="0" u="none" strike="noStrike" cap="none">
              <a:solidFill>
                <a:schemeClr val="dk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Μελέτη περίπτωσης (Ι)</a:t>
            </a:r>
            <a:endParaRPr b="1"/>
          </a:p>
        </p:txBody>
      </p:sp>
      <p:sp>
        <p:nvSpPr>
          <p:cNvPr id="130" name="Google Shape;130;p6"/>
          <p:cNvSpPr txBox="1">
            <a:spLocks noGrp="1"/>
          </p:cNvSpPr>
          <p:nvPr>
            <p:ph type="body" idx="2"/>
          </p:nvPr>
        </p:nvSpPr>
        <p:spPr>
          <a:xfrm>
            <a:off x="499730" y="1384793"/>
            <a:ext cx="10100930" cy="5078273"/>
          </a:xfrm>
          <a:prstGeom prst="rect">
            <a:avLst/>
          </a:prstGeom>
          <a:noFill/>
          <a:ln>
            <a:noFill/>
          </a:ln>
        </p:spPr>
        <p:txBody>
          <a:bodyPr spcFirstLastPara="1" wrap="square" lIns="91425" tIns="45700" rIns="91425" bIns="45700" anchor="ctr" anchorCtr="0">
            <a:spAutoFit/>
          </a:bodyPr>
          <a:lstStyle/>
          <a:p>
            <a:pPr marL="0" marR="0" lvl="0" indent="0" algn="just" rtl="0">
              <a:lnSpc>
                <a:spcPct val="150000"/>
              </a:lnSpc>
              <a:spcBef>
                <a:spcPts val="0"/>
              </a:spcBef>
              <a:spcAft>
                <a:spcPts val="0"/>
              </a:spcAft>
              <a:buSzPts val="1800"/>
              <a:buNone/>
            </a:pPr>
            <a:r>
              <a:rPr lang="en-GB" b="1" dirty="0" err="1"/>
              <a:t>Οργάνωση</a:t>
            </a:r>
            <a:r>
              <a:rPr lang="en-GB" dirty="0"/>
              <a:t>: Island University</a:t>
            </a:r>
            <a:endParaRPr dirty="0"/>
          </a:p>
          <a:p>
            <a:pPr marL="0" marR="0" lvl="0" indent="0" algn="just" rtl="0">
              <a:lnSpc>
                <a:spcPct val="150000"/>
              </a:lnSpc>
              <a:spcBef>
                <a:spcPts val="0"/>
              </a:spcBef>
              <a:spcAft>
                <a:spcPts val="0"/>
              </a:spcAft>
              <a:buSzPts val="1800"/>
              <a:buNone/>
            </a:pPr>
            <a:r>
              <a:rPr lang="en-GB" b="1" dirty="0"/>
              <a:t>Έργο</a:t>
            </a:r>
            <a:r>
              <a:rPr lang="en-GB" dirty="0"/>
              <a:t>: Το </a:t>
            </a:r>
            <a:r>
              <a:rPr lang="en-GB" dirty="0" err="1"/>
              <a:t>μέλλον</a:t>
            </a:r>
            <a:r>
              <a:rPr lang="en-GB" dirty="0"/>
              <a:t> </a:t>
            </a:r>
            <a:r>
              <a:rPr lang="en-GB" dirty="0" err="1"/>
              <a:t>της</a:t>
            </a:r>
            <a:r>
              <a:rPr lang="en-GB" dirty="0"/>
              <a:t> </a:t>
            </a:r>
            <a:r>
              <a:rPr lang="en-GB" dirty="0" err="1"/>
              <a:t>εκ</a:t>
            </a:r>
            <a:r>
              <a:rPr lang="en-GB" dirty="0"/>
              <a:t>παίδευσης</a:t>
            </a:r>
            <a:endParaRPr dirty="0"/>
          </a:p>
          <a:p>
            <a:pPr marL="0" lvl="0" indent="0">
              <a:lnSpc>
                <a:spcPct val="150000"/>
              </a:lnSpc>
              <a:spcBef>
                <a:spcPts val="0"/>
              </a:spcBef>
            </a:pPr>
            <a:r>
              <a:rPr lang="en-GB" b="1" dirty="0" err="1"/>
              <a:t>Στόχος</a:t>
            </a:r>
            <a:r>
              <a:rPr lang="en-GB" dirty="0"/>
              <a:t>: </a:t>
            </a:r>
            <a:r>
              <a:rPr lang="el-GR" dirty="0"/>
              <a:t>Οργάνωση συνεδρίου όπου κορυφαίοι στοχαστές με επιρροή </a:t>
            </a:r>
            <a:r>
              <a:rPr lang="en-GB" dirty="0"/>
              <a:t>(Salman Khan, Diana </a:t>
            </a:r>
            <a:r>
              <a:rPr lang="en-GB" dirty="0" err="1"/>
              <a:t>Rhoten</a:t>
            </a:r>
            <a:r>
              <a:rPr lang="en-GB" dirty="0"/>
              <a:t>, David Thornburg) θα </a:t>
            </a:r>
            <a:r>
              <a:rPr lang="en-GB" dirty="0" err="1"/>
              <a:t>μοιρ</a:t>
            </a:r>
            <a:r>
              <a:rPr lang="en-GB" dirty="0"/>
              <a:t>αστούν τις σκέψεις τους σχετικά με το μέλλον των εκπαιδευτικών συστημάτων.</a:t>
            </a:r>
            <a:endParaRPr dirty="0"/>
          </a:p>
          <a:p>
            <a:pPr marL="0" marR="0" lvl="0" indent="0" algn="just" rtl="0">
              <a:lnSpc>
                <a:spcPct val="150000"/>
              </a:lnSpc>
              <a:spcBef>
                <a:spcPts val="0"/>
              </a:spcBef>
              <a:spcAft>
                <a:spcPts val="0"/>
              </a:spcAft>
              <a:buSzPts val="1800"/>
              <a:buNone/>
            </a:pPr>
            <a:r>
              <a:rPr lang="en-GB" b="1" dirty="0" err="1"/>
              <a:t>Ημερομηνίες</a:t>
            </a:r>
            <a:r>
              <a:rPr lang="en-GB" b="1" dirty="0"/>
              <a:t> </a:t>
            </a:r>
            <a:r>
              <a:rPr lang="en-GB" b="1" dirty="0" err="1"/>
              <a:t>της</a:t>
            </a:r>
            <a:r>
              <a:rPr lang="en-GB" b="1" dirty="0"/>
              <a:t> </a:t>
            </a:r>
            <a:r>
              <a:rPr lang="en-GB" b="1" dirty="0" err="1"/>
              <a:t>Διάσκεψης</a:t>
            </a:r>
            <a:r>
              <a:rPr lang="en-GB" dirty="0"/>
              <a:t>: 28 - 30 Μα</a:t>
            </a:r>
            <a:r>
              <a:rPr lang="en-GB" dirty="0" err="1"/>
              <a:t>ρτίου</a:t>
            </a:r>
            <a:r>
              <a:rPr lang="en-GB" dirty="0"/>
              <a:t> 2024 (1η </a:t>
            </a:r>
            <a:r>
              <a:rPr lang="en-GB" dirty="0" err="1"/>
              <a:t>ημέρ</a:t>
            </a:r>
            <a:r>
              <a:rPr lang="en-GB" dirty="0"/>
              <a:t>α: μεμονωμένες συνεδριάσεις των υποεπιτροπών, 2η ημέρα: Διάσκεψη, 3η ημέρα: επισκέψεις/ψυχαγωγία).</a:t>
            </a:r>
            <a:endParaRPr dirty="0"/>
          </a:p>
          <a:p>
            <a:pPr marL="0" marR="0" lvl="0" indent="0" algn="just" rtl="0">
              <a:lnSpc>
                <a:spcPct val="150000"/>
              </a:lnSpc>
              <a:spcBef>
                <a:spcPts val="0"/>
              </a:spcBef>
              <a:spcAft>
                <a:spcPts val="0"/>
              </a:spcAft>
              <a:buSzPts val="1800"/>
              <a:buNone/>
            </a:pPr>
            <a:r>
              <a:rPr lang="en-GB" b="1" dirty="0" err="1"/>
              <a:t>Τέλη</a:t>
            </a:r>
            <a:r>
              <a:rPr lang="en-GB" b="1" dirty="0"/>
              <a:t> </a:t>
            </a:r>
            <a:r>
              <a:rPr lang="en-GB" b="1" dirty="0" err="1"/>
              <a:t>εγγρ</a:t>
            </a:r>
            <a:r>
              <a:rPr lang="en-GB" b="1" dirty="0"/>
              <a:t>αφής</a:t>
            </a:r>
            <a:r>
              <a:rPr lang="en-GB" dirty="0"/>
              <a:t>: να αποφασίσει ο διαχειριστής του έργου.</a:t>
            </a:r>
            <a:endParaRPr dirty="0"/>
          </a:p>
          <a:p>
            <a:pPr marL="0" marR="0" lvl="0" indent="0" algn="just" rtl="0">
              <a:lnSpc>
                <a:spcPct val="150000"/>
              </a:lnSpc>
              <a:spcBef>
                <a:spcPts val="0"/>
              </a:spcBef>
              <a:spcAft>
                <a:spcPts val="0"/>
              </a:spcAft>
              <a:buSzPts val="1800"/>
              <a:buNone/>
            </a:pPr>
            <a:r>
              <a:rPr lang="en-GB" b="1" dirty="0" err="1"/>
              <a:t>Δι</a:t>
            </a:r>
            <a:r>
              <a:rPr lang="en-GB" b="1" dirty="0"/>
              <a:t>αμονή</a:t>
            </a:r>
            <a:r>
              <a:rPr lang="en-GB" dirty="0"/>
              <a:t>: Οι συμμετέχοντες θα κλείσουν και θα πληρώσουν για τη διαμονή τους - αλλά εσείς θα διευκολύνετε τη διαδικασία.</a:t>
            </a:r>
            <a:endParaRPr dirty="0"/>
          </a:p>
          <a:p>
            <a:pPr marL="0" marR="0" lvl="0" indent="0" algn="just" rtl="0">
              <a:lnSpc>
                <a:spcPct val="150000"/>
              </a:lnSpc>
              <a:spcBef>
                <a:spcPts val="0"/>
              </a:spcBef>
              <a:spcAft>
                <a:spcPts val="0"/>
              </a:spcAft>
              <a:buSzPts val="1800"/>
              <a:buNone/>
            </a:pPr>
            <a:r>
              <a:rPr lang="el-GR" b="1" dirty="0"/>
              <a:t>Ο</a:t>
            </a:r>
            <a:r>
              <a:rPr lang="en-GB" b="1" dirty="0" err="1"/>
              <a:t>μάδ</a:t>
            </a:r>
            <a:r>
              <a:rPr lang="en-GB" b="1" dirty="0"/>
              <a:t>α έργου - Χρόνος εργασίας ανά ημέρα</a:t>
            </a:r>
            <a:r>
              <a:rPr lang="en-GB" dirty="0"/>
              <a:t>: 4 ώρες (Δευτέρα έως Παρασκευή) - 4 υπάλληλοι του οργανισμού</a:t>
            </a:r>
            <a:endParaRPr dirty="0"/>
          </a:p>
          <a:p>
            <a:pPr marL="457200" marR="0" lvl="0" indent="0" algn="just" rtl="0">
              <a:lnSpc>
                <a:spcPct val="150000"/>
              </a:lnSpc>
              <a:spcBef>
                <a:spcPts val="0"/>
              </a:spcBef>
              <a:spcAft>
                <a:spcPts val="0"/>
              </a:spcAft>
              <a:buSzPts val="18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Μελέτη περίπτωσης (II)</a:t>
            </a:r>
            <a:endParaRPr b="1"/>
          </a:p>
        </p:txBody>
      </p:sp>
      <p:sp>
        <p:nvSpPr>
          <p:cNvPr id="136" name="Google Shape;136;p7"/>
          <p:cNvSpPr txBox="1"/>
          <p:nvPr/>
        </p:nvSpPr>
        <p:spPr>
          <a:xfrm>
            <a:off x="510363" y="1433934"/>
            <a:ext cx="11068494" cy="3485539"/>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0"/>
              </a:spcBef>
              <a:spcAft>
                <a:spcPts val="0"/>
              </a:spcAft>
              <a:buClr>
                <a:srgbClr val="000000"/>
              </a:buClr>
              <a:buSzPts val="1800"/>
              <a:buFont typeface="Arial"/>
              <a:buNone/>
            </a:pPr>
            <a:r>
              <a:rPr lang="en-GB" sz="1800" b="1" i="0" u="none" strike="noStrike" cap="none" dirty="0">
                <a:solidFill>
                  <a:srgbClr val="000000"/>
                </a:solidFill>
                <a:latin typeface="Calibri"/>
                <a:ea typeface="Calibri"/>
                <a:cs typeface="Calibri"/>
                <a:sym typeface="Calibri"/>
              </a:rPr>
              <a:t>Το </a:t>
            </a:r>
            <a:r>
              <a:rPr lang="en-GB" sz="1800" b="1" i="0" u="none" strike="noStrike" cap="none" dirty="0" err="1">
                <a:solidFill>
                  <a:srgbClr val="000000"/>
                </a:solidFill>
                <a:latin typeface="Calibri"/>
                <a:ea typeface="Calibri"/>
                <a:cs typeface="Calibri"/>
                <a:sym typeface="Calibri"/>
              </a:rPr>
              <a:t>συνέδριο</a:t>
            </a:r>
            <a:r>
              <a:rPr lang="en-GB" sz="1800" b="1" i="0" u="none" strike="noStrike" cap="none" dirty="0">
                <a:solidFill>
                  <a:srgbClr val="000000"/>
                </a:solidFill>
                <a:latin typeface="Calibri"/>
                <a:ea typeface="Calibri"/>
                <a:cs typeface="Calibri"/>
                <a:sym typeface="Calibri"/>
              </a:rPr>
              <a:t> θα π</a:t>
            </a:r>
            <a:r>
              <a:rPr lang="en-GB" sz="1800" b="1" i="0" u="none" strike="noStrike" cap="none" dirty="0" err="1">
                <a:solidFill>
                  <a:srgbClr val="000000"/>
                </a:solidFill>
                <a:latin typeface="Calibri"/>
                <a:ea typeface="Calibri"/>
                <a:cs typeface="Calibri"/>
                <a:sym typeface="Calibri"/>
              </a:rPr>
              <a:t>ρέ</a:t>
            </a:r>
            <a:r>
              <a:rPr lang="en-GB" sz="1800" b="1" i="0" u="none" strike="noStrike" cap="none" dirty="0">
                <a:solidFill>
                  <a:srgbClr val="000000"/>
                </a:solidFill>
                <a:latin typeface="Calibri"/>
                <a:ea typeface="Calibri"/>
                <a:cs typeface="Calibri"/>
                <a:sym typeface="Calibri"/>
              </a:rPr>
              <a:t>πει να παρέχει τουλάχιστον</a:t>
            </a:r>
            <a:r>
              <a:rPr lang="en-GB" sz="1800" b="0" i="0" u="none" strike="noStrike" cap="none" dirty="0">
                <a:solidFill>
                  <a:srgbClr val="000000"/>
                </a:solidFill>
                <a:latin typeface="Calibri"/>
                <a:ea typeface="Calibri"/>
                <a:cs typeface="Calibri"/>
                <a:sym typeface="Calibri"/>
              </a:rPr>
              <a:t>:</a:t>
            </a:r>
            <a:endParaRPr sz="1800" b="0" i="0" u="none" strike="noStrike" cap="none" dirty="0">
              <a:solidFill>
                <a:srgbClr val="000000"/>
              </a:solidFill>
              <a:latin typeface="Calibri"/>
              <a:ea typeface="Calibri"/>
              <a:cs typeface="Calibri"/>
              <a:sym typeface="Calibri"/>
            </a:endParaRPr>
          </a:p>
          <a:p>
            <a:pPr marL="457200" marR="0" lvl="0" indent="-342900" algn="just" rtl="0">
              <a:lnSpc>
                <a:spcPct val="150000"/>
              </a:lnSpc>
              <a:spcBef>
                <a:spcPts val="0"/>
              </a:spcBef>
              <a:spcAft>
                <a:spcPts val="0"/>
              </a:spcAft>
              <a:buClr>
                <a:srgbClr val="000000"/>
              </a:buClr>
              <a:buSzPts val="1800"/>
              <a:buFont typeface="Noto Sans Symbols"/>
              <a:buChar char="▪"/>
            </a:pPr>
            <a:r>
              <a:rPr lang="en-GB" sz="1800" b="0" i="0" u="none" strike="noStrike" cap="none" dirty="0" err="1">
                <a:solidFill>
                  <a:srgbClr val="000000"/>
                </a:solidFill>
                <a:latin typeface="Calibri"/>
                <a:ea typeface="Calibri"/>
                <a:cs typeface="Calibri"/>
                <a:sym typeface="Calibri"/>
              </a:rPr>
              <a:t>Αίθουσ</a:t>
            </a:r>
            <a:r>
              <a:rPr lang="en-GB" sz="1800" b="0" i="0" u="none" strike="noStrike" cap="none" dirty="0">
                <a:solidFill>
                  <a:srgbClr val="000000"/>
                </a:solidFill>
                <a:latin typeface="Calibri"/>
                <a:ea typeface="Calibri"/>
                <a:cs typeface="Calibri"/>
                <a:sym typeface="Calibri"/>
              </a:rPr>
              <a:t>α συνεδριάσεων με χωρητικότητα τουλάχιστον 200 ατόμων και 5 αίθουσες συνεδριάσεων με χωρητικότητα 15 έως 20 ατόμων</a:t>
            </a:r>
            <a:endParaRPr sz="1800" b="0" i="0" u="none" strike="noStrike" cap="none" dirty="0">
              <a:solidFill>
                <a:srgbClr val="000000"/>
              </a:solidFill>
              <a:latin typeface="Calibri"/>
              <a:ea typeface="Calibri"/>
              <a:cs typeface="Calibri"/>
              <a:sym typeface="Calibri"/>
            </a:endParaRPr>
          </a:p>
          <a:p>
            <a:pPr marL="457200" marR="0" lvl="0" indent="-342900" algn="just" rtl="0">
              <a:lnSpc>
                <a:spcPct val="150000"/>
              </a:lnSpc>
              <a:spcBef>
                <a:spcPts val="0"/>
              </a:spcBef>
              <a:spcAft>
                <a:spcPts val="0"/>
              </a:spcAft>
              <a:buClr>
                <a:srgbClr val="000000"/>
              </a:buClr>
              <a:buSzPts val="1800"/>
              <a:buFont typeface="Noto Sans Symbols"/>
              <a:buChar char="▪"/>
            </a:pPr>
            <a:r>
              <a:rPr lang="en-GB" sz="1800" b="0" i="0" u="none" strike="noStrike" cap="none" dirty="0" err="1">
                <a:solidFill>
                  <a:srgbClr val="000000"/>
                </a:solidFill>
                <a:latin typeface="Calibri"/>
                <a:ea typeface="Calibri"/>
                <a:cs typeface="Calibri"/>
                <a:sym typeface="Calibri"/>
              </a:rPr>
              <a:t>Ιστοσελίδ</a:t>
            </a:r>
            <a:r>
              <a:rPr lang="en-GB" sz="1800" b="0" i="0" u="none" strike="noStrike" cap="none" dirty="0">
                <a:solidFill>
                  <a:srgbClr val="000000"/>
                </a:solidFill>
                <a:latin typeface="Calibri"/>
                <a:ea typeface="Calibri"/>
                <a:cs typeface="Calibri"/>
                <a:sym typeface="Calibri"/>
              </a:rPr>
              <a:t>α με πληροφορίες και εγγραφές - Φόρμα κρατήσεων</a:t>
            </a:r>
            <a:endParaRPr sz="1800" b="0" i="0" u="none" strike="noStrike" cap="none" dirty="0">
              <a:solidFill>
                <a:srgbClr val="000000"/>
              </a:solidFill>
              <a:latin typeface="Calibri"/>
              <a:ea typeface="Calibri"/>
              <a:cs typeface="Calibri"/>
              <a:sym typeface="Calibri"/>
            </a:endParaRPr>
          </a:p>
          <a:p>
            <a:pPr marL="457200" marR="0" lvl="0" indent="-342900" algn="just" rtl="0">
              <a:lnSpc>
                <a:spcPct val="150000"/>
              </a:lnSpc>
              <a:spcBef>
                <a:spcPts val="0"/>
              </a:spcBef>
              <a:spcAft>
                <a:spcPts val="0"/>
              </a:spcAft>
              <a:buClr>
                <a:srgbClr val="000000"/>
              </a:buClr>
              <a:buSzPts val="1800"/>
              <a:buFont typeface="Noto Sans Symbols"/>
              <a:buChar char="▪"/>
            </a:pPr>
            <a:r>
              <a:rPr lang="en-GB" sz="1800" b="0" i="0" u="none" strike="noStrike" cap="none" dirty="0">
                <a:solidFill>
                  <a:srgbClr val="000000"/>
                </a:solidFill>
                <a:latin typeface="Calibri"/>
                <a:ea typeface="Calibri"/>
                <a:cs typeface="Calibri"/>
                <a:sym typeface="Calibri"/>
              </a:rPr>
              <a:t>2 </a:t>
            </a:r>
            <a:r>
              <a:rPr lang="en-GB" sz="1800" b="0" i="0" u="none" strike="noStrike" cap="none" dirty="0" err="1">
                <a:solidFill>
                  <a:srgbClr val="000000"/>
                </a:solidFill>
                <a:latin typeface="Calibri"/>
                <a:ea typeface="Calibri"/>
                <a:cs typeface="Calibri"/>
                <a:sym typeface="Calibri"/>
              </a:rPr>
              <a:t>μεσημερι</a:t>
            </a:r>
            <a:r>
              <a:rPr lang="en-GB" sz="1800" b="0" i="0" u="none" strike="noStrike" cap="none" dirty="0">
                <a:solidFill>
                  <a:srgbClr val="000000"/>
                </a:solidFill>
                <a:latin typeface="Calibri"/>
                <a:ea typeface="Calibri"/>
                <a:cs typeface="Calibri"/>
                <a:sym typeface="Calibri"/>
              </a:rPr>
              <a:t>ανά γεύματα, 1 δείπνο και 1 επίσημο δείπνο (εκτός των χώρων του συνεδρίου)</a:t>
            </a:r>
            <a:endParaRPr sz="1800" b="0" i="0" u="none" strike="noStrike" cap="none" dirty="0">
              <a:solidFill>
                <a:srgbClr val="000000"/>
              </a:solidFill>
              <a:latin typeface="Calibri"/>
              <a:ea typeface="Calibri"/>
              <a:cs typeface="Calibri"/>
              <a:sym typeface="Calibri"/>
            </a:endParaRPr>
          </a:p>
          <a:p>
            <a:pPr marL="457200" marR="0" lvl="0" indent="-342900" algn="just" rtl="0">
              <a:lnSpc>
                <a:spcPct val="150000"/>
              </a:lnSpc>
              <a:spcBef>
                <a:spcPts val="0"/>
              </a:spcBef>
              <a:spcAft>
                <a:spcPts val="0"/>
              </a:spcAft>
              <a:buClr>
                <a:srgbClr val="000000"/>
              </a:buClr>
              <a:buSzPts val="1800"/>
              <a:buFont typeface="Noto Sans Symbols"/>
              <a:buChar char="▪"/>
            </a:pPr>
            <a:r>
              <a:rPr lang="en-GB" sz="1800" b="0" i="0" u="none" strike="noStrike" cap="none" dirty="0" err="1">
                <a:solidFill>
                  <a:srgbClr val="000000"/>
                </a:solidFill>
                <a:latin typeface="Calibri"/>
                <a:ea typeface="Calibri"/>
                <a:cs typeface="Calibri"/>
                <a:sym typeface="Calibri"/>
              </a:rPr>
              <a:t>Εκδρομή</a:t>
            </a:r>
            <a:r>
              <a:rPr lang="en-GB" sz="1800" b="0" i="0" u="none" strike="noStrike" cap="none" dirty="0">
                <a:solidFill>
                  <a:srgbClr val="000000"/>
                </a:solidFill>
                <a:latin typeface="Calibri"/>
                <a:ea typeface="Calibri"/>
                <a:cs typeface="Calibri"/>
                <a:sym typeface="Calibri"/>
              </a:rPr>
              <a:t> με α</a:t>
            </a:r>
            <a:r>
              <a:rPr lang="en-GB" sz="1800" b="0" i="0" u="none" strike="noStrike" cap="none" dirty="0" err="1">
                <a:solidFill>
                  <a:srgbClr val="000000"/>
                </a:solidFill>
                <a:latin typeface="Calibri"/>
                <a:ea typeface="Calibri"/>
                <a:cs typeface="Calibri"/>
                <a:sym typeface="Calibri"/>
              </a:rPr>
              <a:t>ξιοθέ</a:t>
            </a:r>
            <a:r>
              <a:rPr lang="en-GB" sz="1800" b="0" i="0" u="none" strike="noStrike" cap="none" dirty="0">
                <a:solidFill>
                  <a:srgbClr val="000000"/>
                </a:solidFill>
                <a:latin typeface="Calibri"/>
                <a:ea typeface="Calibri"/>
                <a:cs typeface="Calibri"/>
                <a:sym typeface="Calibri"/>
              </a:rPr>
              <a:t>ατα (π.χ. επ</a:t>
            </a:r>
            <a:r>
              <a:rPr lang="en-GB" sz="1800" b="0" i="0" u="none" strike="noStrike" cap="none" dirty="0" err="1">
                <a:solidFill>
                  <a:srgbClr val="000000"/>
                </a:solidFill>
                <a:latin typeface="Calibri"/>
                <a:ea typeface="Calibri"/>
                <a:cs typeface="Calibri"/>
                <a:sym typeface="Calibri"/>
              </a:rPr>
              <a:t>ισκέψεις</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σε</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σχολεί</a:t>
            </a:r>
            <a:r>
              <a:rPr lang="en-GB" sz="1800" b="0" i="0" u="none" strike="noStrike" cap="none" dirty="0">
                <a:solidFill>
                  <a:srgbClr val="000000"/>
                </a:solidFill>
                <a:latin typeface="Calibri"/>
                <a:ea typeface="Calibri"/>
                <a:cs typeface="Calibri"/>
                <a:sym typeface="Calibri"/>
              </a:rPr>
              <a:t>α, εκπαιδευτικά ιδρύματα, άλλους οργανισμούς, μουσεία, άλλα αξιοθέατα) μετά την ολοκλήρωση του συνεδρίου (ημερήσια εκδρομή)</a:t>
            </a:r>
            <a:endParaRPr sz="1800" b="0" i="0" u="none" strike="noStrike" cap="none" dirty="0">
              <a:solidFill>
                <a:srgbClr val="000000"/>
              </a:solidFill>
              <a:latin typeface="Calibri"/>
              <a:ea typeface="Calibri"/>
              <a:cs typeface="Calibri"/>
              <a:sym typeface="Calibri"/>
            </a:endParaRPr>
          </a:p>
          <a:p>
            <a:pPr marL="457200" marR="0" lvl="0" indent="-342900" algn="just" rtl="0">
              <a:lnSpc>
                <a:spcPct val="150000"/>
              </a:lnSpc>
              <a:spcBef>
                <a:spcPts val="0"/>
              </a:spcBef>
              <a:spcAft>
                <a:spcPts val="0"/>
              </a:spcAft>
              <a:buClr>
                <a:srgbClr val="000000"/>
              </a:buClr>
              <a:buSzPts val="1800"/>
              <a:buFont typeface="Noto Sans Symbols"/>
              <a:buChar char="▪"/>
            </a:pPr>
            <a:r>
              <a:rPr lang="en-GB" sz="1800" b="0" i="0" u="none" strike="noStrike" cap="none" dirty="0" err="1">
                <a:solidFill>
                  <a:srgbClr val="000000"/>
                </a:solidFill>
                <a:latin typeface="Calibri"/>
                <a:ea typeface="Calibri"/>
                <a:cs typeface="Calibri"/>
                <a:sym typeface="Calibri"/>
              </a:rPr>
              <a:t>Μετ</a:t>
            </a:r>
            <a:r>
              <a:rPr lang="en-GB" sz="1800" b="0" i="0" u="none" strike="noStrike" cap="none" dirty="0">
                <a:solidFill>
                  <a:srgbClr val="000000"/>
                </a:solidFill>
                <a:latin typeface="Calibri"/>
                <a:ea typeface="Calibri"/>
                <a:cs typeface="Calibri"/>
                <a:sym typeface="Calibri"/>
              </a:rPr>
              <a:t>αφορά</a:t>
            </a:r>
            <a:r>
              <a:rPr lang="el-GR" sz="1800" b="0" i="0" u="none" strike="noStrike" cap="none" dirty="0">
                <a:solidFill>
                  <a:srgbClr val="000000"/>
                </a:solidFill>
                <a:latin typeface="Calibri"/>
                <a:ea typeface="Calibri"/>
                <a:cs typeface="Calibri"/>
                <a:sym typeface="Calibri"/>
              </a:rPr>
              <a:t> στο αεροδρόμιο</a:t>
            </a:r>
            <a:endParaRPr sz="1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txBox="1">
            <a:spLocks noGrp="1"/>
          </p:cNvSpPr>
          <p:nvPr>
            <p:ph type="body" idx="2"/>
          </p:nvPr>
        </p:nvSpPr>
        <p:spPr>
          <a:xfrm>
            <a:off x="2368199" y="1139750"/>
            <a:ext cx="8808881" cy="2680200"/>
          </a:xfrm>
          <a:prstGeom prst="rect">
            <a:avLst/>
          </a:prstGeom>
          <a:noFill/>
          <a:ln>
            <a:noFill/>
          </a:ln>
        </p:spPr>
        <p:txBody>
          <a:bodyPr spcFirstLastPara="1" wrap="square" lIns="0" tIns="0" rIns="0" bIns="0" anchor="t" anchorCtr="0">
            <a:noAutofit/>
          </a:bodyPr>
          <a:lstStyle/>
          <a:p>
            <a:pPr marL="457200" lvl="0" indent="-228600" algn="ctr" rtl="0">
              <a:lnSpc>
                <a:spcPct val="90000"/>
              </a:lnSpc>
              <a:spcBef>
                <a:spcPts val="1000"/>
              </a:spcBef>
              <a:spcAft>
                <a:spcPts val="0"/>
              </a:spcAft>
              <a:buSzPts val="1800"/>
              <a:buNone/>
            </a:pPr>
            <a:endParaRPr dirty="0"/>
          </a:p>
          <a:p>
            <a:pPr marL="457200" lvl="0" indent="-228600" algn="ctr" rtl="0">
              <a:lnSpc>
                <a:spcPct val="90000"/>
              </a:lnSpc>
              <a:spcBef>
                <a:spcPts val="1000"/>
              </a:spcBef>
              <a:spcAft>
                <a:spcPts val="0"/>
              </a:spcAft>
              <a:buSzPts val="1800"/>
              <a:buNone/>
            </a:pPr>
            <a:endParaRPr dirty="0"/>
          </a:p>
          <a:p>
            <a:pPr marL="457200" lvl="0" indent="-228600" algn="ctr" rtl="0">
              <a:lnSpc>
                <a:spcPct val="90000"/>
              </a:lnSpc>
              <a:spcBef>
                <a:spcPts val="1000"/>
              </a:spcBef>
              <a:spcAft>
                <a:spcPts val="0"/>
              </a:spcAft>
              <a:buSzPts val="1800"/>
              <a:buNone/>
            </a:pPr>
            <a:r>
              <a:rPr lang="en-GB" sz="2000" dirty="0"/>
              <a:t>A. Ricardo </a:t>
            </a:r>
            <a:r>
              <a:rPr lang="en-GB" sz="2000" dirty="0" err="1"/>
              <a:t>Muti</a:t>
            </a:r>
            <a:r>
              <a:rPr lang="en-GB" sz="2000" dirty="0"/>
              <a:t> - </a:t>
            </a:r>
            <a:r>
              <a:rPr lang="en-GB" sz="2000" u="sng" dirty="0" err="1">
                <a:solidFill>
                  <a:schemeClr val="hlink"/>
                </a:solidFill>
                <a:hlinkClick r:id="rId3"/>
              </a:rPr>
              <a:t>Σύνδεσμος</a:t>
            </a:r>
            <a:r>
              <a:rPr lang="en-GB" sz="2000" u="sng" dirty="0">
                <a:solidFill>
                  <a:schemeClr val="hlink"/>
                </a:solidFill>
                <a:hlinkClick r:id="rId3"/>
              </a:rPr>
              <a:t> </a:t>
            </a:r>
            <a:r>
              <a:rPr lang="en-GB" sz="2000" dirty="0"/>
              <a:t>β</a:t>
            </a:r>
            <a:r>
              <a:rPr lang="en-GB" sz="2000" dirty="0" err="1"/>
              <a:t>ίντεο</a:t>
            </a:r>
            <a:r>
              <a:rPr lang="en-GB" sz="2000" dirty="0"/>
              <a:t> </a:t>
            </a:r>
            <a:endParaRPr sz="2000" u="sng" dirty="0">
              <a:solidFill>
                <a:schemeClr val="hlink"/>
              </a:solidFill>
            </a:endParaRPr>
          </a:p>
          <a:p>
            <a:pPr marL="457200" lvl="0" indent="-228600" algn="ctr" rtl="0">
              <a:lnSpc>
                <a:spcPct val="90000"/>
              </a:lnSpc>
              <a:spcBef>
                <a:spcPts val="1000"/>
              </a:spcBef>
              <a:spcAft>
                <a:spcPts val="0"/>
              </a:spcAft>
              <a:buSzPts val="1800"/>
              <a:buNone/>
            </a:pPr>
            <a:endParaRPr sz="2000" dirty="0"/>
          </a:p>
          <a:p>
            <a:pPr marL="228600" lvl="0" indent="0" algn="l" rtl="0">
              <a:lnSpc>
                <a:spcPct val="90000"/>
              </a:lnSpc>
              <a:spcBef>
                <a:spcPts val="1000"/>
              </a:spcBef>
              <a:spcAft>
                <a:spcPts val="0"/>
              </a:spcAft>
              <a:buSzPts val="1800"/>
              <a:buNone/>
            </a:pPr>
            <a:r>
              <a:rPr lang="en-GB" sz="2000" dirty="0"/>
              <a:t>								</a:t>
            </a:r>
            <a:endParaRPr sz="2000" dirty="0"/>
          </a:p>
          <a:p>
            <a:pPr marL="685800" lvl="0" indent="228600" algn="l" rtl="0">
              <a:lnSpc>
                <a:spcPct val="90000"/>
              </a:lnSpc>
              <a:spcBef>
                <a:spcPts val="1000"/>
              </a:spcBef>
              <a:spcAft>
                <a:spcPts val="0"/>
              </a:spcAft>
              <a:buSzPts val="1800"/>
              <a:buNone/>
            </a:pPr>
            <a:r>
              <a:rPr lang="en-GB" sz="2000" dirty="0"/>
              <a:t>B. Leonard Bernstein - </a:t>
            </a:r>
            <a:r>
              <a:rPr lang="en-GB" sz="2000" u="sng" dirty="0" err="1">
                <a:solidFill>
                  <a:schemeClr val="hlink"/>
                </a:solidFill>
                <a:hlinkClick r:id="rId4"/>
              </a:rPr>
              <a:t>Σύνδεσμος</a:t>
            </a:r>
            <a:r>
              <a:rPr lang="en-GB" sz="2000" u="sng" dirty="0">
                <a:solidFill>
                  <a:schemeClr val="hlink"/>
                </a:solidFill>
                <a:hlinkClick r:id="rId4"/>
              </a:rPr>
              <a:t> </a:t>
            </a:r>
            <a:r>
              <a:rPr lang="en-GB" sz="2000" dirty="0"/>
              <a:t>β</a:t>
            </a:r>
            <a:r>
              <a:rPr lang="en-GB" sz="2000" dirty="0" err="1"/>
              <a:t>ίντεο</a:t>
            </a:r>
            <a:r>
              <a:rPr lang="en-GB" sz="2000" dirty="0"/>
              <a:t> (</a:t>
            </a:r>
            <a:r>
              <a:rPr lang="en-GB" sz="2000" dirty="0" err="1"/>
              <a:t>έν</a:t>
            </a:r>
            <a:r>
              <a:rPr lang="en-GB" sz="2000" dirty="0"/>
              <a:t>αρξη από 16:40 λεπτά)</a:t>
            </a:r>
            <a:endParaRPr sz="2000" dirty="0"/>
          </a:p>
          <a:p>
            <a:pPr marL="457200" lvl="0" indent="-228600" algn="ctr" rtl="0">
              <a:lnSpc>
                <a:spcPct val="90000"/>
              </a:lnSpc>
              <a:spcBef>
                <a:spcPts val="1000"/>
              </a:spcBef>
              <a:spcAft>
                <a:spcPts val="0"/>
              </a:spcAft>
              <a:buSzPts val="1800"/>
              <a:buNone/>
            </a:pPr>
            <a:endParaRPr sz="2000" dirty="0"/>
          </a:p>
          <a:p>
            <a:pPr marL="457200" lvl="0" indent="-228600" algn="ctr" rtl="0">
              <a:lnSpc>
                <a:spcPct val="90000"/>
              </a:lnSpc>
              <a:spcBef>
                <a:spcPts val="1000"/>
              </a:spcBef>
              <a:spcAft>
                <a:spcPts val="0"/>
              </a:spcAft>
              <a:buSzPts val="1800"/>
              <a:buNone/>
            </a:pPr>
            <a:endParaRPr sz="2000" dirty="0"/>
          </a:p>
        </p:txBody>
      </p:sp>
      <p:sp>
        <p:nvSpPr>
          <p:cNvPr id="143" name="Google Shape;143;p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err="1"/>
              <a:t>Τι</a:t>
            </a:r>
            <a:r>
              <a:rPr lang="en-GB" b="1" dirty="0"/>
              <a:t> </a:t>
            </a:r>
            <a:r>
              <a:rPr lang="en-GB" b="1" dirty="0" err="1"/>
              <a:t>είδους</a:t>
            </a:r>
            <a:r>
              <a:rPr lang="en-GB" b="1" dirty="0"/>
              <a:t> </a:t>
            </a:r>
            <a:r>
              <a:rPr lang="el-GR" b="1" dirty="0"/>
              <a:t>υπεύθυνος διαχείρισης </a:t>
            </a:r>
            <a:r>
              <a:rPr lang="en-GB" b="1" dirty="0" err="1"/>
              <a:t>θέλετε</a:t>
            </a:r>
            <a:r>
              <a:rPr lang="en-GB" b="1" dirty="0"/>
              <a:t> να γίνετε;</a:t>
            </a:r>
            <a:endParaRPr b="1" dirty="0"/>
          </a:p>
        </p:txBody>
      </p:sp>
      <p:pic>
        <p:nvPicPr>
          <p:cNvPr id="144" name="Google Shape;144;p5"/>
          <p:cNvPicPr preferRelativeResize="0"/>
          <p:nvPr/>
        </p:nvPicPr>
        <p:blipFill>
          <a:blip r:embed="rId5">
            <a:alphaModFix/>
          </a:blip>
          <a:stretch>
            <a:fillRect/>
          </a:stretch>
        </p:blipFill>
        <p:spPr>
          <a:xfrm>
            <a:off x="5000017" y="3762893"/>
            <a:ext cx="1893007" cy="2978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500"/>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844</Words>
  <Application>Microsoft Office PowerPoint</Application>
  <PresentationFormat>Widescreen</PresentationFormat>
  <Paragraphs>90</Paragraphs>
  <Slides>10</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Noto Sans Symbols</vt:lpstr>
      <vt:lpstr>CARDET Course template</vt:lpstr>
      <vt:lpstr>2_CARDET Course template</vt:lpstr>
      <vt:lpstr>Ενότητα 4 Διαχείριση έργων </vt:lpstr>
      <vt:lpstr>Περιεχόμενα ενότητας</vt:lpstr>
      <vt:lpstr>Έννοια - Κύκλος ζωής έργου</vt:lpstr>
      <vt:lpstr>Τεχνικές - Κλείσιμο έργου</vt:lpstr>
      <vt:lpstr>Κλείσιμο έργου</vt:lpstr>
      <vt:lpstr>Δραστηριότητα 1 - Μετρήσεις : Βασική τιμή έναντι πραγματικών τιμών </vt:lpstr>
      <vt:lpstr>Μελέτη περίπτωσης (Ι)</vt:lpstr>
      <vt:lpstr>Μελέτη περίπτωσης (II)</vt:lpstr>
      <vt:lpstr>Τι είδους υπεύθυνος διαχείρισης θέλετε να γίνετε;</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Ενότητα 4 Διαχείριση έργων </dc:title>
  <dc:creator>2Fast4u</dc:creator>
  <cp:keywords>, docId:5DEAB637ECD556B2A49368F18A3C4421</cp:keywords>
  <cp:lastModifiedBy>Foteini Sokratous</cp:lastModifiedBy>
  <cp:revision>6</cp:revision>
  <dcterms:created xsi:type="dcterms:W3CDTF">2014-07-11T09:12:14Z</dcterms:created>
  <dcterms:modified xsi:type="dcterms:W3CDTF">2024-03-08T14:09:46Z</dcterms:modified>
</cp:coreProperties>
</file>