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33"/>
  </p:notesMasterIdLst>
  <p:sldIdLst>
    <p:sldId id="256" r:id="rId3"/>
    <p:sldId id="257" r:id="rId4"/>
    <p:sldId id="286" r:id="rId5"/>
    <p:sldId id="258" r:id="rId6"/>
    <p:sldId id="259" r:id="rId7"/>
    <p:sldId id="260" r:id="rId8"/>
    <p:sldId id="261" r:id="rId9"/>
    <p:sldId id="262" r:id="rId10"/>
    <p:sldId id="263" r:id="rId11"/>
    <p:sldId id="264" r:id="rId12"/>
    <p:sldId id="285"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7"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rWF1/IiicwRF+A/LXVklwSXjg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94" autoAdjust="0"/>
  </p:normalViewPr>
  <p:slideViewPr>
    <p:cSldViewPr snapToGrid="0">
      <p:cViewPr varScale="1">
        <p:scale>
          <a:sx n="98" d="100"/>
          <a:sy n="98" d="100"/>
        </p:scale>
        <p:origin x="10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25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&gt;Freepik&lt;/a&gt;.</a:t>
            </a:r>
            <a:endParaRPr b="0"/>
          </a:p>
        </p:txBody>
      </p:sp>
      <p:sp>
        <p:nvSpPr>
          <p:cNvPr id="137" name="Google Shape;13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dirty="0" err="1"/>
              <a:t>Πηγή</a:t>
            </a:r>
            <a:r>
              <a:rPr lang="en-GB" b="1" dirty="0"/>
              <a:t> </a:t>
            </a:r>
            <a:r>
              <a:rPr lang="en-GB" b="1" dirty="0" err="1"/>
              <a:t>εικόν</a:t>
            </a:r>
            <a:r>
              <a:rPr lang="en-GB" b="1" dirty="0"/>
              <a:t>ας: </a:t>
            </a:r>
            <a:r>
              <a:rPr lang="en-GB" b="0" dirty="0"/>
              <a:t>&gt;Freepik&lt;/a&gt;.</a:t>
            </a:r>
            <a:endParaRPr b="0" dirty="0"/>
          </a:p>
        </p:txBody>
      </p:sp>
      <p:sp>
        <p:nvSpPr>
          <p:cNvPr id="153" name="Google Shape;15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dirty="0" err="1"/>
              <a:t>Πηγή</a:t>
            </a:r>
            <a:r>
              <a:rPr lang="en-GB" b="1" dirty="0"/>
              <a:t> </a:t>
            </a:r>
            <a:r>
              <a:rPr lang="en-GB" b="1" dirty="0" err="1"/>
              <a:t>εικόν</a:t>
            </a:r>
            <a:r>
              <a:rPr lang="en-GB" b="1" dirty="0"/>
              <a:t>ας: </a:t>
            </a:r>
            <a:r>
              <a:rPr lang="en-GB" b="0" dirty="0"/>
              <a:t>&lt;a href="https://www.freepik.com/free-photo/swot-business-company-strategy-marketing-concept_17433135.htm#query=swot%20analysis&amp;position=1&amp;from_view=search&amp;track=ais"&gt;Εικόνα από rawpixel.com&lt;/a&gt; στο Freepik </a:t>
            </a:r>
            <a:endParaRPr b="0" dirty="0"/>
          </a:p>
        </p:txBody>
      </p:sp>
      <p:sp>
        <p:nvSpPr>
          <p:cNvPr id="161" name="Google Shape;16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dirty="0" err="1"/>
              <a:t>Πηγή</a:t>
            </a:r>
            <a:r>
              <a:rPr lang="en-GB" b="1" dirty="0"/>
              <a:t> </a:t>
            </a:r>
            <a:r>
              <a:rPr lang="en-GB" b="1" dirty="0" err="1"/>
              <a:t>εικόν</a:t>
            </a:r>
            <a:r>
              <a:rPr lang="en-GB" b="1" dirty="0"/>
              <a:t>ας: </a:t>
            </a:r>
            <a:r>
              <a:rPr lang="en-GB" b="0" dirty="0"/>
              <a:t>Αυτή η φωτογραφία από Άγνωστο Συγγραφέα έχει άδεια χρήσης CC BY-SA-NC</a:t>
            </a:r>
            <a:endParaRPr dirty="0"/>
          </a:p>
          <a:p>
            <a:pPr marL="457200" marR="0" lvl="0" indent="-228600" algn="l" rtl="0">
              <a:lnSpc>
                <a:spcPct val="100000"/>
              </a:lnSpc>
              <a:spcBef>
                <a:spcPts val="0"/>
              </a:spcBef>
              <a:spcAft>
                <a:spcPts val="0"/>
              </a:spcAft>
              <a:buSzPts val="1400"/>
              <a:buNone/>
            </a:pPr>
            <a:endParaRPr b="1" dirty="0"/>
          </a:p>
        </p:txBody>
      </p:sp>
      <p:sp>
        <p:nvSpPr>
          <p:cNvPr id="187" name="Google Shape;18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&lt;a href="https://www.freepik.com/free-photo/top-view-black-notebook-pen-female-hand-black-surface_17188391.htm#query=work%20plan&amp;position=7&amp;from_view=search&amp;track=ais"&gt;Εικόνα του KamranAydinov&lt;/a&gt; στο Freepik </a:t>
            </a:r>
            <a:endParaRPr b="0"/>
          </a:p>
        </p:txBody>
      </p:sp>
      <p:sp>
        <p:nvSpPr>
          <p:cNvPr id="201" name="Google Shape;20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4" name="Google Shape;23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&gt;Freepik&lt;/a&gt;.</a:t>
            </a:r>
            <a:endParaRPr b="0"/>
          </a:p>
        </p:txBody>
      </p:sp>
      <p:sp>
        <p:nvSpPr>
          <p:cNvPr id="249" name="Google Shape;24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https://wordwall.net/resource/38035766/emergeicebreakerrandom-questions</a:t>
            </a:r>
            <a:endParaRPr dirty="0"/>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823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err="1"/>
              <a:t>Πηγή</a:t>
            </a:r>
            <a:r>
              <a:rPr lang="en-GB" b="1" dirty="0"/>
              <a:t> </a:t>
            </a:r>
            <a:r>
              <a:rPr lang="en-GB" b="1" dirty="0" err="1"/>
              <a:t>εικόν</a:t>
            </a:r>
            <a:r>
              <a:rPr lang="en-GB" b="1" dirty="0"/>
              <a:t>ας: </a:t>
            </a:r>
            <a:r>
              <a:rPr lang="en-GB" b="0" dirty="0"/>
              <a:t>&lt;a href="https://www.freepik.com/free-vector/business-background-design_1068430.htm#query=communication%20plan&amp;position=2&amp;from_view=search&amp;track=ais"&gt;Εικόνα από GraphiqaStock&lt;/a&gt; στο Freepik </a:t>
            </a:r>
            <a:endParaRPr b="0" dirty="0"/>
          </a:p>
        </p:txBody>
      </p:sp>
      <p:sp>
        <p:nvSpPr>
          <p:cNvPr id="62" name="Google Shape;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&lt;a href="https://www.freepik.com/free-photo/plan-education-inspire-learn-diagram-concept_17133920.htm#query=communication%20plan&amp;position=3&amp;from_view=search&amp;track=ais"&gt;Εικόνα από rawpixel.com&lt;/a&gt; στο Freepik</a:t>
            </a:r>
            <a:endParaRPr b="0"/>
          </a:p>
        </p:txBody>
      </p:sp>
      <p:sp>
        <p:nvSpPr>
          <p:cNvPr id="70" name="Google Shape;7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8" name="Google Shape;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93" name="Google Shape;9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3225511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342961575"/>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70238661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4140138401"/>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829939087"/>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37314100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21674759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ordwall.net/resource/38035766/emergeicebreakerrandom-question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52092" y="447930"/>
            <a:ext cx="8345173" cy="958839"/>
          </a:xfrm>
        </p:spPr>
        <p:txBody>
          <a:bodyPr>
            <a:normAutofit fontScale="90000"/>
          </a:bodyPr>
          <a:lstStyle/>
          <a:p>
            <a:r>
              <a:rPr lang="en-GB" sz="2000" b="0" dirty="0" err="1"/>
              <a:t>Ενότητ</a:t>
            </a:r>
            <a:r>
              <a:rPr lang="en-GB" sz="2000" b="0" dirty="0"/>
              <a:t>α 5</a:t>
            </a:r>
            <a:br>
              <a:rPr lang="en-GB" sz="2800" dirty="0"/>
            </a:br>
            <a:r>
              <a:rPr lang="en-GB" sz="2800" dirty="0"/>
              <a:t>Στρατηγική επικοινωνία για </a:t>
            </a:r>
            <a:r>
              <a:rPr lang="el-GR" sz="2800" dirty="0"/>
              <a:t>Ο</a:t>
            </a:r>
            <a:r>
              <a:rPr lang="en-GB" sz="2800" dirty="0" err="1"/>
              <a:t>ργ</a:t>
            </a:r>
            <a:r>
              <a:rPr lang="en-GB" sz="2800" dirty="0"/>
              <a:t>ανώσεις της </a:t>
            </a:r>
            <a:r>
              <a:rPr lang="el-GR" sz="2800" dirty="0"/>
              <a:t>Κ</a:t>
            </a:r>
            <a:r>
              <a:rPr lang="en-GB" sz="2800" dirty="0" err="1"/>
              <a:t>οινωνί</a:t>
            </a:r>
            <a:r>
              <a:rPr lang="en-GB" sz="2800" dirty="0"/>
              <a:t>ας των </a:t>
            </a:r>
            <a:r>
              <a:rPr lang="el-GR" sz="2800" dirty="0"/>
              <a:t>Π</a:t>
            </a:r>
            <a:r>
              <a:rPr lang="en-GB" sz="2800" dirty="0" err="1"/>
              <a:t>ολιτών</a:t>
            </a:r>
            <a:r>
              <a:rPr lang="en-GB" sz="2800" dirty="0"/>
              <a:t> (ΟΚ</a:t>
            </a:r>
            <a:r>
              <a:rPr lang="el-GR" sz="2800" dirty="0"/>
              <a:t>τ</a:t>
            </a:r>
            <a:r>
              <a:rPr lang="en-GB" sz="2800" dirty="0"/>
              <a:t>Π)</a:t>
            </a:r>
            <a:endParaRPr lang="el-GR" dirty="0"/>
          </a:p>
        </p:txBody>
      </p:sp>
      <p:sp>
        <p:nvSpPr>
          <p:cNvPr id="2" name="Google Shape;56;p1">
            <a:extLst>
              <a:ext uri="{FF2B5EF4-FFF2-40B4-BE49-F238E27FC236}">
                <a16:creationId xmlns:a16="http://schemas.microsoft.com/office/drawing/2014/main" id="{121B42C0-5984-4347-C628-C7A0AB437A24}"/>
              </a:ext>
            </a:extLst>
          </p:cNvPr>
          <p:cNvSpPr/>
          <p:nvPr/>
        </p:nvSpPr>
        <p:spPr>
          <a:xfrm>
            <a:off x="3552092" y="1475363"/>
            <a:ext cx="8345173" cy="732279"/>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3" name="Google Shape;58;p1">
            <a:extLst>
              <a:ext uri="{FF2B5EF4-FFF2-40B4-BE49-F238E27FC236}">
                <a16:creationId xmlns:a16="http://schemas.microsoft.com/office/drawing/2014/main" id="{3B65EFE0-7B5E-8BFA-08D0-6131051F59FD}"/>
              </a:ext>
            </a:extLst>
          </p:cNvPr>
          <p:cNvSpPr txBox="1">
            <a:spLocks/>
          </p:cNvSpPr>
          <p:nvPr/>
        </p:nvSpPr>
        <p:spPr>
          <a:xfrm>
            <a:off x="3695628" y="1676945"/>
            <a:ext cx="7403631" cy="329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lvl="0">
              <a:spcBef>
                <a:spcPts val="0"/>
              </a:spcBef>
            </a:pPr>
            <a:r>
              <a:rPr lang="el-GR" sz="2200" dirty="0" err="1">
                <a:solidFill>
                  <a:schemeClr val="lt1"/>
                </a:solidFill>
              </a:rPr>
              <a:t>Υποε</a:t>
            </a:r>
            <a:r>
              <a:rPr lang="en-GB" sz="2200" dirty="0" err="1">
                <a:solidFill>
                  <a:schemeClr val="lt1"/>
                </a:solidFill>
              </a:rPr>
              <a:t>νότητ</a:t>
            </a:r>
            <a:r>
              <a:rPr lang="en-GB" sz="2200" dirty="0">
                <a:solidFill>
                  <a:schemeClr val="lt1"/>
                </a:solidFill>
              </a:rPr>
              <a:t>α 1: Στρατηγικός επικοινωνιακός σχεδιασμός</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2"/>
          <p:cNvSpPr txBox="1">
            <a:spLocks noGrp="1"/>
          </p:cNvSpPr>
          <p:nvPr>
            <p:ph type="body" idx="1"/>
          </p:nvPr>
        </p:nvSpPr>
        <p:spPr>
          <a:xfrm>
            <a:off x="152400" y="1219200"/>
            <a:ext cx="11640230" cy="5326577"/>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r>
              <a:rPr lang="en-GB" b="1" dirty="0"/>
              <a:t>Προσδιορισμός του κοινού-στόχου:</a:t>
            </a:r>
            <a:r>
              <a:rPr lang="en-GB" dirty="0"/>
              <a:t> Κατανοήστε τις ομάδες ή τα άτομα που μπορούν να σας βοηθήσουν να επιτύχετε τους στρατηγικούς οργανωτικούς σας στόχους. Μπορεί να κυμαίνονται από πιθανούς </a:t>
            </a:r>
            <a:r>
              <a:rPr lang="el-GR" dirty="0"/>
              <a:t>χορηγούς</a:t>
            </a:r>
            <a:r>
              <a:rPr lang="en-GB" dirty="0"/>
              <a:t>, υπεύθυνους λήψης αποφάσεων και κοινοτικούς ηγέτες μέχρι τοπικές επιχειρήσεις, μη κερδοσκοπικές οργανώσεις και πιθανούς εθελοντές.</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err="1"/>
              <a:t>Αν</a:t>
            </a:r>
            <a:r>
              <a:rPr lang="en-GB" b="1" dirty="0"/>
              <a:t>αγν</a:t>
            </a:r>
            <a:r>
              <a:rPr lang="el-GR" b="1" dirty="0" err="1"/>
              <a:t>ώριση</a:t>
            </a:r>
            <a:r>
              <a:rPr lang="el-GR" b="1" dirty="0"/>
              <a:t> </a:t>
            </a:r>
            <a:r>
              <a:rPr lang="en-GB" b="1" dirty="0" err="1"/>
              <a:t>τη</a:t>
            </a:r>
            <a:r>
              <a:rPr lang="el-GR" b="1" dirty="0"/>
              <a:t>ς</a:t>
            </a:r>
            <a:r>
              <a:rPr lang="en-GB" b="1" dirty="0"/>
              <a:t> π</a:t>
            </a:r>
            <a:r>
              <a:rPr lang="en-GB" b="1" dirty="0" err="1"/>
              <a:t>οικιλομορφί</a:t>
            </a:r>
            <a:r>
              <a:rPr lang="en-GB" b="1" dirty="0"/>
              <a:t>α</a:t>
            </a:r>
            <a:r>
              <a:rPr lang="el-GR" b="1" dirty="0"/>
              <a:t>ς</a:t>
            </a:r>
            <a:r>
              <a:rPr lang="en-GB" b="1" dirty="0"/>
              <a:t> του κοινού:</a:t>
            </a:r>
            <a:r>
              <a:rPr lang="en-GB" dirty="0"/>
              <a:t> Είτε π</a:t>
            </a:r>
            <a:r>
              <a:rPr lang="en-GB" dirty="0" err="1"/>
              <a:t>ρόκειτ</a:t>
            </a:r>
            <a:r>
              <a:rPr lang="en-GB" dirty="0"/>
              <a:t>αι για</a:t>
            </a:r>
            <a:r>
              <a:rPr lang="el-GR" dirty="0"/>
              <a:t> </a:t>
            </a:r>
            <a:r>
              <a:rPr lang="el-GR" dirty="0" err="1"/>
              <a:t>χοηγούς</a:t>
            </a:r>
            <a:r>
              <a:rPr lang="en-GB" dirty="0"/>
              <a:t>, είτε για φορείς λήψης αποφάσεων, είτε για μέλη της κοινότητας.</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a:t>Καθορισμός επιπέδων δέσμευσης του κοινού:</a:t>
            </a:r>
            <a:r>
              <a:rPr lang="en-GB" dirty="0"/>
              <a:t> Ταξινομήστε το κοινό σας με βάση το επίπεδο δέσμευσής του με τον οργανισμό σας. Αυτό θα μπορούσε να κυμαίνεται από καμία δέσμευση (δεν γνωρίζει τον οργανισμό σας) έως υψηλή δέσμευση (συμμετέχει ενεργά ως</a:t>
            </a:r>
            <a:r>
              <a:rPr lang="el-GR" dirty="0"/>
              <a:t> χορηγός</a:t>
            </a:r>
            <a:r>
              <a:rPr lang="en-GB" dirty="0"/>
              <a:t>, εθελοντής κ.λπ.).</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a:t>Διατύπωση κατάλληλων μηνυμάτων:</a:t>
            </a:r>
            <a:r>
              <a:rPr lang="en-GB" dirty="0"/>
              <a:t> Χρησιμοποιήστε τις γνώσεις σας για το κοινό, για να δημιουργήσετε ένα μήνυμα που να έχει απήχηση σε αυτό και να καθορίσετε τα καλύτερα κανάλια και πλατφόρμες για να το προσεγγίσετε αποτελεσματικά.</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33" name="Google Shape;133;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Βήμα 2: Καθορίστε το κοινό-στόχο σας</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2"/>
          <p:cNvSpPr txBox="1">
            <a:spLocks noGrp="1"/>
          </p:cNvSpPr>
          <p:nvPr>
            <p:ph type="body" idx="1"/>
          </p:nvPr>
        </p:nvSpPr>
        <p:spPr>
          <a:xfrm>
            <a:off x="152400" y="1143000"/>
            <a:ext cx="11640230" cy="5326577"/>
          </a:xfrm>
          <a:prstGeom prst="rect">
            <a:avLst/>
          </a:prstGeom>
          <a:noFill/>
          <a:ln>
            <a:noFill/>
          </a:ln>
        </p:spPr>
        <p:txBody>
          <a:bodyPr spcFirstLastPara="1" wrap="square" lIns="0" tIns="0" rIns="0" bIns="0" anchor="t" anchorCtr="0">
            <a:noAutofit/>
          </a:bodyPr>
          <a:lstStyle/>
          <a:p>
            <a:pPr marL="457200" marR="0" lvl="0" indent="-228600" algn="just" rtl="0">
              <a:lnSpc>
                <a:spcPct val="200000"/>
              </a:lnSpc>
              <a:spcBef>
                <a:spcPts val="1000"/>
              </a:spcBef>
              <a:spcAft>
                <a:spcPts val="0"/>
              </a:spcAft>
              <a:buClr>
                <a:srgbClr val="000000"/>
              </a:buClr>
              <a:buSzPts val="1800"/>
              <a:buFont typeface="Arial"/>
              <a:buNone/>
            </a:pPr>
            <a:r>
              <a:rPr lang="en-GB" b="1" dirty="0"/>
              <a:t>Προσέλκυση βασικών κοινών:</a:t>
            </a:r>
            <a:r>
              <a:rPr lang="en-GB" dirty="0"/>
              <a:t> Αφού εντοπίσετε τα βασικά σας κοινά, βρείτε τους καλύτερους τρόπους για να τα εμπλέξετε και να προσαρμόσετε τα μηνύματά σας στις ανάγκες και τις προτιμήσεις τους.</a:t>
            </a:r>
            <a:endParaRPr dirty="0"/>
          </a:p>
          <a:p>
            <a:pPr marL="457200" marR="0" lvl="0" indent="-228600" algn="just" rtl="0">
              <a:lnSpc>
                <a:spcPct val="200000"/>
              </a:lnSpc>
              <a:spcBef>
                <a:spcPts val="1000"/>
              </a:spcBef>
              <a:spcAft>
                <a:spcPts val="0"/>
              </a:spcAft>
              <a:buClr>
                <a:srgbClr val="000000"/>
              </a:buClr>
              <a:buSzPts val="1800"/>
              <a:buFont typeface="Arial"/>
              <a:buNone/>
            </a:pPr>
            <a:r>
              <a:rPr lang="en-GB" b="1" dirty="0" err="1"/>
              <a:t>Δι</a:t>
            </a:r>
            <a:r>
              <a:rPr lang="el-GR" b="1" dirty="0" err="1"/>
              <a:t>άθεση</a:t>
            </a:r>
            <a:r>
              <a:rPr lang="el-GR" b="1" dirty="0"/>
              <a:t> απαραίτητων πόρων</a:t>
            </a:r>
            <a:r>
              <a:rPr lang="en-GB" b="1" dirty="0"/>
              <a:t>:</a:t>
            </a:r>
            <a:r>
              <a:rPr lang="en-GB" dirty="0"/>
              <a:t> Προσδιορίστε τους πόρους που απαιτούνται για την κάλυψη των αναγκών του κοινού σας και εργαστείτε για την οικοδόμηση μακροχρόνιων σχέσεων μαζί του.</a:t>
            </a:r>
            <a:endParaRPr dirty="0"/>
          </a:p>
          <a:p>
            <a:pPr marL="457200" marR="0" lvl="0" indent="-228600" algn="just" rtl="0">
              <a:lnSpc>
                <a:spcPct val="200000"/>
              </a:lnSpc>
              <a:spcBef>
                <a:spcPts val="1000"/>
              </a:spcBef>
              <a:spcAft>
                <a:spcPts val="0"/>
              </a:spcAft>
              <a:buClr>
                <a:srgbClr val="000000"/>
              </a:buClr>
              <a:buSzPts val="1800"/>
              <a:buFont typeface="Arial"/>
              <a:buNone/>
            </a:pPr>
            <a:r>
              <a:rPr lang="en-GB" b="1" dirty="0" err="1"/>
              <a:t>Προσδιορ</a:t>
            </a:r>
            <a:r>
              <a:rPr lang="el-GR" b="1" dirty="0" err="1"/>
              <a:t>ισμός</a:t>
            </a:r>
            <a:r>
              <a:rPr lang="el-GR" b="1" dirty="0"/>
              <a:t> πρεσβευτών και ελεύθερων πρακτόρων</a:t>
            </a:r>
            <a:r>
              <a:rPr lang="en-GB" b="1" dirty="0"/>
              <a:t>:</a:t>
            </a:r>
            <a:r>
              <a:rPr lang="en-GB" dirty="0"/>
              <a:t> Ανακαλύψτε άτομα που μπορούν να διαδώσουν το μήνυμά σας στις κοινότητες-στόχους.</a:t>
            </a:r>
            <a:endParaRPr dirty="0"/>
          </a:p>
          <a:p>
            <a:pPr marL="457200" marR="0" lvl="0" indent="-228600" algn="just" rtl="0">
              <a:lnSpc>
                <a:spcPct val="200000"/>
              </a:lnSpc>
              <a:spcBef>
                <a:spcPts val="1000"/>
              </a:spcBef>
              <a:spcAft>
                <a:spcPts val="0"/>
              </a:spcAft>
              <a:buClr>
                <a:srgbClr val="000000"/>
              </a:buClr>
              <a:buSzPts val="1800"/>
              <a:buFont typeface="Arial"/>
              <a:buNone/>
            </a:pPr>
            <a:r>
              <a:rPr lang="en-GB" b="1" dirty="0" err="1"/>
              <a:t>Αν</a:t>
            </a:r>
            <a:r>
              <a:rPr lang="en-GB" b="1" dirty="0"/>
              <a:t>αγν</a:t>
            </a:r>
            <a:r>
              <a:rPr lang="el-GR" b="1" dirty="0" err="1"/>
              <a:t>ώριση</a:t>
            </a:r>
            <a:r>
              <a:rPr lang="en-GB" b="1" dirty="0"/>
              <a:t> </a:t>
            </a:r>
            <a:r>
              <a:rPr lang="en-GB" b="1" dirty="0" err="1"/>
              <a:t>τη</a:t>
            </a:r>
            <a:r>
              <a:rPr lang="el-GR" b="1" dirty="0"/>
              <a:t>ς</a:t>
            </a:r>
            <a:r>
              <a:rPr lang="en-GB" b="1" dirty="0"/>
              <a:t> </a:t>
            </a:r>
            <a:r>
              <a:rPr lang="en-GB" b="1" dirty="0" err="1"/>
              <a:t>σημ</a:t>
            </a:r>
            <a:r>
              <a:rPr lang="en-GB" b="1" dirty="0"/>
              <a:t>ασία</a:t>
            </a:r>
            <a:r>
              <a:rPr lang="el-GR" b="1" dirty="0"/>
              <a:t>ς</a:t>
            </a:r>
            <a:r>
              <a:rPr lang="en-GB" b="1" dirty="0"/>
              <a:t> του επικοινωνιακού σχεδιασμού:</a:t>
            </a:r>
            <a:r>
              <a:rPr lang="en-GB" dirty="0"/>
              <a:t> Η κατανόηση του κοινού-στόχου σας είναι ζωτικής σημασίας για τον επικοινωνιακό σχεδιασμό, καθώς συνδέεται άμεσα με τους στρατηγικούς επικοινωνιακούς στόχους σας.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33" name="Google Shape;133;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Βήμα 2: Καθορίστε το κοινό-στόχο σας</a:t>
            </a:r>
            <a:endParaRPr b="1"/>
          </a:p>
        </p:txBody>
      </p:sp>
    </p:spTree>
    <p:extLst>
      <p:ext uri="{BB962C8B-B14F-4D97-AF65-F5344CB8AC3E}">
        <p14:creationId xmlns:p14="http://schemas.microsoft.com/office/powerpoint/2010/main" val="215316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3"/>
          <p:cNvSpPr txBox="1">
            <a:spLocks noGrp="1"/>
          </p:cNvSpPr>
          <p:nvPr>
            <p:ph type="body" idx="1"/>
          </p:nvPr>
        </p:nvSpPr>
        <p:spPr>
          <a:xfrm>
            <a:off x="196170" y="1179551"/>
            <a:ext cx="668723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Προσδιορισμός του κοινού-στόχου: Μια απλοποιημένη διαδικασία </a:t>
            </a:r>
            <a:endParaRPr dirty="0">
              <a:solidFill>
                <a:schemeClr val="accent3"/>
              </a:solidFill>
            </a:endParaRPr>
          </a:p>
          <a:p>
            <a:pPr marL="457200" marR="0" lvl="0" indent="-228600" algn="just" rtl="0">
              <a:lnSpc>
                <a:spcPct val="90000"/>
              </a:lnSpc>
              <a:spcBef>
                <a:spcPts val="1000"/>
              </a:spcBef>
              <a:spcAft>
                <a:spcPts val="0"/>
              </a:spcAft>
              <a:buClr>
                <a:srgbClr val="000000"/>
              </a:buClr>
              <a:buSzPts val="1800"/>
              <a:buFont typeface="Arial"/>
              <a:buNone/>
            </a:pPr>
            <a:r>
              <a:rPr lang="en-GB" b="1" dirty="0"/>
              <a:t>Βήμα 1: Τμηματοποίηση του κοινού</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Καταρτίστε έναν κατάλογο με τα πιθανά ακροατήρια, διαμορφώνοντας το μήνυμά σας ώστε να ταιριάζει σε κάθε ομάδα ή άτομο. Καθορίστε ποιος έχει την επιρροή ή τη δύναμη να βοηθήσει στην επίτευξη των στόχων σας και ποιος μπορεί να επηρεάσει άλλους στην κοινότητά σας ή σημαντικούς ηγέτες.</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Βήμα 2: Ανάλυση των σχέσεων</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Εξετάστε τις σχέσεις μεταξύ εσάς, του κοινού-στόχου σας και των υπευθύνων λήψης αποφάσεων. Κατανοήστε ποιον εμπιστεύεται το κοινό-στόχος σας και από ποιον παίρνει συμβουλές, ποιον μπορείτε να επηρεάσετε και ποιος άλλος θα μπορούσε ενδεχομένως να πείσει τους υπεύθυνους λήψης αποφάσεων </a:t>
            </a:r>
            <a:r>
              <a:rPr lang="en-GB" dirty="0" err="1"/>
              <a:t>υπέρ σας</a:t>
            </a:r>
            <a:r>
              <a:rPr lang="en-GB" dirty="0"/>
              <a:t>.</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Βήμα 3: Αναγνώριση βασικών ενδιαφερ</a:t>
            </a:r>
            <a:r>
              <a:rPr lang="el-GR" b="1" dirty="0"/>
              <a:t>όντων</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Ανακαλύψτε τι έχει σημασία για κάθε κοινό-στόχο</a:t>
            </a:r>
            <a:r>
              <a:rPr lang="el-GR" dirty="0"/>
              <a:t> </a:t>
            </a:r>
            <a:r>
              <a:rPr lang="en-GB" dirty="0"/>
              <a:t>και εντοπίστε τις κοινές αξίες που μοιράζεστε με εκείνους που θέλετε να επηρεάσετε.</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40" name="Google Shape;140;p33"/>
          <p:cNvPicPr preferRelativeResize="0"/>
          <p:nvPr/>
        </p:nvPicPr>
        <p:blipFill rotWithShape="1">
          <a:blip r:embed="rId3">
            <a:alphaModFix/>
          </a:blip>
          <a:srcRect/>
          <a:stretch/>
        </p:blipFill>
        <p:spPr>
          <a:xfrm>
            <a:off x="7528082" y="2083095"/>
            <a:ext cx="4382196" cy="3289300"/>
          </a:xfrm>
          <a:prstGeom prst="rect">
            <a:avLst/>
          </a:prstGeom>
          <a:noFill/>
          <a:ln>
            <a:noFill/>
          </a:ln>
        </p:spPr>
      </p:pic>
      <p:sp>
        <p:nvSpPr>
          <p:cNvPr id="141" name="Google Shape;141;p3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Βήμα 2: Καθορίστε το κοινό-στόχο σας</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34"/>
          <p:cNvGrpSpPr/>
          <p:nvPr/>
        </p:nvGrpSpPr>
        <p:grpSpPr>
          <a:xfrm>
            <a:off x="1851343" y="2195067"/>
            <a:ext cx="8489313" cy="3089314"/>
            <a:chOff x="1451973" y="1399"/>
            <a:chExt cx="8489313" cy="5093588"/>
          </a:xfrm>
          <a:solidFill>
            <a:schemeClr val="accent3"/>
          </a:solidFill>
        </p:grpSpPr>
        <p:sp>
          <p:nvSpPr>
            <p:cNvPr id="147" name="Google Shape;147;p34"/>
            <p:cNvSpPr/>
            <p:nvPr/>
          </p:nvSpPr>
          <p:spPr>
            <a:xfrm>
              <a:off x="1451973" y="1399"/>
              <a:ext cx="8489313" cy="5093588"/>
            </a:xfrm>
            <a:prstGeom prst="rect">
              <a:avLst/>
            </a:prstGeom>
            <a:gr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4"/>
            <p:cNvSpPr txBox="1"/>
            <p:nvPr/>
          </p:nvSpPr>
          <p:spPr>
            <a:xfrm>
              <a:off x="1451973" y="1399"/>
              <a:ext cx="8489313" cy="5093588"/>
            </a:xfrm>
            <a:prstGeom prst="rect">
              <a:avLst/>
            </a:prstGeom>
            <a:grp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GB" sz="3600" b="0" i="0" u="none" strike="noStrike" cap="none" dirty="0">
                  <a:solidFill>
                    <a:schemeClr val="lt1"/>
                  </a:solidFill>
                  <a:latin typeface="Calibri"/>
                  <a:ea typeface="Calibri"/>
                  <a:cs typeface="Calibri"/>
                  <a:sym typeface="Calibri"/>
                </a:rPr>
                <a:t>Χαρτογραφήστε το κοινό-στόχο σας και γράψτε το</a:t>
              </a:r>
            </a:p>
            <a:p>
              <a:pPr marL="0" marR="0" lvl="0" indent="0" algn="ctr" rtl="0">
                <a:lnSpc>
                  <a:spcPct val="90000"/>
                </a:lnSpc>
                <a:spcBef>
                  <a:spcPts val="0"/>
                </a:spcBef>
                <a:spcAft>
                  <a:spcPts val="0"/>
                </a:spcAft>
                <a:buClr>
                  <a:srgbClr val="000000"/>
                </a:buClr>
                <a:buSzPts val="3600"/>
                <a:buFont typeface="Arial"/>
                <a:buNone/>
              </a:pPr>
              <a:r>
                <a:rPr lang="en-GB" sz="3600" b="0" i="0" u="none" strike="noStrike" cap="none" dirty="0">
                  <a:solidFill>
                    <a:schemeClr val="lt1"/>
                  </a:solidFill>
                  <a:latin typeface="Calibri"/>
                  <a:ea typeface="Calibri"/>
                  <a:cs typeface="Calibri"/>
                  <a:sym typeface="Calibri"/>
                </a:rPr>
                <a:t>στόχος για κάθε κοινό-στόχο.</a:t>
              </a:r>
              <a:endParaRPr sz="3600" b="0" i="0" u="none" strike="noStrike" cap="none" dirty="0">
                <a:solidFill>
                  <a:schemeClr val="lt1"/>
                </a:solidFill>
                <a:latin typeface="Calibri"/>
                <a:ea typeface="Calibri"/>
                <a:cs typeface="Calibri"/>
                <a:sym typeface="Calibri"/>
              </a:endParaRPr>
            </a:p>
          </p:txBody>
        </p:sp>
      </p:grpSp>
      <p:sp>
        <p:nvSpPr>
          <p:cNvPr id="149" name="Google Shape;149;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Ώρα για δραστηριότητα!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5"/>
          <p:cNvSpPr txBox="1">
            <a:spLocks noGrp="1"/>
          </p:cNvSpPr>
          <p:nvPr>
            <p:ph type="body" idx="1"/>
          </p:nvPr>
        </p:nvSpPr>
        <p:spPr>
          <a:xfrm>
            <a:off x="88900" y="1143000"/>
            <a:ext cx="6883400" cy="4965700"/>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Διαδικασία αυτοαξιολόγησης</a:t>
            </a:r>
            <a:endParaRPr dirty="0">
              <a:solidFill>
                <a:schemeClr val="accent3"/>
              </a:solidFill>
            </a:endParaRPr>
          </a:p>
          <a:p>
            <a:pPr marL="514350" lvl="0" indent="-285750" algn="just" rtl="0">
              <a:lnSpc>
                <a:spcPct val="90000"/>
              </a:lnSpc>
              <a:spcBef>
                <a:spcPts val="1000"/>
              </a:spcBef>
              <a:spcAft>
                <a:spcPts val="0"/>
              </a:spcAft>
              <a:buSzPts val="1800"/>
              <a:buFont typeface="Arial"/>
              <a:buChar char="•"/>
            </a:pPr>
            <a:r>
              <a:rPr lang="en-GB" dirty="0"/>
              <a:t>Πριν από τη διαμόρφωση του επικοινωνιακού σχεδίου δράσης σας, προβείτε σε αυτοαξιολόγηση για να κατανοήσετε τη θέση σας.</a:t>
            </a:r>
            <a:endParaRPr dirty="0"/>
          </a:p>
          <a:p>
            <a:pPr marL="514350" lvl="0" indent="-285750" algn="just" rtl="0">
              <a:lnSpc>
                <a:spcPct val="90000"/>
              </a:lnSpc>
              <a:spcBef>
                <a:spcPts val="1000"/>
              </a:spcBef>
              <a:spcAft>
                <a:spcPts val="0"/>
              </a:spcAft>
              <a:buSzPts val="1800"/>
              <a:buFont typeface="Arial"/>
              <a:buChar char="•"/>
            </a:pPr>
            <a:r>
              <a:rPr lang="en-GB" dirty="0"/>
              <a:t>Αυτή η αυτοαξιολόγηση θα βοηθήσει στον εντοπισμό των δυνατών και αδύναμων σημείων της επικοινωνίας, καθώς και στον εντοπισμό των τομέων που απαιτούν βελτίωση.</a:t>
            </a:r>
            <a:endParaRPr dirty="0"/>
          </a:p>
          <a:p>
            <a:pPr marL="514350" lvl="0" indent="-285750" algn="just" rtl="0">
              <a:lnSpc>
                <a:spcPct val="90000"/>
              </a:lnSpc>
              <a:spcBef>
                <a:spcPts val="1000"/>
              </a:spcBef>
              <a:spcAft>
                <a:spcPts val="0"/>
              </a:spcAft>
              <a:buSzPts val="1800"/>
              <a:buFont typeface="Arial"/>
              <a:buChar char="•"/>
            </a:pPr>
            <a:r>
              <a:rPr lang="en-GB" dirty="0"/>
              <a:t>Θα βοηθήσει στον καθορισμό ρεαλιστικών στόχων, στη διαμόρφωση ενός σχεδίου δράσης και στην ιεράρχηση των εργασιών που είναι απαραίτητες για την επίτευξη των στόχων αυτών.</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err="1">
                <a:solidFill>
                  <a:schemeClr val="accent3"/>
                </a:solidFill>
              </a:rPr>
              <a:t>Μοντέλο</a:t>
            </a:r>
            <a:r>
              <a:rPr lang="el-GR" b="1" dirty="0">
                <a:solidFill>
                  <a:schemeClr val="accent3"/>
                </a:solidFill>
              </a:rPr>
              <a:t> </a:t>
            </a:r>
            <a:r>
              <a:rPr lang="en-US" b="1" dirty="0">
                <a:solidFill>
                  <a:schemeClr val="accent3"/>
                </a:solidFill>
              </a:rPr>
              <a:t>CWRF</a:t>
            </a:r>
            <a:endParaRPr dirty="0">
              <a:solidFill>
                <a:schemeClr val="accent3"/>
              </a:solidFill>
            </a:endParaRPr>
          </a:p>
          <a:p>
            <a:pPr marL="514350" lvl="0" indent="-285750" algn="just" rtl="0">
              <a:lnSpc>
                <a:spcPct val="90000"/>
              </a:lnSpc>
              <a:spcBef>
                <a:spcPts val="1000"/>
              </a:spcBef>
              <a:spcAft>
                <a:spcPts val="0"/>
              </a:spcAft>
              <a:buSzPts val="1800"/>
              <a:buFont typeface="Arial"/>
              <a:buChar char="•"/>
            </a:pPr>
            <a:r>
              <a:rPr lang="en-GB" dirty="0"/>
              <a:t>Το μοντέλο CWRF είναι ένα μοντέλο ωριμότητας πρακτικών που βοηθά τους μη κερδοσκοπικούς οργανισμούς να βελτιώσουν τις μεθόδους επικοινωνίας τους για την επίτευξη στρατηγικών στόχων.</a:t>
            </a:r>
            <a:endParaRPr dirty="0"/>
          </a:p>
          <a:p>
            <a:pPr marL="514350" lvl="0" indent="-285750" algn="just" rtl="0">
              <a:lnSpc>
                <a:spcPct val="90000"/>
              </a:lnSpc>
              <a:spcBef>
                <a:spcPts val="1000"/>
              </a:spcBef>
              <a:spcAft>
                <a:spcPts val="0"/>
              </a:spcAft>
              <a:buSzPts val="1800"/>
              <a:buFont typeface="Arial"/>
              <a:buChar char="•"/>
            </a:pPr>
            <a:r>
              <a:rPr lang="en-GB" dirty="0"/>
              <a:t>Αυτό το μοντέλο επιτρέπει στους μη κερδοσκοπικούς οργανισμούς να επεκτείνουν σταδιακά τις δυνατότητές τους και να ενσωματώσουν νέες στρατηγικές και τακτικές μέχρι να επιτύχουν τους στρατηγικούς τους στόχους, προωθώντας τη σταθερή και βιώσιμη ανάπτυξη.</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56" name="Google Shape;156;p35"/>
          <p:cNvSpPr txBox="1">
            <a:spLocks noGrp="1"/>
          </p:cNvSpPr>
          <p:nvPr>
            <p:ph type="title"/>
          </p:nvPr>
        </p:nvSpPr>
        <p:spPr>
          <a:xfrm>
            <a:off x="399300" y="338528"/>
            <a:ext cx="11393400" cy="753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Βήμα 3: Αξιολογήστε την τρέχουσα κατάστασή σας - Χρησιμοποιώντας το Μοντέλο Πρακτικής Ωριμότητας (Crawl, Walk, Run, Fly)</a:t>
            </a:r>
            <a:br>
              <a:rPr lang="en-GB" dirty="0"/>
            </a:br>
            <a:endParaRPr dirty="0"/>
          </a:p>
        </p:txBody>
      </p:sp>
      <p:pic>
        <p:nvPicPr>
          <p:cNvPr id="157" name="Google Shape;157;p35"/>
          <p:cNvPicPr preferRelativeResize="0"/>
          <p:nvPr/>
        </p:nvPicPr>
        <p:blipFill rotWithShape="1">
          <a:blip r:embed="rId3">
            <a:alphaModFix/>
          </a:blip>
          <a:srcRect/>
          <a:stretch/>
        </p:blipFill>
        <p:spPr>
          <a:xfrm>
            <a:off x="7366000" y="1606550"/>
            <a:ext cx="4325030" cy="3232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6"/>
          <p:cNvSpPr txBox="1">
            <a:spLocks noGrp="1"/>
          </p:cNvSpPr>
          <p:nvPr>
            <p:ph type="body" idx="1"/>
          </p:nvPr>
        </p:nvSpPr>
        <p:spPr>
          <a:xfrm>
            <a:off x="399370" y="1449389"/>
            <a:ext cx="569663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t>Άλλα εργαλεία αξιολόγησης</a:t>
            </a:r>
            <a:endParaRPr sz="2000" dirty="0"/>
          </a:p>
          <a:p>
            <a:pPr marL="457200" lvl="0" indent="-228600" algn="l" rtl="0">
              <a:lnSpc>
                <a:spcPct val="90000"/>
              </a:lnSpc>
              <a:spcBef>
                <a:spcPts val="1000"/>
              </a:spcBef>
              <a:spcAft>
                <a:spcPts val="0"/>
              </a:spcAft>
              <a:buSzPts val="1800"/>
              <a:buNone/>
            </a:pPr>
            <a:r>
              <a:rPr lang="en-GB" sz="2000" b="1" dirty="0">
                <a:solidFill>
                  <a:schemeClr val="accent3"/>
                </a:solidFill>
              </a:rPr>
              <a:t>Ανάλυση SWOT: </a:t>
            </a:r>
            <a:r>
              <a:rPr lang="en-GB" sz="2000" dirty="0"/>
              <a:t>Καταγράψτε τις δυνάμεις, τις αδυναμίες, τις ευκαιρίες και τις απειλές σας.</a:t>
            </a:r>
            <a:endParaRPr dirty="0"/>
          </a:p>
          <a:p>
            <a:pPr marL="457200" lvl="0" indent="-228600" algn="l" rtl="0">
              <a:lnSpc>
                <a:spcPct val="90000"/>
              </a:lnSpc>
              <a:spcBef>
                <a:spcPts val="1000"/>
              </a:spcBef>
              <a:spcAft>
                <a:spcPts val="0"/>
              </a:spcAft>
              <a:buSzPts val="1800"/>
              <a:buNone/>
            </a:pPr>
            <a:r>
              <a:rPr lang="en-GB" sz="2000" b="1" dirty="0">
                <a:solidFill>
                  <a:schemeClr val="accent3"/>
                </a:solidFill>
              </a:rPr>
              <a:t>Ανάλυση PEST: </a:t>
            </a:r>
            <a:r>
              <a:rPr lang="en-GB" sz="2000" dirty="0"/>
              <a:t>Εξετάστε τις πολιτικές, οικονομικές, κοινωνικές και τεχνολογικές επιπτώσεις στις προσπάθειές σας.</a:t>
            </a:r>
            <a:endParaRPr dirty="0"/>
          </a:p>
          <a:p>
            <a:pPr marL="457200" lvl="0" indent="-228600" algn="l" rtl="0">
              <a:lnSpc>
                <a:spcPct val="90000"/>
              </a:lnSpc>
              <a:spcBef>
                <a:spcPts val="1000"/>
              </a:spcBef>
              <a:spcAft>
                <a:spcPts val="0"/>
              </a:spcAft>
              <a:buSzPts val="1800"/>
              <a:buNone/>
            </a:pPr>
            <a:r>
              <a:rPr lang="en-GB" sz="2000" b="1" dirty="0">
                <a:solidFill>
                  <a:schemeClr val="accent3"/>
                </a:solidFill>
              </a:rPr>
              <a:t>Ανάλυση ανταγωνιστών: </a:t>
            </a:r>
            <a:r>
              <a:rPr lang="en-GB" sz="2000" dirty="0"/>
              <a:t>Συγκρίνετε τα δυνατά και αδύνατα σημεία σας με αυτά των ανταγωνιστών σας.</a:t>
            </a:r>
            <a:endParaRPr dirty="0"/>
          </a:p>
          <a:p>
            <a:pPr marL="457200" lvl="0" indent="-228600" algn="l" rtl="0">
              <a:lnSpc>
                <a:spcPct val="90000"/>
              </a:lnSpc>
              <a:spcBef>
                <a:spcPts val="1000"/>
              </a:spcBef>
              <a:spcAft>
                <a:spcPts val="0"/>
              </a:spcAft>
              <a:buSzPts val="1800"/>
              <a:buNone/>
            </a:pPr>
            <a:r>
              <a:rPr lang="en-GB" sz="2000" b="1" dirty="0">
                <a:solidFill>
                  <a:schemeClr val="accent3"/>
                </a:solidFill>
              </a:rPr>
              <a:t>Ανατροφοδότηση από τα ενδιαφερόμενα μέρη: </a:t>
            </a:r>
            <a:r>
              <a:rPr lang="en-GB" sz="2000" dirty="0"/>
              <a:t>Συγκεντρώστε δεδομένα και απόψεις από ένα ευρύ φάσμα ενδιαφερομένων. Επικοινωνήστε άμεσα με τους βασικούς ενδιαφερόμενους φορείς και χρησιμοποιήστε έρευνες επικοινωνίας για ευρύτερη ένταξη.</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64" name="Google Shape;164;p36"/>
          <p:cNvPicPr preferRelativeResize="0"/>
          <p:nvPr/>
        </p:nvPicPr>
        <p:blipFill rotWithShape="1">
          <a:blip r:embed="rId3">
            <a:alphaModFix/>
          </a:blip>
          <a:srcRect/>
          <a:stretch/>
        </p:blipFill>
        <p:spPr>
          <a:xfrm>
            <a:off x="6412494" y="1676399"/>
            <a:ext cx="4636505" cy="4160323"/>
          </a:xfrm>
          <a:prstGeom prst="rect">
            <a:avLst/>
          </a:prstGeom>
          <a:noFill/>
          <a:ln>
            <a:noFill/>
          </a:ln>
        </p:spPr>
      </p:pic>
      <p:sp>
        <p:nvSpPr>
          <p:cNvPr id="165" name="Google Shape;165;p36"/>
          <p:cNvSpPr txBox="1">
            <a:spLocks noGrp="1"/>
          </p:cNvSpPr>
          <p:nvPr>
            <p:ph type="title"/>
          </p:nvPr>
        </p:nvSpPr>
        <p:spPr>
          <a:xfrm>
            <a:off x="399300" y="327895"/>
            <a:ext cx="11393400" cy="753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Βήμα 3: Αξιολογήστε την τρέχουσα κατάστασή σας - Χρησιμοποιώντας το Μοντέλο Πρακτικής Ωριμότητας (Crawl, Walk, Run, Fly)</a:t>
            </a:r>
            <a:br>
              <a:rPr lang="en-GB" dirty="0"/>
            </a:b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7"/>
          <p:cNvSpPr txBox="1">
            <a:spLocks noGrp="1"/>
          </p:cNvSpPr>
          <p:nvPr>
            <p:ph type="body" idx="1"/>
          </p:nvPr>
        </p:nvSpPr>
        <p:spPr>
          <a:xfrm>
            <a:off x="94570" y="1042402"/>
            <a:ext cx="1169806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t>Κατανόηση των βασικών μηνυμάτων και της σημασίας τους</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a:t>Το βασικό μήνυμα αποτελεί κρίσιμο στοιχείο της στρατηγικής επικοινωνίας, ιδίως στον μη κερδοσκοπικό τομέα. Επηρεάζει τη δημιουργία όλων των τύπων εργαλείων επικοινωνίας. Τα αποτελεσματικά μηνύματα είναι σαφή, περιεκτικά και ελκυστικά, διαμορφωμένα ειδικά για να βρίσκουν απήχηση στο κοινό-στόχο και ευθυγραμμισμένα με τους στόχους του οργανισμού.</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a:t>Ένα καλά σχεδιασμένο μήνυμα μπορεί να προωθήσει τους στόχους ενός οργανισμού, να ενισχύσει την εμπιστοσύνη και την αφοσίωση και να επικοινωνήσει αποτελεσματικά την αποστολή και τις αξίες του οργανισμού. Βοηθά στη διάκριση ενός οργανισμού από τον ανταγωνισμό του και τον καθιερώνει ως ηγέτη.</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l-GR" sz="2000" dirty="0"/>
              <a:t>Το μήνυμα θ</a:t>
            </a:r>
            <a:r>
              <a:rPr lang="en-GB" sz="2000" dirty="0"/>
              <a:t>α πρέπει να είναι αξιομνημόνευτo και να προσφέρ</a:t>
            </a:r>
            <a:r>
              <a:rPr lang="el-GR" sz="2000" dirty="0"/>
              <a:t>ει </a:t>
            </a:r>
            <a:r>
              <a:rPr lang="en-GB" sz="2000" dirty="0"/>
              <a:t>σα</a:t>
            </a:r>
            <a:r>
              <a:rPr lang="en-GB" sz="2000" dirty="0" err="1"/>
              <a:t>φή</a:t>
            </a:r>
            <a:r>
              <a:rPr lang="en-GB" sz="2000" dirty="0"/>
              <a:t> κατανόηση του σκοπού και των στόχων του οργανισμού.</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a:t>Τα βασικά μηνύματα διαδραματίζουν ζωτικό ρόλο στη διατήρηση μιας συνεπούς ταυτότητας του εμπορικού σήματος και στη διατύπωση της αποστολής, των αξιών και των στόχων του οργανισμού στο κοινό. Μπορούν να ελεγχθούν για την ιεράρχηση και τον καθορισμό των πληροφοριών, τη διασφάλιση της συνέπειας και της ακρίβειας, την παρακολούθηση της επιτυχίας και τη διατήρηση της εστίασης κατά τη διάρκεια των αλληλεπιδράσεων με τα μέσα μαζικής ενημέρωσης ή τους ενδιαφερόμενους φορείς.</a:t>
            </a:r>
            <a:endParaRPr sz="2000" dirty="0"/>
          </a:p>
          <a:p>
            <a:pPr marL="457200" marR="0" lvl="0" indent="-228600" algn="just" rtl="0">
              <a:lnSpc>
                <a:spcPct val="100000"/>
              </a:lnSpc>
              <a:spcBef>
                <a:spcPts val="1000"/>
              </a:spcBef>
              <a:spcAft>
                <a:spcPts val="0"/>
              </a:spcAft>
              <a:buClr>
                <a:srgbClr val="000000"/>
              </a:buClr>
              <a:buSzPts val="1800"/>
              <a:buFont typeface="Arial"/>
              <a:buNone/>
            </a:pPr>
            <a:endParaRPr dirty="0"/>
          </a:p>
        </p:txBody>
      </p:sp>
      <p:sp>
        <p:nvSpPr>
          <p:cNvPr id="171" name="Google Shape;171;p3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Βήμα 4: Διατύπωση των βασικών μηνυμάτων σας</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body" idx="1"/>
          </p:nvPr>
        </p:nvSpPr>
        <p:spPr>
          <a:xfrm>
            <a:off x="158820" y="1092200"/>
            <a:ext cx="11874500" cy="5326577"/>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r>
              <a:rPr lang="en-GB" b="1" dirty="0"/>
              <a:t>Χαρακτηριστικά των αποτελεσματικών βασικών μηνυμάτων</a:t>
            </a:r>
            <a:endParaRPr dirty="0"/>
          </a:p>
          <a:p>
            <a:pPr marL="228600" lvl="0" indent="0" algn="just" rtl="0">
              <a:lnSpc>
                <a:spcPct val="150000"/>
              </a:lnSpc>
              <a:spcBef>
                <a:spcPts val="1000"/>
              </a:spcBef>
              <a:spcAft>
                <a:spcPts val="0"/>
              </a:spcAft>
              <a:buSzPts val="1800"/>
            </a:pPr>
            <a:r>
              <a:rPr lang="en-GB" b="1" dirty="0">
                <a:solidFill>
                  <a:schemeClr val="accent3"/>
                </a:solidFill>
              </a:rPr>
              <a:t>Συνοπτικά: </a:t>
            </a:r>
            <a:r>
              <a:rPr lang="en-GB" dirty="0"/>
              <a:t>Περιοριστείτε σε τρία έως πέντε βασικά μηνύματα ανά θέμα, το καθένα από τα οποία αποτελείται από μία έως τρεις προτάσεις και μπορεί να διανεμηθεί σε 30 δευτερόλεπτα ή λιγότερο.</a:t>
            </a:r>
            <a:endParaRPr dirty="0"/>
          </a:p>
          <a:p>
            <a:pPr marL="228600" lvl="0" indent="0" algn="just" rtl="0">
              <a:lnSpc>
                <a:spcPct val="150000"/>
              </a:lnSpc>
              <a:spcBef>
                <a:spcPts val="1000"/>
              </a:spcBef>
              <a:spcAft>
                <a:spcPts val="0"/>
              </a:spcAft>
              <a:buSzPts val="1800"/>
            </a:pPr>
            <a:r>
              <a:rPr lang="en-GB" b="1" dirty="0" err="1">
                <a:solidFill>
                  <a:schemeClr val="accent3"/>
                </a:solidFill>
              </a:rPr>
              <a:t>Στρ</a:t>
            </a:r>
            <a:r>
              <a:rPr lang="en-GB" b="1" dirty="0">
                <a:solidFill>
                  <a:schemeClr val="accent3"/>
                </a:solidFill>
              </a:rPr>
              <a:t>ατηγικ</a:t>
            </a:r>
            <a:r>
              <a:rPr lang="el-GR" b="1" dirty="0">
                <a:solidFill>
                  <a:schemeClr val="accent3"/>
                </a:solidFill>
              </a:rPr>
              <a:t>ά</a:t>
            </a:r>
            <a:r>
              <a:rPr lang="en-GB" b="1" dirty="0">
                <a:solidFill>
                  <a:schemeClr val="accent3"/>
                </a:solidFill>
              </a:rPr>
              <a:t>: </a:t>
            </a:r>
            <a:r>
              <a:rPr lang="en-GB" dirty="0"/>
              <a:t>Επισημάνετε τι σας διαφοροποιεί και ποια είναι τα οφέλη που προσφέρετε.</a:t>
            </a:r>
            <a:endParaRPr dirty="0"/>
          </a:p>
          <a:p>
            <a:pPr marL="228600" lvl="0" indent="0" algn="just" rtl="0">
              <a:lnSpc>
                <a:spcPct val="150000"/>
              </a:lnSpc>
              <a:spcBef>
                <a:spcPts val="1000"/>
              </a:spcBef>
              <a:spcAft>
                <a:spcPts val="0"/>
              </a:spcAft>
              <a:buSzPts val="1800"/>
            </a:pPr>
            <a:r>
              <a:rPr lang="en-GB" b="1" dirty="0" err="1">
                <a:solidFill>
                  <a:schemeClr val="accent3"/>
                </a:solidFill>
              </a:rPr>
              <a:t>Σχετικ</a:t>
            </a:r>
            <a:r>
              <a:rPr lang="el-GR" b="1" dirty="0">
                <a:solidFill>
                  <a:schemeClr val="accent3"/>
                </a:solidFill>
              </a:rPr>
              <a:t>ά</a:t>
            </a:r>
            <a:r>
              <a:rPr lang="en-GB" b="1" dirty="0">
                <a:solidFill>
                  <a:schemeClr val="accent3"/>
                </a:solidFill>
              </a:rPr>
              <a:t>: </a:t>
            </a:r>
            <a:r>
              <a:rPr lang="en-GB" dirty="0"/>
              <a:t>Εξισορροπήστε την ανάγκη σας να επικοινωνήσετε με αυτό που πρέπει να καταλάβει το ακροατήριό σας.</a:t>
            </a:r>
            <a:endParaRPr dirty="0"/>
          </a:p>
          <a:p>
            <a:pPr marL="228600" lvl="0" indent="0" algn="just" rtl="0">
              <a:lnSpc>
                <a:spcPct val="150000"/>
              </a:lnSpc>
              <a:spcBef>
                <a:spcPts val="1000"/>
              </a:spcBef>
              <a:spcAft>
                <a:spcPts val="0"/>
              </a:spcAft>
              <a:buSzPts val="1800"/>
            </a:pPr>
            <a:r>
              <a:rPr lang="en-GB" b="1" dirty="0" err="1">
                <a:solidFill>
                  <a:schemeClr val="accent3"/>
                </a:solidFill>
              </a:rPr>
              <a:t>Ενεργο</a:t>
            </a:r>
            <a:r>
              <a:rPr lang="en-GB" b="1" dirty="0">
                <a:solidFill>
                  <a:schemeClr val="accent3"/>
                </a:solidFill>
              </a:rPr>
              <a:t>πο</a:t>
            </a:r>
            <a:r>
              <a:rPr lang="el-GR" b="1" dirty="0" err="1">
                <a:solidFill>
                  <a:schemeClr val="accent3"/>
                </a:solidFill>
              </a:rPr>
              <a:t>ιούν</a:t>
            </a:r>
            <a:r>
              <a:rPr lang="en-GB" b="1" dirty="0">
                <a:solidFill>
                  <a:schemeClr val="accent3"/>
                </a:solidFill>
              </a:rPr>
              <a:t>: </a:t>
            </a:r>
            <a:r>
              <a:rPr lang="en-GB" dirty="0"/>
              <a:t>Δημιουργήστε ενημερωτικά μηνύματα που διεγείρουν τη δράση.</a:t>
            </a:r>
            <a:endParaRPr dirty="0"/>
          </a:p>
          <a:p>
            <a:pPr marL="228600" lvl="0" indent="0" algn="just" rtl="0">
              <a:lnSpc>
                <a:spcPct val="150000"/>
              </a:lnSpc>
              <a:spcBef>
                <a:spcPts val="1000"/>
              </a:spcBef>
              <a:spcAft>
                <a:spcPts val="0"/>
              </a:spcAft>
              <a:buSzPts val="1800"/>
            </a:pPr>
            <a:r>
              <a:rPr lang="en-GB" b="1" dirty="0">
                <a:solidFill>
                  <a:schemeClr val="accent3"/>
                </a:solidFill>
              </a:rPr>
              <a:t>Απλ</a:t>
            </a:r>
            <a:r>
              <a:rPr lang="el-GR" b="1" dirty="0">
                <a:solidFill>
                  <a:schemeClr val="accent3"/>
                </a:solidFill>
              </a:rPr>
              <a:t>ά</a:t>
            </a:r>
            <a:r>
              <a:rPr lang="en-GB" b="1" dirty="0">
                <a:solidFill>
                  <a:schemeClr val="accent3"/>
                </a:solidFill>
              </a:rPr>
              <a:t>: </a:t>
            </a:r>
            <a:r>
              <a:rPr lang="en-GB" dirty="0"/>
              <a:t>Αποφύγετε την ορολογία και τα ακρωνύμια, χρησιμοποιήστε απλή γλώσσα.</a:t>
            </a:r>
            <a:endParaRPr dirty="0"/>
          </a:p>
          <a:p>
            <a:pPr marL="228600" lvl="0" indent="0" algn="just" rtl="0">
              <a:lnSpc>
                <a:spcPct val="150000"/>
              </a:lnSpc>
              <a:spcBef>
                <a:spcPts val="1000"/>
              </a:spcBef>
              <a:spcAft>
                <a:spcPts val="0"/>
              </a:spcAft>
              <a:buSzPts val="1800"/>
            </a:pPr>
            <a:r>
              <a:rPr lang="en-GB" b="1" dirty="0" err="1">
                <a:solidFill>
                  <a:schemeClr val="accent3"/>
                </a:solidFill>
              </a:rPr>
              <a:t>Αξιομνημόνευτ</a:t>
            </a:r>
            <a:r>
              <a:rPr lang="el-GR" b="1" dirty="0">
                <a:solidFill>
                  <a:schemeClr val="accent3"/>
                </a:solidFill>
              </a:rPr>
              <a:t>α:</a:t>
            </a:r>
            <a:r>
              <a:rPr lang="en-GB" b="1" dirty="0">
                <a:solidFill>
                  <a:schemeClr val="accent3"/>
                </a:solidFill>
              </a:rPr>
              <a:t> </a:t>
            </a:r>
            <a:r>
              <a:rPr lang="en-GB" dirty="0"/>
              <a:t>Αποφύγετε τις μακροσκελείς προτάσεις.</a:t>
            </a:r>
            <a:endParaRPr dirty="0"/>
          </a:p>
          <a:p>
            <a:pPr marL="228600" lvl="0" indent="0" algn="just" rtl="0">
              <a:lnSpc>
                <a:spcPct val="150000"/>
              </a:lnSpc>
              <a:spcBef>
                <a:spcPts val="1000"/>
              </a:spcBef>
              <a:spcAft>
                <a:spcPts val="0"/>
              </a:spcAft>
              <a:buSzPts val="1800"/>
            </a:pPr>
            <a:r>
              <a:rPr lang="en-GB" b="1" dirty="0" err="1">
                <a:solidFill>
                  <a:schemeClr val="accent3"/>
                </a:solidFill>
              </a:rPr>
              <a:t>Αυθεντικ</a:t>
            </a:r>
            <a:r>
              <a:rPr lang="el-GR" b="1" dirty="0">
                <a:solidFill>
                  <a:schemeClr val="accent3"/>
                </a:solidFill>
              </a:rPr>
              <a:t>ά</a:t>
            </a:r>
            <a:r>
              <a:rPr lang="en-GB" b="1" dirty="0">
                <a:solidFill>
                  <a:schemeClr val="accent3"/>
                </a:solidFill>
              </a:rPr>
              <a:t>: </a:t>
            </a:r>
            <a:r>
              <a:rPr lang="en-GB" dirty="0"/>
              <a:t>Χρησιμοποιήστε ενεργητική φωνή, αποφύγετε τα διαφημιστικά σλόγκαν.</a:t>
            </a:r>
            <a:endParaRPr dirty="0"/>
          </a:p>
          <a:p>
            <a:pPr marL="228600" lvl="0" indent="0" algn="just" rtl="0">
              <a:lnSpc>
                <a:spcPct val="150000"/>
              </a:lnSpc>
              <a:spcBef>
                <a:spcPts val="1000"/>
              </a:spcBef>
              <a:spcAft>
                <a:spcPts val="0"/>
              </a:spcAft>
              <a:buSzPts val="1800"/>
            </a:pPr>
            <a:r>
              <a:rPr lang="en-GB" b="1" dirty="0" err="1">
                <a:solidFill>
                  <a:schemeClr val="accent3"/>
                </a:solidFill>
              </a:rPr>
              <a:t>Προσ</a:t>
            </a:r>
            <a:r>
              <a:rPr lang="en-GB" b="1" dirty="0">
                <a:solidFill>
                  <a:schemeClr val="accent3"/>
                </a:solidFill>
              </a:rPr>
              <a:t>αρμοσμέν</a:t>
            </a:r>
            <a:r>
              <a:rPr lang="el-GR" b="1" dirty="0">
                <a:solidFill>
                  <a:schemeClr val="accent3"/>
                </a:solidFill>
              </a:rPr>
              <a:t>α</a:t>
            </a:r>
            <a:r>
              <a:rPr lang="en-GB" b="1" dirty="0">
                <a:solidFill>
                  <a:schemeClr val="accent3"/>
                </a:solidFill>
              </a:rPr>
              <a:t>: </a:t>
            </a:r>
            <a:r>
              <a:rPr lang="en-GB" dirty="0"/>
              <a:t>Προσαρμόστε τη γλώσσα και το βάθος των πληροφοριών για αποτελεσματική επικοινωνία με διαφορετικά κοινά-στόχους.</a:t>
            </a:r>
            <a:endParaRPr dirty="0"/>
          </a:p>
          <a:p>
            <a:pPr marL="457200" marR="0" lvl="0" indent="-228600" algn="just" rtl="0">
              <a:lnSpc>
                <a:spcPct val="150000"/>
              </a:lnSpc>
              <a:spcBef>
                <a:spcPts val="1000"/>
              </a:spcBef>
              <a:spcAft>
                <a:spcPts val="0"/>
              </a:spcAft>
              <a:buClr>
                <a:srgbClr val="000000"/>
              </a:buClr>
              <a:buSzPts val="1800"/>
              <a:buFont typeface="Arial"/>
              <a:buNone/>
            </a:pPr>
            <a:endParaRPr dirty="0"/>
          </a:p>
        </p:txBody>
      </p:sp>
      <p:sp>
        <p:nvSpPr>
          <p:cNvPr id="177" name="Google Shape;177;p38"/>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Βήμα 4: Διατύπωση των βασικών μηνυμάτων σας</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9"/>
          <p:cNvSpPr txBox="1">
            <a:spLocks noGrp="1"/>
          </p:cNvSpPr>
          <p:nvPr>
            <p:ph type="body" idx="1"/>
          </p:nvPr>
        </p:nvSpPr>
        <p:spPr>
          <a:xfrm>
            <a:off x="0" y="1173532"/>
            <a:ext cx="11988800" cy="550666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1600" b="1" dirty="0"/>
              <a:t>Βήματα για τη σύνταξη βασικών μηνυμάτων</a:t>
            </a:r>
            <a:r>
              <a:rPr lang="el-GR" sz="1600" b="1" dirty="0"/>
              <a:t>.</a:t>
            </a:r>
            <a:r>
              <a:rPr lang="en-GB" sz="1600" b="1" dirty="0"/>
              <a:t> </a:t>
            </a:r>
            <a:r>
              <a:rPr lang="en-GB" sz="1600" dirty="0"/>
              <a:t>Η διαδικασία ανάπτυξης βασικών μηνυμάτων μπορεί να χωριστεί σε τρία στάδια:</a:t>
            </a:r>
            <a:endParaRPr sz="1600" dirty="0"/>
          </a:p>
          <a:p>
            <a:pPr marL="514350" lvl="0" indent="-285750" algn="just" rtl="0">
              <a:lnSpc>
                <a:spcPct val="150000"/>
              </a:lnSpc>
              <a:spcBef>
                <a:spcPts val="1000"/>
              </a:spcBef>
              <a:spcAft>
                <a:spcPts val="0"/>
              </a:spcAft>
              <a:buSzPts val="1800"/>
              <a:buFont typeface="Arial"/>
              <a:buChar char="•"/>
            </a:pPr>
            <a:r>
              <a:rPr lang="en-GB" sz="1600" b="1" dirty="0">
                <a:solidFill>
                  <a:schemeClr val="accent3"/>
                </a:solidFill>
              </a:rPr>
              <a:t>Καταιγισμός ιδεών: </a:t>
            </a:r>
            <a:r>
              <a:rPr lang="en-GB" sz="1600" dirty="0"/>
              <a:t>Ξεκινήστε προσδιορίζοντας τους επικοινωνιακούς σας στόχους και τις ανάγκες σας σε μηνύματα. Κατανοήστε τις ανάγκες και τις προσδοκίες του κοινού-στόχου σας. Εάν έχετε πολλαπλά κοινά-στόχους, προσαρμόστε τα βασικά σας μηνύματα ανάλογα. Αναπτύξτε τα βασικά μηνύματα</a:t>
            </a:r>
            <a:r>
              <a:rPr lang="el-GR" sz="1600" dirty="0"/>
              <a:t>,</a:t>
            </a:r>
            <a:r>
              <a:rPr lang="en-GB" sz="1600" dirty="0"/>
              <a:t> απαντώντας σε μερικές συνοπτικές ερωτήσεις που σχετίζονται με το πρωταρχικό σας μήνυμα, τη σημασία του, τη μοναδικότητά του, τη συνάφεια με το κοινό-στόχο και τυχόν προκλήσεις ή εμπόδια που πρέπει να αντιμετωπιστούν.</a:t>
            </a:r>
            <a:endParaRPr sz="1600" dirty="0"/>
          </a:p>
          <a:p>
            <a:pPr marL="514350" lvl="0" indent="-285750" algn="just" rtl="0">
              <a:lnSpc>
                <a:spcPct val="150000"/>
              </a:lnSpc>
              <a:spcBef>
                <a:spcPts val="1000"/>
              </a:spcBef>
              <a:spcAft>
                <a:spcPts val="0"/>
              </a:spcAft>
              <a:buSzPts val="1800"/>
              <a:buFont typeface="Arial"/>
              <a:buChar char="•"/>
            </a:pPr>
            <a:r>
              <a:rPr lang="en-GB" sz="1600" b="1" dirty="0">
                <a:solidFill>
                  <a:schemeClr val="accent3"/>
                </a:solidFill>
              </a:rPr>
              <a:t>Β</a:t>
            </a:r>
            <a:r>
              <a:rPr lang="el-GR" sz="1600" b="1" dirty="0" err="1">
                <a:solidFill>
                  <a:schemeClr val="accent3"/>
                </a:solidFill>
              </a:rPr>
              <a:t>ελτίωση</a:t>
            </a:r>
            <a:r>
              <a:rPr lang="en-GB" sz="1600" b="1" dirty="0">
                <a:solidFill>
                  <a:schemeClr val="accent3"/>
                </a:solidFill>
              </a:rPr>
              <a:t>: </a:t>
            </a:r>
            <a:r>
              <a:rPr lang="en-GB" sz="1600" dirty="0"/>
              <a:t>Μετά τον καταιγισμό ιδεών, αναθεωρήστε το προσχέδιο των βασικών μηνυμάτων σας. Βεβαιωθείτε ότι ευθυγραμμίζονται με τους επικοινωνιακούς σας στόχους, είναι διασκεδαστικά όταν διαβάζονται δυνατά, μπορούν να απλοποιηθούν περαιτέρω ή να γίνουν πιο περιεκτικά και ενθαρρύνουν το κοινό-στόχο να αναλάβει δράση.</a:t>
            </a:r>
            <a:endParaRPr sz="1600" dirty="0"/>
          </a:p>
          <a:p>
            <a:pPr marL="514350" lvl="0" indent="-285750" algn="just" rtl="0">
              <a:lnSpc>
                <a:spcPct val="150000"/>
              </a:lnSpc>
              <a:spcBef>
                <a:spcPts val="1000"/>
              </a:spcBef>
              <a:spcAft>
                <a:spcPts val="0"/>
              </a:spcAft>
              <a:buSzPts val="1800"/>
              <a:buFont typeface="Arial"/>
              <a:buChar char="•"/>
            </a:pPr>
            <a:r>
              <a:rPr lang="en-GB" sz="1600" b="1" dirty="0">
                <a:solidFill>
                  <a:schemeClr val="accent3"/>
                </a:solidFill>
              </a:rPr>
              <a:t>Δοκιμή και επικαιροποίηση: </a:t>
            </a:r>
            <a:r>
              <a:rPr lang="en-GB" sz="1600" dirty="0"/>
              <a:t>Αφού βελτιώσετε το προσχέδιο, δοκιμάστε τα βασικά μηνύματα με εσωτερικό και εξωτερικό κοινό, συμπεριλαμβανομένων των μελών του κοινού-στόχου σας. Ενσωματώστε τα σχόλιά τους και οριστικοποιήστε τα μηνύματα. Επανεξετάστε και επικαιροποιήστε τα βασικά μηνύματα περιοδικά</a:t>
            </a:r>
            <a:r>
              <a:rPr lang="el-GR" sz="1600" dirty="0"/>
              <a:t>,</a:t>
            </a:r>
            <a:r>
              <a:rPr lang="en-GB" sz="1600" dirty="0"/>
              <a:t> για να διασφαλίσετε ότι εξακολουθούν να ανταποκρίνονται στις ανάγκες σας και τις ανάγκες του κοινού σας και να αντικατοπτρίζουν τις τρέχουσες τάσεις, την έρευνα και την εστίαση του οργανισμού σας.</a:t>
            </a:r>
            <a:endParaRPr sz="1600" dirty="0"/>
          </a:p>
          <a:p>
            <a:pPr marL="457200" marR="0" lvl="0" indent="-228600" algn="just" rtl="0">
              <a:lnSpc>
                <a:spcPct val="90000"/>
              </a:lnSpc>
              <a:spcBef>
                <a:spcPts val="1000"/>
              </a:spcBef>
              <a:spcAft>
                <a:spcPts val="0"/>
              </a:spcAft>
              <a:buClr>
                <a:srgbClr val="000000"/>
              </a:buClr>
              <a:buSzPts val="1800"/>
              <a:buFont typeface="Arial"/>
              <a:buNone/>
            </a:pPr>
            <a:endParaRPr sz="1600" dirty="0"/>
          </a:p>
        </p:txBody>
      </p:sp>
      <p:sp>
        <p:nvSpPr>
          <p:cNvPr id="183" name="Google Shape;183;p39"/>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Βήμα 4: Διατύπωση των βασικών μηνυμάτων σας</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0"/>
          <p:cNvSpPr txBox="1">
            <a:spLocks noGrp="1"/>
          </p:cNvSpPr>
          <p:nvPr>
            <p:ph type="body" idx="1"/>
          </p:nvPr>
        </p:nvSpPr>
        <p:spPr>
          <a:xfrm>
            <a:off x="127590" y="1549400"/>
            <a:ext cx="6794500" cy="4996377"/>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Υπάρχουν ποικίλες μέθοδοι επικοινωνίας, από άμεσες συζητήσεις έως τη χρήση των μέσων κοινωνικής δικτύωσης. Η επιλογή του κατάλληλου εργαλείου μπορεί να βοηθήσει στην αποτελεσματική προσέγγιση του κοινού σας και στον έλεγχο της αφήγησής σας.</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Είναι σημαντικό να κατανοήσετε τους περιορισμούς κάθε καναλιού επικοινωνίας, όπως η επικαιρότητα, η εμβέλεια, το όριο διάρκειας, το κόστος κ.λπ.</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Επιλέξτε τα κανάλια επικοινωνίας με βάση τις προτιμήσεις του κοινού και την ανάγκη να ληφθεί το μήνυμά σας άμεσα.</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90" name="Google Shape;190;p4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Βήμα 5: Επιλογή καναλιών και εργαλείων επικοινωνίας</a:t>
            </a:r>
            <a:endParaRPr b="1"/>
          </a:p>
        </p:txBody>
      </p:sp>
      <p:pic>
        <p:nvPicPr>
          <p:cNvPr id="191" name="Google Shape;191;p40"/>
          <p:cNvPicPr preferRelativeResize="0"/>
          <p:nvPr/>
        </p:nvPicPr>
        <p:blipFill rotWithShape="1">
          <a:blip r:embed="rId3">
            <a:alphaModFix/>
          </a:blip>
          <a:srcRect/>
          <a:stretch/>
        </p:blipFill>
        <p:spPr>
          <a:xfrm>
            <a:off x="7061200" y="1549400"/>
            <a:ext cx="4927600" cy="3073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body" idx="1"/>
          </p:nvPr>
        </p:nvSpPr>
        <p:spPr>
          <a:xfrm>
            <a:off x="246743" y="1320800"/>
            <a:ext cx="11545887" cy="5224977"/>
          </a:xfrm>
          <a:prstGeom prst="rect">
            <a:avLst/>
          </a:prstGeom>
          <a:noFill/>
          <a:ln>
            <a:noFill/>
          </a:ln>
        </p:spPr>
        <p:txBody>
          <a:bodyPr spcFirstLastPara="1" wrap="square" lIns="0" tIns="0" rIns="0" bIns="0" anchor="t" anchorCtr="0">
            <a:noAutofit/>
          </a:bodyPr>
          <a:lstStyle/>
          <a:p>
            <a:pPr marL="457200" lvl="0" indent="-228600" algn="just" rtl="0">
              <a:lnSpc>
                <a:spcPct val="115000"/>
              </a:lnSpc>
              <a:spcBef>
                <a:spcPts val="200"/>
              </a:spcBef>
              <a:spcAft>
                <a:spcPts val="0"/>
              </a:spcAft>
              <a:buSzPts val="1800"/>
              <a:buNone/>
            </a:pPr>
            <a:r>
              <a:rPr lang="en-GB" b="1" dirty="0">
                <a:solidFill>
                  <a:srgbClr val="1F3763"/>
                </a:solidFill>
                <a:latin typeface="Calibri"/>
                <a:ea typeface="Calibri"/>
                <a:cs typeface="Calibri"/>
                <a:sym typeface="Calibri"/>
              </a:rPr>
              <a:t>Επισκόπηση </a:t>
            </a:r>
            <a:endParaRPr b="1" dirty="0">
              <a:latin typeface="Calibri"/>
              <a:ea typeface="Calibri"/>
              <a:cs typeface="Calibri"/>
              <a:sym typeface="Calibri"/>
            </a:endParaRPr>
          </a:p>
          <a:p>
            <a:pPr marL="457200" lvl="0" indent="-228600" algn="just" rtl="0">
              <a:lnSpc>
                <a:spcPct val="115000"/>
              </a:lnSpc>
              <a:spcBef>
                <a:spcPts val="1000"/>
              </a:spcBef>
              <a:spcAft>
                <a:spcPts val="0"/>
              </a:spcAft>
              <a:buSzPts val="1800"/>
              <a:buNone/>
            </a:pPr>
            <a:r>
              <a:rPr lang="en-GB" dirty="0">
                <a:latin typeface="Calibri"/>
                <a:ea typeface="Calibri"/>
                <a:cs typeface="Calibri"/>
                <a:sym typeface="Calibri"/>
              </a:rPr>
              <a:t>Στόχος της ενότητας αυτής είναι να παρουσιάσει τα διάφορα βήματα για την ανάπτυξη ενός ολοκληρωμένου στρατηγικού επικοινωνιακού σχεδιασμού. </a:t>
            </a:r>
            <a:endParaRPr dirty="0">
              <a:latin typeface="Calibri"/>
              <a:ea typeface="Calibri"/>
              <a:cs typeface="Calibri"/>
              <a:sym typeface="Calibri"/>
            </a:endParaRPr>
          </a:p>
          <a:p>
            <a:pPr marL="457200" lvl="0" indent="-228600" algn="just" rtl="0">
              <a:lnSpc>
                <a:spcPct val="115000"/>
              </a:lnSpc>
              <a:spcBef>
                <a:spcPts val="800"/>
              </a:spcBef>
              <a:spcAft>
                <a:spcPts val="0"/>
              </a:spcAft>
              <a:buSzPts val="1800"/>
              <a:buNone/>
            </a:pPr>
            <a:r>
              <a:rPr lang="en-GB" b="1" dirty="0">
                <a:solidFill>
                  <a:srgbClr val="1F3763"/>
                </a:solidFill>
                <a:latin typeface="Calibri"/>
                <a:ea typeface="Calibri"/>
                <a:cs typeface="Calibri"/>
                <a:sym typeface="Calibri"/>
              </a:rPr>
              <a:t>Μαθησιακά αποτελέσματα</a:t>
            </a:r>
            <a:endParaRPr b="1" dirty="0">
              <a:latin typeface="Calibri"/>
              <a:ea typeface="Calibri"/>
              <a:cs typeface="Calibri"/>
              <a:sym typeface="Calibri"/>
            </a:endParaRPr>
          </a:p>
          <a:p>
            <a:pPr marL="457200" lvl="0" indent="-228600" algn="just" rtl="0">
              <a:lnSpc>
                <a:spcPct val="115000"/>
              </a:lnSpc>
              <a:spcBef>
                <a:spcPts val="1000"/>
              </a:spcBef>
              <a:spcAft>
                <a:spcPts val="0"/>
              </a:spcAft>
              <a:buSzPts val="1800"/>
              <a:buNone/>
            </a:pPr>
            <a:r>
              <a:rPr lang="en-GB" dirty="0">
                <a:latin typeface="Calibri"/>
                <a:ea typeface="Calibri"/>
                <a:cs typeface="Calibri"/>
                <a:sym typeface="Calibri"/>
              </a:rPr>
              <a:t>Με την ολοκλήρωση της ενότητας οι συμμετέχοντες θα είναι σε θέση να:</a:t>
            </a:r>
            <a:endParaRPr dirty="0">
              <a:latin typeface="Calibri"/>
              <a:ea typeface="Calibri"/>
              <a:cs typeface="Calibri"/>
              <a:sym typeface="Calibri"/>
            </a:endParaRPr>
          </a:p>
          <a:p>
            <a:pPr marL="627063" lvl="0" indent="-285750" algn="just" rtl="0">
              <a:lnSpc>
                <a:spcPct val="115000"/>
              </a:lnSpc>
              <a:spcBef>
                <a:spcPts val="1600"/>
              </a:spcBef>
              <a:spcAft>
                <a:spcPts val="0"/>
              </a:spcAft>
              <a:buSzPts val="1800"/>
              <a:buFont typeface="Wingdings" panose="05000000000000000000" pitchFamily="2" charset="2"/>
              <a:buChar char="§"/>
            </a:pPr>
            <a:r>
              <a:rPr lang="en-GB" dirty="0" err="1"/>
              <a:t>Εφ</a:t>
            </a:r>
            <a:r>
              <a:rPr lang="en-GB" dirty="0"/>
              <a:t>αρμ</a:t>
            </a:r>
            <a:r>
              <a:rPr lang="el-GR" dirty="0"/>
              <a:t>όζουν διάφορα βήματα </a:t>
            </a:r>
            <a:r>
              <a:rPr lang="en-GB" dirty="0" err="1"/>
              <a:t>γι</a:t>
            </a:r>
            <a:r>
              <a:rPr lang="en-GB" dirty="0"/>
              <a:t>α την ανάπτυξη ενός στρατηγικού σχεδίου</a:t>
            </a:r>
            <a:endParaRPr dirty="0"/>
          </a:p>
          <a:p>
            <a:pPr marL="627063" lvl="0" indent="-285750" algn="just" rtl="0">
              <a:lnSpc>
                <a:spcPct val="115000"/>
              </a:lnSpc>
              <a:spcBef>
                <a:spcPts val="1600"/>
              </a:spcBef>
              <a:spcAft>
                <a:spcPts val="0"/>
              </a:spcAft>
              <a:buSzPts val="1800"/>
              <a:buFont typeface="Wingdings" panose="05000000000000000000" pitchFamily="2" charset="2"/>
              <a:buChar char="§"/>
            </a:pPr>
            <a:r>
              <a:rPr lang="en-GB" dirty="0" err="1"/>
              <a:t>Γρά</a:t>
            </a:r>
            <a:r>
              <a:rPr lang="el-GR" dirty="0" err="1"/>
              <a:t>φουν</a:t>
            </a:r>
            <a:r>
              <a:rPr lang="en-GB" dirty="0"/>
              <a:t> στόχους επικοινωνίας</a:t>
            </a:r>
            <a:endParaRPr dirty="0"/>
          </a:p>
          <a:p>
            <a:pPr marL="627063" lvl="0" indent="-285750" algn="just" rtl="0">
              <a:lnSpc>
                <a:spcPct val="115000"/>
              </a:lnSpc>
              <a:spcBef>
                <a:spcPts val="1600"/>
              </a:spcBef>
              <a:spcAft>
                <a:spcPts val="0"/>
              </a:spcAft>
              <a:buSzPts val="1800"/>
              <a:buFont typeface="Wingdings" panose="05000000000000000000" pitchFamily="2" charset="2"/>
              <a:buChar char="§"/>
            </a:pPr>
            <a:r>
              <a:rPr lang="en-GB" dirty="0" err="1"/>
              <a:t>Προσδιορ</a:t>
            </a:r>
            <a:r>
              <a:rPr lang="el-GR" dirty="0" err="1"/>
              <a:t>ίζουν</a:t>
            </a:r>
            <a:r>
              <a:rPr lang="el-GR" dirty="0"/>
              <a:t> τα βασικά ακροατήρια </a:t>
            </a:r>
            <a:r>
              <a:rPr lang="en-GB" dirty="0"/>
              <a:t>π</a:t>
            </a:r>
            <a:r>
              <a:rPr lang="en-GB" dirty="0" err="1"/>
              <a:t>ολιτικής</a:t>
            </a:r>
            <a:endParaRPr dirty="0"/>
          </a:p>
          <a:p>
            <a:pPr marL="627063" lvl="0" indent="-285750" algn="just" rtl="0">
              <a:lnSpc>
                <a:spcPct val="115000"/>
              </a:lnSpc>
              <a:spcBef>
                <a:spcPts val="1600"/>
              </a:spcBef>
              <a:spcAft>
                <a:spcPts val="0"/>
              </a:spcAft>
              <a:buSzPts val="1800"/>
              <a:buFont typeface="Wingdings" panose="05000000000000000000" pitchFamily="2" charset="2"/>
              <a:buChar char="§"/>
            </a:pPr>
            <a:r>
              <a:rPr lang="en-GB" dirty="0"/>
              <a:t>Α</a:t>
            </a:r>
            <a:r>
              <a:rPr lang="el-GR" dirty="0" err="1"/>
              <a:t>ναπτύσσουν</a:t>
            </a:r>
            <a:r>
              <a:rPr lang="el-GR" dirty="0"/>
              <a:t> τεκμηριωμένα μηνύματα </a:t>
            </a:r>
            <a:r>
              <a:rPr lang="en-GB" dirty="0"/>
              <a:t>π</a:t>
            </a:r>
            <a:r>
              <a:rPr lang="en-GB" dirty="0" err="1"/>
              <a:t>ολιτικής</a:t>
            </a:r>
            <a:r>
              <a:rPr lang="en-GB" dirty="0"/>
              <a:t> </a:t>
            </a:r>
            <a:endParaRPr dirty="0"/>
          </a:p>
          <a:p>
            <a:pPr marL="627063" lvl="0" indent="-285750" algn="just" rtl="0">
              <a:lnSpc>
                <a:spcPct val="115000"/>
              </a:lnSpc>
              <a:spcBef>
                <a:spcPts val="1600"/>
              </a:spcBef>
              <a:spcAft>
                <a:spcPts val="0"/>
              </a:spcAft>
              <a:buSzPts val="1800"/>
              <a:buFont typeface="Wingdings" panose="05000000000000000000" pitchFamily="2" charset="2"/>
              <a:buChar char="§"/>
            </a:pPr>
            <a:r>
              <a:rPr lang="el-GR" dirty="0"/>
              <a:t>Προσδιορίζουν και χρησιμοποιούν εργαλεία </a:t>
            </a:r>
            <a:r>
              <a:rPr lang="en-GB" dirty="0"/>
              <a:t>επ</a:t>
            </a:r>
            <a:r>
              <a:rPr lang="en-GB" dirty="0" err="1"/>
              <a:t>ικοινωνί</a:t>
            </a:r>
            <a:r>
              <a:rPr lang="en-GB" dirty="0"/>
              <a:t>ας</a:t>
            </a:r>
            <a:endParaRPr dirty="0"/>
          </a:p>
          <a:p>
            <a:pPr marL="228600" lvl="0" indent="0" algn="just" rtl="0">
              <a:lnSpc>
                <a:spcPct val="90000"/>
              </a:lnSpc>
              <a:spcBef>
                <a:spcPts val="1600"/>
              </a:spcBef>
              <a:spcAft>
                <a:spcPts val="0"/>
              </a:spcAft>
              <a:buSzPts val="1800"/>
              <a:buNone/>
            </a:pPr>
            <a:endParaRPr u="sng" dirty="0"/>
          </a:p>
          <a:p>
            <a:pPr marL="228600" lvl="0" indent="0" algn="just" rtl="0">
              <a:lnSpc>
                <a:spcPct val="90000"/>
              </a:lnSpc>
              <a:spcBef>
                <a:spcPts val="1000"/>
              </a:spcBef>
              <a:spcAft>
                <a:spcPts val="0"/>
              </a:spcAft>
              <a:buSzPts val="1800"/>
              <a:buNone/>
            </a:pPr>
            <a:endParaRPr u="sng" dirty="0"/>
          </a:p>
          <a:p>
            <a:pPr marL="228600" lvl="0" indent="0" algn="just" rtl="0">
              <a:lnSpc>
                <a:spcPct val="90000"/>
              </a:lnSpc>
              <a:spcBef>
                <a:spcPts val="1000"/>
              </a:spcBef>
              <a:spcAft>
                <a:spcPts val="0"/>
              </a:spcAft>
              <a:buSzPts val="1800"/>
              <a:buNone/>
            </a:pPr>
            <a:endParaRPr b="1" dirty="0"/>
          </a:p>
          <a:p>
            <a:pPr marL="0" lvl="0" indent="0" algn="just" rtl="0">
              <a:lnSpc>
                <a:spcPct val="90000"/>
              </a:lnSpc>
              <a:spcBef>
                <a:spcPts val="0"/>
              </a:spcBef>
              <a:spcAft>
                <a:spcPts val="0"/>
              </a:spcAft>
              <a:buClr>
                <a:schemeClr val="accent1"/>
              </a:buClr>
              <a:buSzPts val="1800"/>
              <a:buNone/>
            </a:pPr>
            <a:endParaRPr dirty="0">
              <a:solidFill>
                <a:srgbClr val="000000"/>
              </a:solidFill>
            </a:endParaRPr>
          </a:p>
        </p:txBody>
      </p:sp>
      <p:sp>
        <p:nvSpPr>
          <p:cNvPr id="59" name="Google Shape;59;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br>
              <a:rPr lang="en-GB" b="1"/>
            </a:br>
            <a:br>
              <a:rPr lang="en-GB" b="1"/>
            </a:br>
            <a:r>
              <a:rPr lang="en-GB" b="1"/>
              <a:t>Επισκόπηση και μαθησιακοί στόχοι </a:t>
            </a:r>
            <a:br>
              <a:rPr lang="en-GB" b="1"/>
            </a:br>
            <a:br>
              <a:rPr lang="en-GB"/>
            </a:b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1"/>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Καταιγισμός ιδεών για προσβάσιμα εργαλεία για το κοινό</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sz="2000" dirty="0"/>
              <a:t>Σκεφτείτε πώς επικοινωνεί το κοινό-στόχος σας </a:t>
            </a:r>
            <a:r>
              <a:rPr lang="en-GB" sz="2000" dirty="0" err="1"/>
              <a:t>μετ</a:t>
            </a:r>
            <a:r>
              <a:rPr lang="en-GB" sz="2000" dirty="0"/>
              <a:t>αξύ του</a:t>
            </a:r>
            <a:r>
              <a:rPr lang="el-GR" sz="2000" dirty="0"/>
              <a:t>ς</a:t>
            </a:r>
            <a:r>
              <a:rPr lang="en-GB" sz="2000" dirty="0"/>
              <a:t> και με τους οργανισμούς, καθώς και τους τρόπους που προτιμά για να λαμβάνει πληροφορίες.</a:t>
            </a:r>
            <a:endParaRPr sz="2000"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sz="2000" dirty="0"/>
              <a:t>Κατανοήστε τις αξιόπιστες πηγές τους για ειδήσεις ή πληροφορίες και τους ηγέτες που εμπιστεύονται.</a:t>
            </a:r>
            <a:endParaRPr sz="2000"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sz="2000" dirty="0"/>
              <a:t>Ελέγξτε την καταλληλότητα και τη σκοπιμότητα του επικοινωνιακού εργαλείου</a:t>
            </a:r>
            <a:r>
              <a:rPr lang="el-GR" sz="2000" dirty="0"/>
              <a:t>,</a:t>
            </a:r>
            <a:r>
              <a:rPr lang="en-GB" sz="2000" dirty="0"/>
              <a:t> λαμβάνοντας υπόψη το θέμα σας, τον προϋπολογισμό, το χρονοδιάγραμμα και τους μηχανισμούς συλλογής ανατροφοδότησης.</a:t>
            </a:r>
            <a:endParaRPr sz="2000"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sz="2000" dirty="0"/>
              <a:t>Τα συνήθη κανάλια επικοινωνίας περιλαμβάνουν ενημερωτικά δελτία ηλεκτρονικού ταχυδρομείου, διαφημίσεις, δελτία τύπου, εργαστήρια, εκδηλώσεις, ιστολόγια στον ιστότοπο και μέσα κοινωνικής δικτύωσης.</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97" name="Google Shape;197;p41"/>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Βήμα 5: Επιλογή καναλιών και εργαλείων επικοινωνίας</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2"/>
          <p:cNvSpPr txBox="1">
            <a:spLocks noGrp="1"/>
          </p:cNvSpPr>
          <p:nvPr>
            <p:ph type="body" idx="1"/>
          </p:nvPr>
        </p:nvSpPr>
        <p:spPr>
          <a:xfrm>
            <a:off x="399370" y="1449389"/>
            <a:ext cx="6160050" cy="5096388"/>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Ένα σχέδιο εργασίας είναι ζωτικής σημασίας για την αποτελεσματική εφαρμογή μιας επικοινωνιακής στρατηγικής. Περιγράφει τις απαραίτητες εργασίες, τους πόρους και το προσωπικό που εμπλέκονται στην εκτέλεση της στρατηγικής. </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Έχοντας ένα καλά καθορισμένο σχέδιο εργασίας, τα βήματα της επικοινωνιακής στρατηγικής μπορούν να χαρτογραφηθούν, να ανατεθούν στα κατάλληλα άτομα ή ομάδες και να ολοκληρωθούν αποτελεσματικά. Έτσι διασφαλίζεται ότι όλοι κατανοούν τις αρμοδιότητές τους και μπορούν να συνεργαστούν αποτελεσματικά για την επίτευξη των στόχων της στρατηγικής.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04" name="Google Shape;204;p4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Βήμα 6: Δημιουργία σχεδίου εργασίας</a:t>
            </a:r>
            <a:endParaRPr b="1"/>
          </a:p>
        </p:txBody>
      </p:sp>
      <p:pic>
        <p:nvPicPr>
          <p:cNvPr id="205" name="Google Shape;205;p42"/>
          <p:cNvPicPr preferRelativeResize="0"/>
          <p:nvPr/>
        </p:nvPicPr>
        <p:blipFill rotWithShape="1">
          <a:blip r:embed="rId3">
            <a:alphaModFix/>
          </a:blip>
          <a:srcRect/>
          <a:stretch/>
        </p:blipFill>
        <p:spPr>
          <a:xfrm>
            <a:off x="6932644" y="1813283"/>
            <a:ext cx="4983519" cy="37291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body" idx="1"/>
          </p:nvPr>
        </p:nvSpPr>
        <p:spPr>
          <a:xfrm>
            <a:off x="125286" y="1111746"/>
            <a:ext cx="11751754" cy="5096388"/>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r>
              <a:rPr lang="en-GB" sz="1600" b="1" dirty="0">
                <a:solidFill>
                  <a:schemeClr val="accent3"/>
                </a:solidFill>
              </a:rPr>
              <a:t>Καθήκοντα και αρμοδιότητες:</a:t>
            </a:r>
            <a:endParaRPr sz="1600" dirty="0">
              <a:solidFill>
                <a:schemeClr val="accent3"/>
              </a:solidFill>
            </a:endParaRPr>
          </a:p>
          <a:p>
            <a:pPr lvl="1" algn="l" rtl="0">
              <a:lnSpc>
                <a:spcPct val="150000"/>
              </a:lnSpc>
              <a:spcBef>
                <a:spcPts val="500"/>
              </a:spcBef>
              <a:spcAft>
                <a:spcPts val="0"/>
              </a:spcAft>
              <a:buSzPts val="2200"/>
              <a:buFont typeface="Wingdings" panose="05000000000000000000" pitchFamily="2" charset="2"/>
              <a:buChar char="§"/>
            </a:pPr>
            <a:r>
              <a:rPr lang="en-GB" sz="1600" dirty="0"/>
              <a:t>Περιγράψτε με σαφήνεια τις συγκεκριμένες εργασίες που πρέπει να ολοκληρωθούν στο πλαίσιο της επικοινωνιακής στρατηγικής.</a:t>
            </a:r>
            <a:endParaRPr sz="1600" dirty="0"/>
          </a:p>
          <a:p>
            <a:pPr lvl="1" algn="l" rtl="0">
              <a:lnSpc>
                <a:spcPct val="150000"/>
              </a:lnSpc>
              <a:spcBef>
                <a:spcPts val="500"/>
              </a:spcBef>
              <a:spcAft>
                <a:spcPts val="0"/>
              </a:spcAft>
              <a:buSzPts val="2200"/>
              <a:buFont typeface="Wingdings" panose="05000000000000000000" pitchFamily="2" charset="2"/>
              <a:buChar char="§"/>
            </a:pPr>
            <a:r>
              <a:rPr lang="en-GB" sz="1600" dirty="0"/>
              <a:t>Αναθέστε αρμοδιότητες σε άτομα ή ομάδες</a:t>
            </a:r>
            <a:r>
              <a:rPr lang="el-GR" sz="1600" dirty="0"/>
              <a:t>,</a:t>
            </a:r>
            <a:r>
              <a:rPr lang="en-GB" sz="1600" dirty="0"/>
              <a:t> για να διασφαλίσετε τη λογοδοσία και την αποτελεσματική συνεργασία.</a:t>
            </a:r>
            <a:endParaRPr sz="1600" dirty="0"/>
          </a:p>
          <a:p>
            <a:pPr marL="457200" marR="0" lvl="0" indent="-228600" algn="just" rtl="0">
              <a:lnSpc>
                <a:spcPct val="150000"/>
              </a:lnSpc>
              <a:spcBef>
                <a:spcPts val="1000"/>
              </a:spcBef>
              <a:spcAft>
                <a:spcPts val="0"/>
              </a:spcAft>
              <a:buClr>
                <a:srgbClr val="000000"/>
              </a:buClr>
              <a:buSzPts val="1800"/>
              <a:buFont typeface="Arial"/>
              <a:buNone/>
            </a:pPr>
            <a:r>
              <a:rPr lang="en-GB" sz="1600" b="1" dirty="0">
                <a:solidFill>
                  <a:schemeClr val="accent3"/>
                </a:solidFill>
              </a:rPr>
              <a:t>Πόροι και προσωπικό:</a:t>
            </a:r>
            <a:endParaRPr sz="1600" dirty="0">
              <a:solidFill>
                <a:schemeClr val="accent3"/>
              </a:solidFill>
            </a:endParaRPr>
          </a:p>
          <a:p>
            <a:pPr lvl="1" algn="l" rtl="0">
              <a:lnSpc>
                <a:spcPct val="150000"/>
              </a:lnSpc>
              <a:spcBef>
                <a:spcPts val="500"/>
              </a:spcBef>
              <a:spcAft>
                <a:spcPts val="0"/>
              </a:spcAft>
              <a:buSzPts val="2200"/>
              <a:buFont typeface="Wingdings" panose="05000000000000000000" pitchFamily="2" charset="2"/>
              <a:buChar char="§"/>
            </a:pPr>
            <a:r>
              <a:rPr lang="en-GB" sz="1600" dirty="0"/>
              <a:t>Προσδιορίστε τους απαραίτητους πόρους, όπως ο προϋπολογισμός, η τεχνολογία, τα εργαλεία και το προσωπικό, που απαιτούνται για την εκτέλεση της στρατηγικής.</a:t>
            </a:r>
            <a:endParaRPr sz="1600" dirty="0"/>
          </a:p>
          <a:p>
            <a:pPr lvl="1" algn="l" rtl="0">
              <a:lnSpc>
                <a:spcPct val="150000"/>
              </a:lnSpc>
              <a:spcBef>
                <a:spcPts val="500"/>
              </a:spcBef>
              <a:spcAft>
                <a:spcPts val="0"/>
              </a:spcAft>
              <a:buSzPts val="2200"/>
              <a:buFont typeface="Wingdings" panose="05000000000000000000" pitchFamily="2" charset="2"/>
              <a:buChar char="§"/>
            </a:pPr>
            <a:r>
              <a:rPr lang="el-GR" sz="1600" dirty="0"/>
              <a:t>Κατανέμετε </a:t>
            </a:r>
            <a:r>
              <a:rPr lang="en-GB" sz="1600" dirty="0"/>
              <a:t>κα</a:t>
            </a:r>
            <a:r>
              <a:rPr lang="en-GB" sz="1600" dirty="0" err="1"/>
              <a:t>τάλληλ</a:t>
            </a:r>
            <a:r>
              <a:rPr lang="en-GB" sz="1600" dirty="0"/>
              <a:t>α τους πόρους</a:t>
            </a:r>
            <a:r>
              <a:rPr lang="el-GR" sz="1600" dirty="0"/>
              <a:t>,</a:t>
            </a:r>
            <a:r>
              <a:rPr lang="en-GB" sz="1600" dirty="0"/>
              <a:t> για να διασφαλίσε</a:t>
            </a:r>
            <a:r>
              <a:rPr lang="el-GR" sz="1600" dirty="0"/>
              <a:t>τε</a:t>
            </a:r>
            <a:r>
              <a:rPr lang="en-GB" sz="1600" dirty="0"/>
              <a:t> την ομαλή εφαρμογή του σχεδίου.</a:t>
            </a:r>
            <a:endParaRPr sz="1600" dirty="0"/>
          </a:p>
          <a:p>
            <a:pPr marL="457200" marR="0" lvl="0" indent="-228600" algn="just" rtl="0">
              <a:lnSpc>
                <a:spcPct val="150000"/>
              </a:lnSpc>
              <a:spcBef>
                <a:spcPts val="1000"/>
              </a:spcBef>
              <a:spcAft>
                <a:spcPts val="0"/>
              </a:spcAft>
              <a:buClr>
                <a:srgbClr val="000000"/>
              </a:buClr>
              <a:buSzPts val="1800"/>
              <a:buFont typeface="Arial"/>
              <a:buNone/>
            </a:pPr>
            <a:r>
              <a:rPr lang="en-GB" sz="1600" b="1" dirty="0">
                <a:solidFill>
                  <a:schemeClr val="accent3"/>
                </a:solidFill>
              </a:rPr>
              <a:t>Χρονοδιάγραμμα και ορόσημα:</a:t>
            </a:r>
            <a:endParaRPr sz="1600" dirty="0">
              <a:solidFill>
                <a:schemeClr val="accent3"/>
              </a:solidFill>
            </a:endParaRPr>
          </a:p>
          <a:p>
            <a:pPr lvl="1" algn="l" rtl="0">
              <a:lnSpc>
                <a:spcPct val="150000"/>
              </a:lnSpc>
              <a:spcBef>
                <a:spcPts val="500"/>
              </a:spcBef>
              <a:spcAft>
                <a:spcPts val="0"/>
              </a:spcAft>
              <a:buSzPts val="2200"/>
              <a:buFont typeface="Wingdings" panose="05000000000000000000" pitchFamily="2" charset="2"/>
              <a:buChar char="§"/>
            </a:pPr>
            <a:r>
              <a:rPr lang="en-GB" sz="1600" dirty="0"/>
              <a:t>Καθορίστε ένα χρονοδιάγραμμα που περιλαμβάνει βασικά ορόσημα και προθεσμίες για κάθε εργασία ή φάση της επικοινωνιακής στρατηγικής.</a:t>
            </a:r>
            <a:endParaRPr sz="1600" dirty="0"/>
          </a:p>
          <a:p>
            <a:pPr lvl="1" algn="l" rtl="0">
              <a:lnSpc>
                <a:spcPct val="150000"/>
              </a:lnSpc>
              <a:spcBef>
                <a:spcPts val="500"/>
              </a:spcBef>
              <a:spcAft>
                <a:spcPts val="0"/>
              </a:spcAft>
              <a:buSzPts val="2200"/>
              <a:buFont typeface="Wingdings" panose="05000000000000000000" pitchFamily="2" charset="2"/>
              <a:buChar char="§"/>
            </a:pPr>
            <a:r>
              <a:rPr lang="en-GB" sz="1600" dirty="0"/>
              <a:t>Ο καθορισμός σαφών χρονοδιαγραμμάτων βοηθάει την ομάδα να παραμείνει σε καλό δρόμο και διασφαλίζει την έγκαιρη ολοκλήρωση των στόχων.</a:t>
            </a:r>
            <a:endParaRPr sz="1600" dirty="0"/>
          </a:p>
          <a:p>
            <a:pPr marL="457200" marR="0" lvl="0" indent="-228600" algn="just" rtl="0">
              <a:lnSpc>
                <a:spcPct val="150000"/>
              </a:lnSpc>
              <a:spcBef>
                <a:spcPts val="1000"/>
              </a:spcBef>
              <a:spcAft>
                <a:spcPts val="0"/>
              </a:spcAft>
              <a:buClr>
                <a:srgbClr val="000000"/>
              </a:buClr>
              <a:buSzPts val="1800"/>
              <a:buFont typeface="Arial"/>
              <a:buNone/>
            </a:pPr>
            <a:endParaRPr sz="1600" dirty="0"/>
          </a:p>
        </p:txBody>
      </p:sp>
      <p:sp>
        <p:nvSpPr>
          <p:cNvPr id="211" name="Google Shape;211;p4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Περιεχόμεν</a:t>
            </a:r>
            <a:r>
              <a:rPr lang="en-GB" b="1" dirty="0"/>
              <a:t>α ενός σχεδίου εργασίας </a:t>
            </a:r>
            <a:endParaRPr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body" idx="1"/>
          </p:nvPr>
        </p:nvSpPr>
        <p:spPr>
          <a:xfrm>
            <a:off x="164508" y="1195389"/>
            <a:ext cx="11628261" cy="5096388"/>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r>
              <a:rPr lang="en-GB" sz="1600" b="1" dirty="0">
                <a:solidFill>
                  <a:schemeClr val="accent3"/>
                </a:solidFill>
              </a:rPr>
              <a:t>Εκδηλώσεις εκστρατείας:</a:t>
            </a:r>
            <a:endParaRPr sz="1600" dirty="0">
              <a:solidFill>
                <a:schemeClr val="accent3"/>
              </a:solidFill>
            </a:endParaRPr>
          </a:p>
          <a:p>
            <a:pPr marL="914400" lvl="1" indent="-368300" algn="l" rtl="0">
              <a:lnSpc>
                <a:spcPct val="150000"/>
              </a:lnSpc>
              <a:spcBef>
                <a:spcPts val="500"/>
              </a:spcBef>
              <a:spcAft>
                <a:spcPts val="0"/>
              </a:spcAft>
              <a:buSzPts val="2200"/>
              <a:buChar char="•"/>
            </a:pPr>
            <a:r>
              <a:rPr lang="el-GR" sz="1600" dirty="0"/>
              <a:t>Τεκμηριώστε σημαντικά γεγονότα </a:t>
            </a:r>
            <a:r>
              <a:rPr lang="en-GB" sz="1600" dirty="0"/>
              <a:t>π</a:t>
            </a:r>
            <a:r>
              <a:rPr lang="en-GB" sz="1600" dirty="0" err="1"/>
              <a:t>ου</a:t>
            </a:r>
            <a:r>
              <a:rPr lang="en-GB" sz="1600" dirty="0"/>
              <a:t> σχετίζονται με τη στρατηγική επικοινωνίας, όπως παρουσιάσεις προϊόντων, συνεντεύξεις τύπου ή εκστρατείες προώθησης.</a:t>
            </a:r>
            <a:endParaRPr sz="1600" dirty="0"/>
          </a:p>
          <a:p>
            <a:pPr marL="914400" lvl="1" indent="-368300" algn="l" rtl="0">
              <a:lnSpc>
                <a:spcPct val="150000"/>
              </a:lnSpc>
              <a:spcBef>
                <a:spcPts val="500"/>
              </a:spcBef>
              <a:spcAft>
                <a:spcPts val="0"/>
              </a:spcAft>
              <a:buSzPts val="2200"/>
              <a:buChar char="•"/>
            </a:pPr>
            <a:r>
              <a:rPr lang="en-GB" sz="1600" dirty="0"/>
              <a:t>Συμπεριλάβετε λεπτομερείς πληροφορίες σχετικά με αυτές τις εκδηλώσεις, όπως ημερομηνίες, τοποθεσίες και κοινό-στόχο.</a:t>
            </a:r>
            <a:endParaRPr sz="1600" dirty="0"/>
          </a:p>
          <a:p>
            <a:pPr marL="457200" marR="0" lvl="0" indent="-228600" algn="just" rtl="0">
              <a:lnSpc>
                <a:spcPct val="150000"/>
              </a:lnSpc>
              <a:spcBef>
                <a:spcPts val="1000"/>
              </a:spcBef>
              <a:spcAft>
                <a:spcPts val="0"/>
              </a:spcAft>
              <a:buClr>
                <a:srgbClr val="000000"/>
              </a:buClr>
              <a:buSzPts val="1800"/>
              <a:buFont typeface="Arial"/>
              <a:buNone/>
            </a:pPr>
            <a:r>
              <a:rPr lang="en-GB" sz="1600" b="1" dirty="0">
                <a:solidFill>
                  <a:schemeClr val="accent3"/>
                </a:solidFill>
              </a:rPr>
              <a:t>Αξιολόγηση κινδύνων και σχεδιασμός έκτακτης ανάγκης:</a:t>
            </a:r>
            <a:endParaRPr sz="1600" b="1" dirty="0">
              <a:solidFill>
                <a:schemeClr val="accent3"/>
              </a:solidFill>
            </a:endParaRPr>
          </a:p>
          <a:p>
            <a:pPr marL="914400" lvl="1" indent="-368300" algn="l" rtl="0">
              <a:lnSpc>
                <a:spcPct val="150000"/>
              </a:lnSpc>
              <a:spcBef>
                <a:spcPts val="500"/>
              </a:spcBef>
              <a:spcAft>
                <a:spcPts val="0"/>
              </a:spcAft>
              <a:buSzPts val="2200"/>
              <a:buChar char="•"/>
            </a:pPr>
            <a:r>
              <a:rPr lang="en-GB" sz="1600" dirty="0" err="1"/>
              <a:t>Εντο</a:t>
            </a:r>
            <a:r>
              <a:rPr lang="en-GB" sz="1600" dirty="0"/>
              <a:t>π</a:t>
            </a:r>
            <a:r>
              <a:rPr lang="el-GR" sz="1600" dirty="0" err="1"/>
              <a:t>ίστε</a:t>
            </a:r>
            <a:r>
              <a:rPr lang="el-GR" sz="1600" dirty="0"/>
              <a:t> πιθανούς κινδύνους και προκλήσεις </a:t>
            </a:r>
            <a:r>
              <a:rPr lang="en-GB" sz="1600" dirty="0"/>
              <a:t>π</a:t>
            </a:r>
            <a:r>
              <a:rPr lang="en-GB" sz="1600" dirty="0" err="1"/>
              <a:t>ου</a:t>
            </a:r>
            <a:r>
              <a:rPr lang="en-GB" sz="1600" dirty="0"/>
              <a:t> ενδέχεται να επηρεάσουν την εκτέλεση της επικοινωνιακής στρατηγικής.</a:t>
            </a:r>
            <a:endParaRPr sz="1600" dirty="0"/>
          </a:p>
          <a:p>
            <a:pPr marL="914400" lvl="1" indent="-368300" algn="l" rtl="0">
              <a:lnSpc>
                <a:spcPct val="150000"/>
              </a:lnSpc>
              <a:spcBef>
                <a:spcPts val="500"/>
              </a:spcBef>
              <a:spcAft>
                <a:spcPts val="0"/>
              </a:spcAft>
              <a:buSzPts val="2200"/>
              <a:buChar char="•"/>
            </a:pPr>
            <a:r>
              <a:rPr lang="el-GR" sz="1600" dirty="0"/>
              <a:t>Αναπτύξτε σχέδια έκτακτης </a:t>
            </a:r>
            <a:r>
              <a:rPr lang="en-GB" sz="1600" dirty="0"/>
              <a:t>α</a:t>
            </a:r>
            <a:r>
              <a:rPr lang="en-GB" sz="1600" dirty="0" err="1"/>
              <a:t>νάγκης</a:t>
            </a:r>
            <a:r>
              <a:rPr lang="en-GB" sz="1600" dirty="0"/>
              <a:t> για τον μετριασμό των κινδύνων και την αποτελεσματική αντιμετώπιση των προκλήσεων.</a:t>
            </a:r>
            <a:endParaRPr sz="1600" dirty="0"/>
          </a:p>
          <a:p>
            <a:pPr marL="457200" marR="0" lvl="0" indent="-228600" algn="just" rtl="0">
              <a:lnSpc>
                <a:spcPct val="150000"/>
              </a:lnSpc>
              <a:spcBef>
                <a:spcPts val="1000"/>
              </a:spcBef>
              <a:spcAft>
                <a:spcPts val="0"/>
              </a:spcAft>
              <a:buClr>
                <a:srgbClr val="000000"/>
              </a:buClr>
              <a:buSzPts val="1800"/>
              <a:buFont typeface="Arial"/>
              <a:buNone/>
            </a:pPr>
            <a:r>
              <a:rPr lang="en-GB" sz="1600" b="1" dirty="0">
                <a:solidFill>
                  <a:schemeClr val="accent3"/>
                </a:solidFill>
              </a:rPr>
              <a:t>Παρακολούθηση και αξιολόγηση:</a:t>
            </a:r>
            <a:endParaRPr sz="1600" dirty="0">
              <a:solidFill>
                <a:schemeClr val="accent3"/>
              </a:solidFill>
            </a:endParaRPr>
          </a:p>
          <a:p>
            <a:pPr marL="914400" lvl="1" indent="-368300" algn="l" rtl="0">
              <a:lnSpc>
                <a:spcPct val="150000"/>
              </a:lnSpc>
              <a:spcBef>
                <a:spcPts val="500"/>
              </a:spcBef>
              <a:spcAft>
                <a:spcPts val="0"/>
              </a:spcAft>
              <a:buSzPts val="2200"/>
              <a:buChar char="•"/>
            </a:pPr>
            <a:r>
              <a:rPr lang="el-GR" sz="1600" dirty="0"/>
              <a:t>Καθιερώστε μεθόδους και προκλήσεις </a:t>
            </a:r>
            <a:r>
              <a:rPr lang="en-GB" sz="1600" dirty="0" err="1"/>
              <a:t>γι</a:t>
            </a:r>
            <a:r>
              <a:rPr lang="en-GB" sz="1600" dirty="0"/>
              <a:t>α την παρακολούθηση της προόδου και της επιτυχίας της επικοινωνιακής στρατηγικής.</a:t>
            </a:r>
            <a:endParaRPr sz="1600" dirty="0"/>
          </a:p>
          <a:p>
            <a:pPr marL="914400" lvl="1" indent="-368300" algn="l" rtl="0">
              <a:lnSpc>
                <a:spcPct val="150000"/>
              </a:lnSpc>
              <a:spcBef>
                <a:spcPts val="500"/>
              </a:spcBef>
              <a:spcAft>
                <a:spcPts val="0"/>
              </a:spcAft>
              <a:buSzPts val="2200"/>
              <a:buChar char="•"/>
            </a:pPr>
            <a:r>
              <a:rPr lang="el-GR" sz="1600" dirty="0"/>
              <a:t>Αξιολογήστε </a:t>
            </a:r>
            <a:r>
              <a:rPr lang="en-GB" sz="1600" dirty="0"/>
              <a:t>τα</a:t>
            </a:r>
            <a:r>
              <a:rPr lang="en-GB" sz="1600" dirty="0" err="1"/>
              <a:t>κτικά</a:t>
            </a:r>
            <a:r>
              <a:rPr lang="en-GB" sz="1600" dirty="0"/>
              <a:t> τα αποτελέσματα και </a:t>
            </a:r>
            <a:r>
              <a:rPr lang="el-GR" sz="1600" dirty="0"/>
              <a:t>προβείτε </a:t>
            </a:r>
            <a:r>
              <a:rPr lang="en-GB" sz="1600" dirty="0" err="1"/>
              <a:t>σε</a:t>
            </a:r>
            <a:r>
              <a:rPr lang="en-GB" sz="1600" dirty="0"/>
              <a:t> προσαρμογές, εάν είναι απαραίτητο, για να εξασφαλίσετε τα επιθυμητά αποτελέσματα.</a:t>
            </a:r>
            <a:endParaRPr sz="1600" dirty="0"/>
          </a:p>
          <a:p>
            <a:pPr marL="457200" marR="0" lvl="0" indent="-228600" algn="just" rtl="0">
              <a:lnSpc>
                <a:spcPct val="150000"/>
              </a:lnSpc>
              <a:spcBef>
                <a:spcPts val="1000"/>
              </a:spcBef>
              <a:spcAft>
                <a:spcPts val="0"/>
              </a:spcAft>
              <a:buClr>
                <a:srgbClr val="000000"/>
              </a:buClr>
              <a:buSzPts val="1800"/>
              <a:buFont typeface="Arial"/>
              <a:buNone/>
            </a:pPr>
            <a:endParaRPr sz="1600" dirty="0"/>
          </a:p>
        </p:txBody>
      </p:sp>
      <p:sp>
        <p:nvSpPr>
          <p:cNvPr id="217" name="Google Shape;217;p4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Περιεχόμενα ενός σχεδίου εργασίας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body" idx="1"/>
          </p:nvPr>
        </p:nvSpPr>
        <p:spPr>
          <a:xfrm>
            <a:off x="287610" y="1029521"/>
            <a:ext cx="11609750" cy="5096388"/>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r>
              <a:rPr lang="en-GB" sz="2000" b="1" dirty="0">
                <a:solidFill>
                  <a:schemeClr val="accent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Προϋπολογισμός</a:t>
            </a:r>
            <a:r>
              <a:rPr lang="en-GB" sz="2000" b="1" dirty="0">
                <a:solidFill>
                  <a:schemeClr val="accent3"/>
                </a:solidFill>
              </a:rPr>
              <a:t>:</a:t>
            </a:r>
            <a:endParaRPr sz="2000" dirty="0">
              <a:solidFill>
                <a:schemeClr val="accent3"/>
              </a:solidFill>
            </a:endParaRPr>
          </a:p>
          <a:p>
            <a:pPr marL="914400" lvl="1" indent="-368300" algn="l" rtl="0">
              <a:lnSpc>
                <a:spcPct val="150000"/>
              </a:lnSpc>
              <a:spcBef>
                <a:spcPts val="500"/>
              </a:spcBef>
              <a:spcAft>
                <a:spcPts val="0"/>
              </a:spcAft>
              <a:buSzPts val="2200"/>
              <a:buChar char="•"/>
            </a:pPr>
            <a:r>
              <a:rPr lang="en-GB" sz="2000" dirty="0"/>
              <a:t>Καταρτίστε έναν ολοκληρωμένο προϋπολογισμό που περιλαμβάνει δαπάνες για διάφορες πτυχές της επικοινωνιακής στρατηγικής, όπως διαφήμιση, δημιουργία περιεχομένου και εκστρατείες μάρκετινγκ.</a:t>
            </a:r>
            <a:endParaRPr sz="2000" dirty="0"/>
          </a:p>
          <a:p>
            <a:pPr marL="914400" lvl="1" indent="-368300" algn="l" rtl="0">
              <a:lnSpc>
                <a:spcPct val="150000"/>
              </a:lnSpc>
              <a:spcBef>
                <a:spcPts val="500"/>
              </a:spcBef>
              <a:spcAft>
                <a:spcPts val="0"/>
              </a:spcAft>
              <a:buSzPts val="2200"/>
              <a:buChar char="•"/>
            </a:pPr>
            <a:r>
              <a:rPr lang="en-GB" sz="2000" dirty="0"/>
              <a:t>Καταν</a:t>
            </a:r>
            <a:r>
              <a:rPr lang="el-GR" sz="2000" dirty="0"/>
              <a:t>έμετε κονδύλια </a:t>
            </a:r>
            <a:r>
              <a:rPr lang="en-GB" sz="2000" dirty="0"/>
              <a:t>με βάση τις προτεραιότητες και τα προβλεπόμενα αποτελέσματα για τη βελτιστοποίηση της χρήσης των πόρων.</a:t>
            </a:r>
            <a:endParaRPr sz="2000" dirty="0"/>
          </a:p>
          <a:p>
            <a:pPr marL="457200" marR="0" lvl="0" indent="-228600" algn="just" rtl="0">
              <a:lnSpc>
                <a:spcPct val="150000"/>
              </a:lnSpc>
              <a:spcBef>
                <a:spcPts val="1000"/>
              </a:spcBef>
              <a:spcAft>
                <a:spcPts val="0"/>
              </a:spcAft>
              <a:buClr>
                <a:srgbClr val="000000"/>
              </a:buClr>
              <a:buSzPts val="1800"/>
              <a:buFont typeface="Arial"/>
              <a:buNone/>
            </a:pPr>
            <a:r>
              <a:rPr lang="en-GB" sz="2000" b="1" dirty="0">
                <a:solidFill>
                  <a:schemeClr val="accent3"/>
                </a:solidFill>
              </a:rPr>
              <a:t>Βασικές δραστηριότητες:</a:t>
            </a:r>
            <a:endParaRPr sz="2000" dirty="0">
              <a:solidFill>
                <a:schemeClr val="accent3"/>
              </a:solidFill>
            </a:endParaRPr>
          </a:p>
          <a:p>
            <a:pPr marL="914400" lvl="1" indent="-368300" algn="l" rtl="0">
              <a:lnSpc>
                <a:spcPct val="150000"/>
              </a:lnSpc>
              <a:spcBef>
                <a:spcPts val="500"/>
              </a:spcBef>
              <a:spcAft>
                <a:spcPts val="0"/>
              </a:spcAft>
              <a:buSzPts val="2200"/>
              <a:buChar char="•"/>
            </a:pPr>
            <a:r>
              <a:rPr lang="en-GB" sz="2000" dirty="0"/>
              <a:t>Προσδιορίστε και απαριθμήστε τις κρίσιμες δραστηριότητες που απαιτούνται για την επίτευξη των στόχων της επικοινωνιακής στρατηγικής.</a:t>
            </a:r>
            <a:endParaRPr sz="2000" dirty="0"/>
          </a:p>
          <a:p>
            <a:pPr marL="914400" lvl="1" indent="-368300" algn="l" rtl="0">
              <a:lnSpc>
                <a:spcPct val="150000"/>
              </a:lnSpc>
              <a:spcBef>
                <a:spcPts val="500"/>
              </a:spcBef>
              <a:spcAft>
                <a:spcPts val="0"/>
              </a:spcAft>
              <a:buSzPts val="2200"/>
              <a:buChar char="•"/>
            </a:pPr>
            <a:r>
              <a:rPr lang="en-GB" sz="2000" dirty="0"/>
              <a:t>Αυτό θα μπορούσε να περιλαμβάνει δραστηριότητες όπως έρευνα αγοράς, δημιουργία περιεχομένου, προβολή στα μέσα ενημέρωσης, διαχείριση των μέσων κοινωνικής δικτύωσης και παρακολούθηση των αναλυτικών στοιχείων.</a:t>
            </a:r>
            <a:endParaRPr sz="2000" dirty="0"/>
          </a:p>
          <a:p>
            <a:pPr marL="457200" marR="0" lvl="0" indent="-228600" algn="just" rtl="0">
              <a:lnSpc>
                <a:spcPct val="150000"/>
              </a:lnSpc>
              <a:spcBef>
                <a:spcPts val="1000"/>
              </a:spcBef>
              <a:spcAft>
                <a:spcPts val="0"/>
              </a:spcAft>
              <a:buClr>
                <a:srgbClr val="000000"/>
              </a:buClr>
              <a:buSzPts val="1800"/>
              <a:buFont typeface="Arial"/>
              <a:buNone/>
            </a:pPr>
            <a:r>
              <a:rPr lang="en-GB" sz="2000" dirty="0"/>
              <a:t> </a:t>
            </a:r>
            <a:endParaRPr sz="2000" dirty="0"/>
          </a:p>
          <a:p>
            <a:pPr marL="457200" marR="0" lvl="0" indent="-228600" algn="just" rtl="0">
              <a:lnSpc>
                <a:spcPct val="150000"/>
              </a:lnSpc>
              <a:spcBef>
                <a:spcPts val="1000"/>
              </a:spcBef>
              <a:spcAft>
                <a:spcPts val="0"/>
              </a:spcAft>
              <a:buClr>
                <a:srgbClr val="000000"/>
              </a:buClr>
              <a:buSzPts val="1800"/>
              <a:buFont typeface="Arial"/>
              <a:buNone/>
            </a:pPr>
            <a:endParaRPr sz="2000" dirty="0"/>
          </a:p>
        </p:txBody>
      </p:sp>
      <p:sp>
        <p:nvSpPr>
          <p:cNvPr id="223" name="Google Shape;223;p4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Περιεχόμενα ενός σχεδίου εργασίας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body" idx="1"/>
          </p:nvPr>
        </p:nvSpPr>
        <p:spPr>
          <a:xfrm>
            <a:off x="161850" y="1185173"/>
            <a:ext cx="6076390" cy="5096388"/>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sz="1600" dirty="0"/>
              <a:t>Η μέτρηση της αποτελεσματικότητας του επικοινωνιακού σας σχεδίου είναι ζωτικής σημασίας, για να διαπιστωθεί αν επιτυγχάνει τα επιθυμητά αποτελέσματα. Εάν δεν είναι επαρκές, μπορούν να γίνουν προσαρμογές για την προσαρμογή του στο συγκεκριμένο πλαίσιο και ακροατήριο. Η τακτική μέτρηση επιτρέπει επίσης την παρακολούθηση της προόδου και διασφαλίζει ότι το σχέδιο βρίσκεται σε καλό δρόμο.</a:t>
            </a:r>
            <a:endParaRPr sz="1600"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sz="1600" dirty="0"/>
              <a:t>Με τη μέτρηση της αποτελεσματικότητας, μπορείτε να εντοπίσετε τους τομείς που χρειάζονται βελτίωση, όπως η προσέγγιση του προοριζόμενου κοινού ή η διασφάλιση της απήχησης των μηνυμάτων. Η διαδικασία αυτή διασφαλίζει ότι το σχέδιο είναι βελτιστοποιημένο για το συγκεκριμένο πλαίσιο και κοινό, μεγιστοποιώντας την αποτελεσματικότητά του.</a:t>
            </a:r>
            <a:endParaRPr sz="1600" dirty="0"/>
          </a:p>
          <a:p>
            <a:pPr marL="228600" lvl="0" indent="0" algn="l" rtl="0">
              <a:lnSpc>
                <a:spcPct val="90000"/>
              </a:lnSpc>
              <a:spcBef>
                <a:spcPts val="1000"/>
              </a:spcBef>
              <a:spcAft>
                <a:spcPts val="0"/>
              </a:spcAft>
              <a:buSzPts val="1800"/>
              <a:buNone/>
            </a:pPr>
            <a:endParaRPr sz="1600" dirty="0"/>
          </a:p>
        </p:txBody>
      </p:sp>
      <p:sp>
        <p:nvSpPr>
          <p:cNvPr id="229" name="Google Shape;229;p4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Βήμα 7: Ορισμός </a:t>
            </a:r>
            <a:r>
              <a:rPr lang="el-GR" b="1" dirty="0"/>
              <a:t>Β</a:t>
            </a:r>
            <a:r>
              <a:rPr lang="en-GB" b="1" dirty="0"/>
              <a:t>α</a:t>
            </a:r>
            <a:r>
              <a:rPr lang="en-GB" b="1" dirty="0" err="1"/>
              <a:t>σικών</a:t>
            </a:r>
            <a:r>
              <a:rPr lang="en-GB" b="1" dirty="0"/>
              <a:t> </a:t>
            </a:r>
            <a:r>
              <a:rPr lang="el-GR" b="1" dirty="0"/>
              <a:t>Δ</a:t>
            </a:r>
            <a:r>
              <a:rPr lang="en-GB" b="1" dirty="0" err="1"/>
              <a:t>εικτών</a:t>
            </a:r>
            <a:r>
              <a:rPr lang="en-GB" b="1" dirty="0"/>
              <a:t> </a:t>
            </a:r>
            <a:r>
              <a:rPr lang="el-GR" b="1" dirty="0"/>
              <a:t>Α</a:t>
            </a:r>
            <a:r>
              <a:rPr lang="en-GB" b="1" dirty="0"/>
              <a:t>π</a:t>
            </a:r>
            <a:r>
              <a:rPr lang="en-GB" b="1" dirty="0" err="1"/>
              <a:t>όδοσης</a:t>
            </a:r>
            <a:r>
              <a:rPr lang="en-GB" b="1" dirty="0"/>
              <a:t> (</a:t>
            </a:r>
            <a:r>
              <a:rPr lang="el-GR" b="1" dirty="0"/>
              <a:t>ΒΔΑ</a:t>
            </a:r>
            <a:r>
              <a:rPr lang="en-GB" b="1" dirty="0"/>
              <a:t>)</a:t>
            </a:r>
            <a:endParaRPr dirty="0"/>
          </a:p>
        </p:txBody>
      </p:sp>
      <p:sp>
        <p:nvSpPr>
          <p:cNvPr id="2" name="Rectangle 1"/>
          <p:cNvSpPr/>
          <p:nvPr/>
        </p:nvSpPr>
        <p:spPr>
          <a:xfrm>
            <a:off x="6543040" y="1355454"/>
            <a:ext cx="5461118" cy="5268865"/>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Google Shape;230;p46"/>
          <p:cNvSpPr/>
          <p:nvPr/>
        </p:nvSpPr>
        <p:spPr>
          <a:xfrm>
            <a:off x="6662420" y="1408298"/>
            <a:ext cx="5455330"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a:solidFill>
                  <a:schemeClr val="bg1"/>
                </a:solidFill>
                <a:latin typeface="Calibri"/>
                <a:ea typeface="Calibri"/>
                <a:cs typeface="Calibri"/>
                <a:sym typeface="Calibri"/>
              </a:rPr>
              <a:t>Οι Βασικοί Δείκτες Απ</a:t>
            </a:r>
            <a:r>
              <a:rPr lang="en-GB" sz="1800" b="1" i="0" u="none" strike="noStrike" cap="none" dirty="0" err="1">
                <a:solidFill>
                  <a:schemeClr val="bg1"/>
                </a:solidFill>
                <a:latin typeface="Calibri"/>
                <a:ea typeface="Calibri"/>
                <a:cs typeface="Calibri"/>
                <a:sym typeface="Calibri"/>
              </a:rPr>
              <a:t>όδοσης</a:t>
            </a:r>
            <a:r>
              <a:rPr lang="en-GB" sz="1800" b="1" i="0" u="none" strike="noStrike" cap="none" dirty="0">
                <a:solidFill>
                  <a:schemeClr val="bg1"/>
                </a:solidFill>
                <a:latin typeface="Calibri"/>
                <a:ea typeface="Calibri"/>
                <a:cs typeface="Calibri"/>
                <a:sym typeface="Calibri"/>
              </a:rPr>
              <a:t> (</a:t>
            </a:r>
            <a:r>
              <a:rPr lang="el-GR" sz="1800" b="1" dirty="0">
                <a:solidFill>
                  <a:schemeClr val="bg1"/>
                </a:solidFill>
                <a:latin typeface="Calibri"/>
                <a:ea typeface="Calibri"/>
                <a:cs typeface="Calibri"/>
                <a:sym typeface="Calibri"/>
              </a:rPr>
              <a:t>ΒΔΑ</a:t>
            </a:r>
            <a:r>
              <a:rPr lang="en-GB" sz="1800" b="1" i="0" u="none" strike="noStrike" cap="none" dirty="0">
                <a:solidFill>
                  <a:schemeClr val="bg1"/>
                </a:solidFill>
                <a:latin typeface="Calibri"/>
                <a:ea typeface="Calibri"/>
                <a:cs typeface="Calibri"/>
                <a:sym typeface="Calibri"/>
              </a:rPr>
              <a:t>) </a:t>
            </a:r>
            <a:r>
              <a:rPr lang="en-GB" sz="1800" i="0" u="none" strike="noStrike" cap="none" dirty="0">
                <a:solidFill>
                  <a:schemeClr val="bg1"/>
                </a:solidFill>
                <a:latin typeface="Calibri"/>
                <a:ea typeface="Calibri"/>
                <a:cs typeface="Calibri"/>
                <a:sym typeface="Calibri"/>
              </a:rPr>
              <a:t>είναι μετρήσεις που χρησιμοποιούνται για την παρακολούθηση και τη μέτρηση της προόδου προς την επίτευξη συγκεκριμένων στόχων. </a:t>
            </a:r>
          </a:p>
          <a:p>
            <a:pPr marL="0" marR="0" lvl="0" indent="0" algn="l" rtl="0">
              <a:lnSpc>
                <a:spcPct val="100000"/>
              </a:lnSpc>
              <a:spcBef>
                <a:spcPts val="0"/>
              </a:spcBef>
              <a:spcAft>
                <a:spcPts val="0"/>
              </a:spcAft>
              <a:buNone/>
            </a:pPr>
            <a:endParaRPr sz="1800" dirty="0">
              <a:solidFill>
                <a:schemeClr val="bg1"/>
              </a:solidFill>
              <a:latin typeface="Calibri"/>
              <a:ea typeface="Calibri"/>
              <a:cs typeface="Calibri"/>
              <a:sym typeface="Calibri"/>
            </a:endParaRPr>
          </a:p>
          <a:p>
            <a:pPr marL="0" marR="0" lvl="0" indent="0" algn="l" rtl="0">
              <a:lnSpc>
                <a:spcPct val="100000"/>
              </a:lnSpc>
              <a:spcBef>
                <a:spcPts val="0"/>
              </a:spcBef>
              <a:spcAft>
                <a:spcPts val="0"/>
              </a:spcAft>
              <a:buNone/>
            </a:pPr>
            <a:r>
              <a:rPr lang="en-GB" sz="1800" i="0" u="none" strike="noStrike" cap="none" dirty="0">
                <a:solidFill>
                  <a:schemeClr val="bg1"/>
                </a:solidFill>
                <a:latin typeface="Calibri"/>
                <a:ea typeface="Calibri"/>
                <a:cs typeface="Calibri"/>
                <a:sym typeface="Calibri"/>
              </a:rPr>
              <a:t>Παρέχουν έναν σαφή τρόπο αξιολόγησης των επιδόσεων και βοηθούν τις ομάδες να παραμείνουν επικεντρωμένες στους στόχους τους. Η </a:t>
            </a:r>
            <a:r>
              <a:rPr lang="en-GB" sz="1800" i="0" u="none" strike="noStrike" cap="none" dirty="0" err="1">
                <a:solidFill>
                  <a:schemeClr val="bg1"/>
                </a:solidFill>
                <a:latin typeface="Calibri"/>
                <a:ea typeface="Calibri"/>
                <a:cs typeface="Calibri"/>
                <a:sym typeface="Calibri"/>
              </a:rPr>
              <a:t>δι</a:t>
            </a:r>
            <a:r>
              <a:rPr lang="en-GB" sz="1800" i="0" u="none" strike="noStrike" cap="none" dirty="0">
                <a:solidFill>
                  <a:schemeClr val="bg1"/>
                </a:solidFill>
                <a:latin typeface="Calibri"/>
                <a:ea typeface="Calibri"/>
                <a:cs typeface="Calibri"/>
                <a:sym typeface="Calibri"/>
              </a:rPr>
              <a:t>αχείριση των</a:t>
            </a:r>
            <a:r>
              <a:rPr lang="el-GR" sz="1800" i="0" u="none" strike="noStrike" cap="none" dirty="0">
                <a:solidFill>
                  <a:schemeClr val="bg1"/>
                </a:solidFill>
                <a:latin typeface="Calibri"/>
                <a:ea typeface="Calibri"/>
                <a:cs typeface="Calibri"/>
                <a:sym typeface="Calibri"/>
              </a:rPr>
              <a:t> ΒΔΑ</a:t>
            </a:r>
            <a:r>
              <a:rPr lang="en-GB" sz="1800" i="0" u="none" strike="noStrike" cap="none" dirty="0">
                <a:solidFill>
                  <a:schemeClr val="bg1"/>
                </a:solidFill>
                <a:latin typeface="Calibri"/>
                <a:ea typeface="Calibri"/>
                <a:cs typeface="Calibri"/>
                <a:sym typeface="Calibri"/>
              </a:rPr>
              <a:t>  περιλαμβάνει τον καθορισμό στόχων και την τακτική παρακολούθηση της προόδου. </a:t>
            </a:r>
          </a:p>
          <a:p>
            <a:pPr marL="0" marR="0" lvl="0" indent="0" algn="l" rtl="0">
              <a:lnSpc>
                <a:spcPct val="100000"/>
              </a:lnSpc>
              <a:spcBef>
                <a:spcPts val="0"/>
              </a:spcBef>
              <a:spcAft>
                <a:spcPts val="0"/>
              </a:spcAft>
              <a:buNone/>
            </a:pPr>
            <a:endParaRPr sz="1800" dirty="0">
              <a:solidFill>
                <a:schemeClr val="bg1"/>
              </a:solidFill>
              <a:latin typeface="Calibri"/>
              <a:ea typeface="Calibri"/>
              <a:cs typeface="Calibri"/>
              <a:sym typeface="Calibri"/>
            </a:endParaRPr>
          </a:p>
          <a:p>
            <a:pPr marL="0" marR="0" lvl="0" indent="0" algn="l" rtl="0">
              <a:lnSpc>
                <a:spcPct val="100000"/>
              </a:lnSpc>
              <a:spcBef>
                <a:spcPts val="0"/>
              </a:spcBef>
              <a:spcAft>
                <a:spcPts val="0"/>
              </a:spcAft>
              <a:buNone/>
            </a:pPr>
            <a:r>
              <a:rPr lang="en-GB" sz="1800" i="0" u="none" strike="noStrike" cap="none" dirty="0">
                <a:solidFill>
                  <a:schemeClr val="bg1"/>
                </a:solidFill>
                <a:latin typeface="Calibri"/>
                <a:ea typeface="Calibri"/>
                <a:cs typeface="Calibri"/>
                <a:sym typeface="Calibri"/>
              </a:rPr>
              <a:t>Με την εφαρμογή δεικτών απόδοσης, μπορείτε να αξιολογήσετε την απόδοση της ομάδας, να εντοπίσετε τομείς για βελτίωση και να αναπτύξετε στρατηγικές για τον μετριασμό των πιθανών κινδύνων. Η προσέγγιση αυτή διασφαλίζει ότι η ομάδα σας εργάζεται προς την επίτευξη των επιθυμητών στόχων με αποτελεσματικό και έγκαιρο τρόπο.</a:t>
            </a:r>
            <a:endParaRPr sz="1800" i="0" u="none" strike="noStrike" cap="none" dirty="0">
              <a:solidFill>
                <a:schemeClr val="bg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7"/>
          <p:cNvSpPr txBox="1">
            <a:spLocks noGrp="1"/>
          </p:cNvSpPr>
          <p:nvPr>
            <p:ph type="body" idx="1"/>
          </p:nvPr>
        </p:nvSpPr>
        <p:spPr>
          <a:xfrm>
            <a:off x="399370" y="1449389"/>
            <a:ext cx="5696630" cy="5096388"/>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SzPts val="1800"/>
              <a:buNone/>
            </a:pPr>
            <a:r>
              <a:rPr lang="en-GB" sz="2800" b="1" dirty="0">
                <a:solidFill>
                  <a:schemeClr val="accent3"/>
                </a:solidFill>
              </a:rPr>
              <a:t>Δείκτες ορατότητας</a:t>
            </a:r>
            <a:endParaRPr sz="2800" b="1" dirty="0">
              <a:solidFill>
                <a:schemeClr val="accent3"/>
              </a:solidFill>
            </a:endParaRPr>
          </a:p>
          <a:p>
            <a:pPr marL="457200" lvl="0" indent="-228600" algn="just" rtl="0">
              <a:lnSpc>
                <a:spcPct val="90000"/>
              </a:lnSpc>
              <a:spcBef>
                <a:spcPts val="1000"/>
              </a:spcBef>
              <a:spcAft>
                <a:spcPts val="0"/>
              </a:spcAft>
              <a:buSzPts val="1800"/>
              <a:buNone/>
            </a:pPr>
            <a:r>
              <a:rPr lang="el-GR" sz="2000" b="1" dirty="0">
                <a:solidFill>
                  <a:schemeClr val="accent3"/>
                </a:solidFill>
              </a:rPr>
              <a:t>Μέσα Κοινωνικής Δικτύωσης</a:t>
            </a:r>
            <a:r>
              <a:rPr lang="en-GB" sz="2000" b="1" dirty="0">
                <a:solidFill>
                  <a:schemeClr val="accent3"/>
                </a:solidFill>
              </a:rPr>
              <a:t>:</a:t>
            </a:r>
            <a:endParaRPr sz="2000" b="1" dirty="0">
              <a:solidFill>
                <a:schemeClr val="accent3"/>
              </a:solidFill>
            </a:endParaRPr>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Ποσοστό ή αριθμός εντυπώσεων: Ο αριθμός των φορών που το περιεχόμενό σας εμφανίζεται στους χρήστες.</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Αριθμός επισκέψεων: Οι συνολικές επισκέψεις στα προφίλ ή τις σελίδες σας στα μέσα κοινωνικής δικτύωσης.</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Συνολικός αριθμός συνδρομητών/ακολούθων: Ο αριθμός των ατόμων που έχουν εγγραφεί ή ακολουθήσει τους λογαριασμούς σας στα μέσα κοινωνικής δικτύωσης.</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Αριθμός προβολών σε ένα βίντεο: Ο αριθμός των προβολών του περιεχομένου του βίντεο σας.</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37" name="Google Shape;237;p47"/>
          <p:cNvSpPr txBox="1">
            <a:spLocks noGrp="1"/>
          </p:cNvSpPr>
          <p:nvPr>
            <p:ph type="title"/>
          </p:nvPr>
        </p:nvSpPr>
        <p:spPr>
          <a:xfrm>
            <a:off x="399370" y="251524"/>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Ποιους</a:t>
            </a:r>
            <a:r>
              <a:rPr lang="en-GB" b="1" dirty="0"/>
              <a:t> </a:t>
            </a:r>
            <a:r>
              <a:rPr lang="el-GR" b="1" dirty="0"/>
              <a:t>ΒΔΑ</a:t>
            </a:r>
            <a:r>
              <a:rPr lang="en-GB" b="1" dirty="0"/>
              <a:t> να επιλέξετε;</a:t>
            </a:r>
            <a:endParaRPr b="1" dirty="0"/>
          </a:p>
        </p:txBody>
      </p:sp>
      <p:sp>
        <p:nvSpPr>
          <p:cNvPr id="238" name="Google Shape;238;p47"/>
          <p:cNvSpPr/>
          <p:nvPr/>
        </p:nvSpPr>
        <p:spPr>
          <a:xfrm>
            <a:off x="7150100" y="1449390"/>
            <a:ext cx="4757420" cy="5016718"/>
          </a:xfrm>
          <a:prstGeom prst="rect">
            <a:avLst/>
          </a:prstGeom>
          <a:noFill/>
          <a:ln>
            <a:noFill/>
          </a:ln>
        </p:spPr>
        <p:txBody>
          <a:bodyPr spcFirstLastPara="1" wrap="square" lIns="91425" tIns="45700" rIns="91425" bIns="45700" anchor="t" anchorCtr="0">
            <a:spAutoFit/>
          </a:bodyPr>
          <a:lstStyle/>
          <a:p>
            <a:pPr marL="0" marR="0" lvl="2" indent="0" algn="l" rtl="0">
              <a:lnSpc>
                <a:spcPct val="100000"/>
              </a:lnSpc>
              <a:spcBef>
                <a:spcPts val="0"/>
              </a:spcBef>
              <a:spcAft>
                <a:spcPts val="0"/>
              </a:spcAft>
              <a:buNone/>
            </a:pPr>
            <a:r>
              <a:rPr lang="en-GB" sz="2000" b="1" i="0" u="none" strike="noStrike" cap="none" dirty="0">
                <a:solidFill>
                  <a:schemeClr val="accent3"/>
                </a:solidFill>
                <a:latin typeface="Calibri"/>
                <a:ea typeface="Calibri"/>
                <a:cs typeface="Calibri"/>
                <a:sym typeface="Calibri"/>
              </a:rPr>
              <a:t>Ιστοσελίδα:</a:t>
            </a:r>
            <a:endParaRPr sz="2000" b="1" i="0" u="none" strike="noStrike" cap="none" dirty="0">
              <a:solidFill>
                <a:schemeClr val="accent3"/>
              </a:solidFill>
              <a:latin typeface="Calibri"/>
              <a:ea typeface="Calibri"/>
              <a:cs typeface="Calibri"/>
              <a:sym typeface="Calibri"/>
            </a:endParaRPr>
          </a:p>
          <a:p>
            <a:pPr marL="342900" marR="0" lvl="2" indent="-342900" algn="l" rtl="0">
              <a:lnSpc>
                <a:spcPct val="100000"/>
              </a:lnSpc>
              <a:spcBef>
                <a:spcPts val="0"/>
              </a:spcBef>
              <a:spcAft>
                <a:spcPts val="0"/>
              </a:spcAft>
              <a:buClr>
                <a:srgbClr val="000000"/>
              </a:buClr>
              <a:buSzPts val="2000"/>
              <a:buFont typeface="Wingdings" panose="05000000000000000000" pitchFamily="2" charset="2"/>
              <a:buChar char="§"/>
            </a:pPr>
            <a:r>
              <a:rPr lang="en-GB" sz="2000" b="0" i="0" u="none" strike="noStrike" cap="none" dirty="0">
                <a:solidFill>
                  <a:srgbClr val="000000"/>
                </a:solidFill>
                <a:latin typeface="Calibri"/>
                <a:ea typeface="Calibri"/>
                <a:cs typeface="Calibri"/>
                <a:sym typeface="Calibri"/>
              </a:rPr>
              <a:t>Αριθμός μοναδικών χρηστών: Ο αριθμός των ξεχωριστών ατόμων που επισκέφθηκαν τον ιστότοπό σας.</a:t>
            </a:r>
            <a:endParaRPr dirty="0"/>
          </a:p>
          <a:p>
            <a:pPr marL="342900" marR="0" lvl="2" indent="-342900" algn="l" rtl="0">
              <a:lnSpc>
                <a:spcPct val="100000"/>
              </a:lnSpc>
              <a:spcBef>
                <a:spcPts val="0"/>
              </a:spcBef>
              <a:spcAft>
                <a:spcPts val="0"/>
              </a:spcAft>
              <a:buClr>
                <a:srgbClr val="000000"/>
              </a:buClr>
              <a:buSzPts val="2000"/>
              <a:buFont typeface="Wingdings" panose="05000000000000000000" pitchFamily="2" charset="2"/>
              <a:buChar char="§"/>
            </a:pPr>
            <a:r>
              <a:rPr lang="en-GB" sz="2000" b="0" i="0" u="none" strike="noStrike" cap="none" dirty="0">
                <a:solidFill>
                  <a:srgbClr val="000000"/>
                </a:solidFill>
                <a:latin typeface="Calibri"/>
                <a:ea typeface="Calibri"/>
                <a:cs typeface="Calibri"/>
                <a:sym typeface="Calibri"/>
              </a:rPr>
              <a:t>Ποσοστό νέων επισκεπτών: Το ποσοστό των επισκεπτών που επισκέπτονται τον ιστότοπό σας για πρώτη φορά.</a:t>
            </a:r>
            <a:endParaRPr dirty="0"/>
          </a:p>
          <a:p>
            <a:pPr marL="0" marR="0" lvl="2" indent="0" algn="l" rtl="0">
              <a:lnSpc>
                <a:spcPct val="100000"/>
              </a:lnSpc>
              <a:spcBef>
                <a:spcPts val="0"/>
              </a:spcBef>
              <a:spcAft>
                <a:spcPts val="0"/>
              </a:spcAft>
              <a:buNone/>
            </a:pPr>
            <a:endParaRPr sz="2000" b="0" i="0" u="none" strike="noStrike" cap="none" dirty="0">
              <a:solidFill>
                <a:schemeClr val="accent1"/>
              </a:solidFill>
              <a:latin typeface="Calibri"/>
              <a:ea typeface="Calibri"/>
              <a:cs typeface="Calibri"/>
              <a:sym typeface="Calibri"/>
            </a:endParaRPr>
          </a:p>
          <a:p>
            <a:pPr marL="0" marR="0" lvl="2" indent="0" algn="l" rtl="0">
              <a:lnSpc>
                <a:spcPct val="100000"/>
              </a:lnSpc>
              <a:spcBef>
                <a:spcPts val="0"/>
              </a:spcBef>
              <a:spcAft>
                <a:spcPts val="0"/>
              </a:spcAft>
              <a:buNone/>
            </a:pPr>
            <a:r>
              <a:rPr lang="en-GB" sz="2000" b="1" i="0" u="none" strike="noStrike" cap="none" dirty="0">
                <a:solidFill>
                  <a:schemeClr val="accent3"/>
                </a:solidFill>
                <a:latin typeface="Calibri"/>
                <a:ea typeface="Calibri"/>
                <a:cs typeface="Calibri"/>
                <a:sym typeface="Calibri"/>
              </a:rPr>
              <a:t>Ενημερωτικά δελτία:</a:t>
            </a:r>
            <a:endParaRPr dirty="0">
              <a:solidFill>
                <a:schemeClr val="accent3"/>
              </a:solidFill>
            </a:endParaRPr>
          </a:p>
          <a:p>
            <a:pPr marL="342900" marR="0" lvl="2" indent="-342900" algn="l" rtl="0">
              <a:lnSpc>
                <a:spcPct val="100000"/>
              </a:lnSpc>
              <a:spcBef>
                <a:spcPts val="0"/>
              </a:spcBef>
              <a:spcAft>
                <a:spcPts val="0"/>
              </a:spcAft>
              <a:buClr>
                <a:srgbClr val="000000"/>
              </a:buClr>
              <a:buSzPts val="2000"/>
              <a:buFont typeface="Wingdings" panose="05000000000000000000" pitchFamily="2" charset="2"/>
              <a:buChar char="§"/>
            </a:pPr>
            <a:r>
              <a:rPr lang="en-GB" sz="2000" b="0" i="0" u="none" strike="noStrike" cap="none" dirty="0">
                <a:solidFill>
                  <a:srgbClr val="000000"/>
                </a:solidFill>
                <a:latin typeface="Calibri"/>
                <a:ea typeface="Calibri"/>
                <a:cs typeface="Calibri"/>
                <a:sym typeface="Calibri"/>
              </a:rPr>
              <a:t>Αριθμός συνδρομητών: Ο αριθμός των ατόμων που έχουν εγγραφεί στο ενημερωτικό σας δελτίο.</a:t>
            </a:r>
            <a:endParaRPr dirty="0"/>
          </a:p>
          <a:p>
            <a:pPr marL="342900" marR="0" lvl="2" indent="-342900" algn="l" rtl="0">
              <a:lnSpc>
                <a:spcPct val="100000"/>
              </a:lnSpc>
              <a:spcBef>
                <a:spcPts val="0"/>
              </a:spcBef>
              <a:spcAft>
                <a:spcPts val="0"/>
              </a:spcAft>
              <a:buClr>
                <a:srgbClr val="000000"/>
              </a:buClr>
              <a:buSzPts val="2000"/>
              <a:buFont typeface="Wingdings" panose="05000000000000000000" pitchFamily="2" charset="2"/>
              <a:buChar char="§"/>
            </a:pPr>
            <a:r>
              <a:rPr lang="en-GB" sz="2000" b="0" i="0" u="none" strike="noStrike" cap="none" dirty="0">
                <a:solidFill>
                  <a:srgbClr val="000000"/>
                </a:solidFill>
                <a:latin typeface="Calibri"/>
                <a:ea typeface="Calibri"/>
                <a:cs typeface="Calibri"/>
                <a:sym typeface="Calibri"/>
              </a:rPr>
              <a:t>Ποσοστό παραδοσιμότητας: Το ποσοστό των ενημερωτικών δελτίων που παραδίδονται επιτυχώς στους συνδρομητές.</a:t>
            </a:r>
            <a:endParaRPr sz="2000" b="0" i="0" u="none" strike="noStrike" cap="none" dirty="0">
              <a:solidFill>
                <a:srgbClr val="000000"/>
              </a:solidFill>
              <a:latin typeface="Calibri"/>
              <a:ea typeface="Calibri"/>
              <a:cs typeface="Calibri"/>
              <a:sym typeface="Calibri"/>
            </a:endParaRPr>
          </a:p>
        </p:txBody>
      </p:sp>
      <p:cxnSp>
        <p:nvCxnSpPr>
          <p:cNvPr id="3" name="Straight Connector 2"/>
          <p:cNvCxnSpPr/>
          <p:nvPr/>
        </p:nvCxnSpPr>
        <p:spPr>
          <a:xfrm>
            <a:off x="6613451" y="1329070"/>
            <a:ext cx="21265" cy="5114260"/>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8"/>
          <p:cNvSpPr txBox="1">
            <a:spLocks noGrp="1"/>
          </p:cNvSpPr>
          <p:nvPr>
            <p:ph type="body" idx="1"/>
          </p:nvPr>
        </p:nvSpPr>
        <p:spPr>
          <a:xfrm>
            <a:off x="126999" y="1079501"/>
            <a:ext cx="5452933" cy="4241800"/>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800" b="1" dirty="0">
                <a:solidFill>
                  <a:schemeClr val="accent3"/>
                </a:solidFill>
              </a:rPr>
              <a:t>Δείκτες δέσμευσης:</a:t>
            </a:r>
            <a:endParaRPr sz="2800" dirty="0">
              <a:solidFill>
                <a:schemeClr val="accent3"/>
              </a:solidFill>
            </a:endParaRPr>
          </a:p>
          <a:p>
            <a:pPr marL="457200" marR="0" lvl="0" indent="-228600" algn="just" rtl="0">
              <a:lnSpc>
                <a:spcPct val="90000"/>
              </a:lnSpc>
              <a:spcBef>
                <a:spcPts val="1000"/>
              </a:spcBef>
              <a:spcAft>
                <a:spcPts val="0"/>
              </a:spcAft>
              <a:buClr>
                <a:srgbClr val="000000"/>
              </a:buClr>
              <a:buSzPts val="1800"/>
              <a:buFont typeface="Arial"/>
              <a:buNone/>
            </a:pPr>
            <a:r>
              <a:rPr lang="el-GR" sz="2000" b="1" dirty="0">
                <a:solidFill>
                  <a:schemeClr val="accent3"/>
                </a:solidFill>
              </a:rPr>
              <a:t>Μέσα Κοινωνικής Δικτύωσης</a:t>
            </a:r>
            <a:r>
              <a:rPr lang="en-GB" sz="2000" b="1" dirty="0">
                <a:solidFill>
                  <a:schemeClr val="accent3"/>
                </a:solidFill>
              </a:rPr>
              <a:t>:</a:t>
            </a:r>
            <a:endParaRPr dirty="0">
              <a:solidFill>
                <a:schemeClr val="accent3"/>
              </a:solidFill>
            </a:endParaRPr>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Συνολικός αριθμός α</a:t>
            </a:r>
            <a:r>
              <a:rPr lang="en-GB" sz="2000" dirty="0" err="1"/>
              <a:t>λληλε</a:t>
            </a:r>
            <a:r>
              <a:rPr lang="en-GB" sz="2000" dirty="0"/>
              <a:t>πιδράσεων (</a:t>
            </a:r>
            <a:r>
              <a:rPr lang="en-US" sz="2000" dirty="0"/>
              <a:t>likes</a:t>
            </a:r>
            <a:r>
              <a:rPr lang="en-GB" sz="2000" dirty="0"/>
              <a:t>, κοινοποιήσεις, σχόλια...): Η συνολική εμπλοκή, όπως likes, κοινοποιήσεις, σχόλια και άλλες αλληλεπιδράσεις στις αναρτήσεις σας στα μέσα κοινωνικής δικτύωσης.</a:t>
            </a:r>
            <a:endParaRPr sz="2000"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err="1"/>
              <a:t>Αριθμός</a:t>
            </a:r>
            <a:r>
              <a:rPr lang="en-GB" sz="2000" dirty="0"/>
              <a:t> </a:t>
            </a:r>
            <a:r>
              <a:rPr lang="en-GB" sz="2000" dirty="0" err="1"/>
              <a:t>συνδρομητών</a:t>
            </a:r>
            <a:r>
              <a:rPr lang="en-GB" sz="2000" dirty="0"/>
              <a:t>: Ο αριθμός των νέων συνδρομητών ή ακολούθων που αποκτήθηκαν.</a:t>
            </a:r>
            <a:endParaRPr sz="2000"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Ποσοστό κλικ: Το ποσοστό των ατόμων που έκαναν κλικ σε έναν συγκεκριμένο σύνδεσμο ή κλήση προς δράση.</a:t>
            </a:r>
            <a:endParaRPr sz="2000"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Ποσοστό δέσμευσης: Το ποσοστό των ατόμων που ασχολήθηκαν με το περιεχόμενό σας σε σχέση με τον συνολικό αριθμό των εμφανίσεων.</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b="1" dirty="0">
              <a:solidFill>
                <a:schemeClr val="accent1"/>
              </a:solidFill>
            </a:endParaRPr>
          </a:p>
        </p:txBody>
      </p:sp>
      <p:sp>
        <p:nvSpPr>
          <p:cNvPr id="244" name="Google Shape;244;p48"/>
          <p:cNvSpPr/>
          <p:nvPr/>
        </p:nvSpPr>
        <p:spPr>
          <a:xfrm>
            <a:off x="6096070" y="985939"/>
            <a:ext cx="6076130" cy="580052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000" b="1" i="0" u="none" strike="noStrike" cap="none" dirty="0">
                <a:solidFill>
                  <a:schemeClr val="accent3"/>
                </a:solidFill>
                <a:latin typeface="Calibri" panose="020F0502020204030204" pitchFamily="34" charset="0"/>
                <a:ea typeface="Calibri"/>
                <a:cs typeface="Calibri" panose="020F0502020204030204" pitchFamily="34" charset="0"/>
                <a:sym typeface="Calibri"/>
              </a:rPr>
              <a:t>Ιστοσελίδα:</a:t>
            </a:r>
            <a:endParaRPr sz="2000" dirty="0">
              <a:solidFill>
                <a:schemeClr val="accent3"/>
              </a:solidFill>
              <a:latin typeface="Calibri" panose="020F0502020204030204" pitchFamily="34" charset="0"/>
              <a:cs typeface="Calibri" panose="020F0502020204030204" pitchFamily="34" charset="0"/>
            </a:endParaRPr>
          </a:p>
          <a:p>
            <a:pPr marL="342900" marR="0" lvl="0" indent="-342900" algn="l" rtl="0">
              <a:lnSpc>
                <a:spcPct val="107000"/>
              </a:lnSpc>
              <a:spcBef>
                <a:spcPts val="800"/>
              </a:spcBef>
              <a:spcAft>
                <a:spcPts val="0"/>
              </a:spcAft>
              <a:buClr>
                <a:srgbClr val="000000"/>
              </a:buClr>
              <a:buSzPts val="1800"/>
              <a:buFont typeface="Wingdings" panose="05000000000000000000" pitchFamily="2" charset="2"/>
              <a:buChar char="§"/>
            </a:pPr>
            <a:r>
              <a:rPr lang="en-GB" sz="1800" b="0" i="0" u="none" strike="noStrike" cap="none" dirty="0">
                <a:solidFill>
                  <a:srgbClr val="000000"/>
                </a:solidFill>
                <a:latin typeface="Calibri"/>
                <a:ea typeface="Calibri"/>
                <a:cs typeface="Calibri"/>
                <a:sym typeface="Calibri"/>
              </a:rPr>
              <a:t>Ποσοστό αναπήδησης: Το ποσοστό των επισκεπτών που εγκαταλείπουν τον ιστότοπό σας μετά την προβολή μόνο μιας σελίδας.</a:t>
            </a:r>
            <a:endParaRPr sz="1800" b="0" i="0" u="none" strike="noStrike" cap="none" dirty="0">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Wingdings" panose="05000000000000000000" pitchFamily="2" charset="2"/>
              <a:buChar char="§"/>
            </a:pPr>
            <a:r>
              <a:rPr lang="en-GB" sz="1800" b="0" i="0" u="none" strike="noStrike" cap="none" dirty="0">
                <a:solidFill>
                  <a:srgbClr val="000000"/>
                </a:solidFill>
                <a:latin typeface="Calibri"/>
                <a:ea typeface="Calibri"/>
                <a:cs typeface="Calibri"/>
                <a:sym typeface="Calibri"/>
              </a:rPr>
              <a:t>Ποσοστό δέσμευσης: Συχνά μετράται με το</a:t>
            </a:r>
            <a:r>
              <a:rPr lang="el-GR" sz="1800" b="0" i="0" u="none" strike="noStrike" cap="none" dirty="0">
                <a:solidFill>
                  <a:srgbClr val="000000"/>
                </a:solidFill>
                <a:latin typeface="Calibri"/>
                <a:ea typeface="Calibri"/>
                <a:cs typeface="Calibri"/>
                <a:sym typeface="Calibri"/>
              </a:rPr>
              <a:t>ν </a:t>
            </a:r>
            <a:r>
              <a:rPr lang="en-GB" sz="1800" b="0" i="0" u="none" strike="noStrike" cap="none" dirty="0" err="1">
                <a:solidFill>
                  <a:srgbClr val="000000"/>
                </a:solidFill>
                <a:latin typeface="Calibri"/>
                <a:ea typeface="Calibri"/>
                <a:cs typeface="Calibri"/>
                <a:sym typeface="Calibri"/>
              </a:rPr>
              <a:t>χρόνο</a:t>
            </a:r>
            <a:r>
              <a:rPr lang="en-GB" sz="1800" b="0" i="0" u="none" strike="noStrike" cap="none" dirty="0">
                <a:solidFill>
                  <a:srgbClr val="000000"/>
                </a:solidFill>
                <a:latin typeface="Calibri"/>
                <a:ea typeface="Calibri"/>
                <a:cs typeface="Calibri"/>
                <a:sym typeface="Calibri"/>
              </a:rPr>
              <a:t> παραμονής στον ιστότοπο ή με τον αριθμό των σελίδων που επισκέπτονται ανά συνεδρία.</a:t>
            </a:r>
            <a:endParaRPr sz="1800" b="0" i="0" u="none" strike="noStrike" cap="none" dirty="0">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Wingdings" panose="05000000000000000000" pitchFamily="2" charset="2"/>
              <a:buChar char="§"/>
            </a:pPr>
            <a:r>
              <a:rPr lang="en-GB" sz="1800" b="0" i="0" u="none" strike="noStrike" cap="none" dirty="0">
                <a:solidFill>
                  <a:srgbClr val="000000"/>
                </a:solidFill>
                <a:latin typeface="Calibri"/>
                <a:ea typeface="Calibri"/>
                <a:cs typeface="Calibri"/>
                <a:sym typeface="Calibri"/>
              </a:rPr>
              <a:t>Αριθμός επισκεπτών ανά κανάλι (απευθείας, οργανικά, διαφημίσεις, μέσα κοινωνικής δικτύωσης...): Ο αριθμός των επισκεπτών που έρχονται από διάφορα κανάλια στον ιστότοπό σας.</a:t>
            </a:r>
            <a:endParaRPr sz="1800" b="0" i="0" u="none" strike="noStrike" cap="none" dirty="0">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None/>
            </a:pPr>
            <a:r>
              <a:rPr lang="en-GB" sz="2000" b="1" i="0" u="none" strike="noStrike" cap="none" dirty="0">
                <a:solidFill>
                  <a:schemeClr val="accent3"/>
                </a:solidFill>
                <a:latin typeface="Calibri" panose="020F0502020204030204" pitchFamily="34" charset="0"/>
                <a:ea typeface="Calibri"/>
                <a:cs typeface="Calibri" panose="020F0502020204030204" pitchFamily="34" charset="0"/>
                <a:sym typeface="Calibri"/>
              </a:rPr>
              <a:t>Ενημερωτικά δελτία:</a:t>
            </a:r>
            <a:endParaRPr sz="2000" dirty="0">
              <a:solidFill>
                <a:schemeClr val="accent3"/>
              </a:solidFill>
              <a:latin typeface="Calibri" panose="020F0502020204030204" pitchFamily="34" charset="0"/>
              <a:cs typeface="Calibri" panose="020F0502020204030204" pitchFamily="34" charset="0"/>
            </a:endParaRPr>
          </a:p>
          <a:p>
            <a:pPr marL="342900" marR="0" lvl="0" indent="-342900" algn="l" rtl="0">
              <a:lnSpc>
                <a:spcPct val="107000"/>
              </a:lnSpc>
              <a:spcBef>
                <a:spcPts val="800"/>
              </a:spcBef>
              <a:spcAft>
                <a:spcPts val="0"/>
              </a:spcAft>
              <a:buClr>
                <a:srgbClr val="000000"/>
              </a:buClr>
              <a:buSzPts val="1800"/>
              <a:buFont typeface="Wingdings" panose="05000000000000000000" pitchFamily="2" charset="2"/>
              <a:buChar char="§"/>
            </a:pPr>
            <a:r>
              <a:rPr lang="el-GR" sz="1800" dirty="0">
                <a:latin typeface="Calibri"/>
                <a:ea typeface="Calibri"/>
                <a:cs typeface="Calibri"/>
                <a:sym typeface="Calibri"/>
              </a:rPr>
              <a:t>Ποσοστό</a:t>
            </a:r>
            <a:r>
              <a:rPr lang="en-GB" sz="1800" b="0" i="0" u="none" strike="noStrike" cap="none" dirty="0">
                <a:solidFill>
                  <a:srgbClr val="000000"/>
                </a:solidFill>
                <a:latin typeface="Calibri"/>
                <a:ea typeface="Calibri"/>
                <a:cs typeface="Calibri"/>
                <a:sym typeface="Calibri"/>
              </a:rPr>
              <a:t> έναρξης: Το ποσοστό των παραληπτών που άνοιξαν το ενημερωτικό σας δελτίο.</a:t>
            </a:r>
            <a:endParaRPr sz="1800" b="0" i="0" u="none" strike="noStrike" cap="none" dirty="0">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Wingdings" panose="05000000000000000000" pitchFamily="2" charset="2"/>
              <a:buChar char="§"/>
            </a:pPr>
            <a:r>
              <a:rPr lang="en-GB" sz="1800" b="0" i="0" u="none" strike="noStrike" cap="none" dirty="0">
                <a:solidFill>
                  <a:srgbClr val="000000"/>
                </a:solidFill>
                <a:latin typeface="Calibri"/>
                <a:ea typeface="Calibri"/>
                <a:cs typeface="Calibri"/>
                <a:sym typeface="Calibri"/>
              </a:rPr>
              <a:t>Ποσοστό κλικ: Το ποσοστό των παραληπτών που έκαναν κλικ σε έναν σύνδεσμο μέσα στο ενημερωτικό σας δελτίο.</a:t>
            </a:r>
            <a:endParaRPr sz="1800" b="0" i="0" u="none" strike="noStrike" cap="none" dirty="0">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Wingdings" panose="05000000000000000000" pitchFamily="2" charset="2"/>
              <a:buChar char="§"/>
            </a:pPr>
            <a:r>
              <a:rPr lang="en-GB" sz="1800" b="0" i="0" u="none" strike="noStrike" cap="none" dirty="0">
                <a:solidFill>
                  <a:srgbClr val="000000"/>
                </a:solidFill>
                <a:latin typeface="Calibri"/>
                <a:ea typeface="Calibri"/>
                <a:cs typeface="Calibri"/>
                <a:sym typeface="Calibri"/>
              </a:rPr>
              <a:t>Ποσοστό διαγραφής: Το ποσοστό των παραληπτών που διαγράφηκαν από το ενημερωτικό σας δελτίο.</a:t>
            </a:r>
            <a:endParaRPr sz="1800" b="0" i="0" u="none" strike="noStrike" cap="none" dirty="0">
              <a:solidFill>
                <a:srgbClr val="000000"/>
              </a:solidFill>
              <a:latin typeface="Calibri"/>
              <a:ea typeface="Calibri"/>
              <a:cs typeface="Calibri"/>
              <a:sym typeface="Calibri"/>
            </a:endParaRPr>
          </a:p>
        </p:txBody>
      </p:sp>
      <p:sp>
        <p:nvSpPr>
          <p:cNvPr id="245" name="Google Shape;245;p48"/>
          <p:cNvSpPr txBox="1">
            <a:spLocks noGrp="1"/>
          </p:cNvSpPr>
          <p:nvPr>
            <p:ph type="title"/>
          </p:nvPr>
        </p:nvSpPr>
        <p:spPr>
          <a:xfrm>
            <a:off x="399370" y="251524"/>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Ποιους</a:t>
            </a:r>
            <a:r>
              <a:rPr lang="en-GB" b="1" dirty="0"/>
              <a:t> </a:t>
            </a:r>
            <a:r>
              <a:rPr lang="el-GR" b="1" dirty="0"/>
              <a:t>ΒΔΑ</a:t>
            </a:r>
            <a:r>
              <a:rPr lang="en-GB" b="1" dirty="0"/>
              <a:t> να επιλέξετε;</a:t>
            </a:r>
            <a:endParaRPr b="1" dirty="0"/>
          </a:p>
        </p:txBody>
      </p:sp>
      <p:cxnSp>
        <p:nvCxnSpPr>
          <p:cNvPr id="5" name="Straight Connector 4"/>
          <p:cNvCxnSpPr/>
          <p:nvPr/>
        </p:nvCxnSpPr>
        <p:spPr>
          <a:xfrm>
            <a:off x="5837269" y="1329070"/>
            <a:ext cx="21265" cy="5114260"/>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9"/>
          <p:cNvSpPr txBox="1">
            <a:spLocks noGrp="1"/>
          </p:cNvSpPr>
          <p:nvPr>
            <p:ph type="body" idx="1"/>
          </p:nvPr>
        </p:nvSpPr>
        <p:spPr>
          <a:xfrm>
            <a:off x="399370" y="1449389"/>
            <a:ext cx="570679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chemeClr val="accent3"/>
                </a:solidFill>
              </a:rPr>
              <a:t>Δείκτες μετατροπής:</a:t>
            </a:r>
            <a:endParaRPr dirty="0">
              <a:solidFill>
                <a:schemeClr val="accent3"/>
              </a:solidFill>
            </a:endParaRPr>
          </a:p>
          <a:p>
            <a:pPr lvl="1" algn="l" rtl="0">
              <a:lnSpc>
                <a:spcPct val="90000"/>
              </a:lnSpc>
              <a:spcBef>
                <a:spcPts val="500"/>
              </a:spcBef>
              <a:spcAft>
                <a:spcPts val="0"/>
              </a:spcAft>
              <a:buSzPts val="2200"/>
              <a:buFont typeface="Wingdings" panose="05000000000000000000" pitchFamily="2" charset="2"/>
              <a:buChar char="§"/>
            </a:pPr>
            <a:r>
              <a:rPr lang="en-GB" sz="2000" dirty="0"/>
              <a:t>Αριθμός ληφθέντων μηνυμάτων: Ο συνολικός αριθμός των μηνυμάτων ή ερωτημάτων που ελήφθησαν ως αποτέλεσμα των ενεργειών επικοινωνίας σας.</a:t>
            </a:r>
            <a:endParaRPr sz="2000" dirty="0"/>
          </a:p>
          <a:p>
            <a:pPr lvl="1" algn="l" rtl="0">
              <a:lnSpc>
                <a:spcPct val="90000"/>
              </a:lnSpc>
              <a:spcBef>
                <a:spcPts val="500"/>
              </a:spcBef>
              <a:spcAft>
                <a:spcPts val="0"/>
              </a:spcAft>
              <a:buSzPts val="2200"/>
              <a:buFont typeface="Wingdings" panose="05000000000000000000" pitchFamily="2" charset="2"/>
              <a:buChar char="§"/>
            </a:pPr>
            <a:r>
              <a:rPr lang="en-GB" sz="2000" dirty="0"/>
              <a:t>Ποσοστό μετατροπής των επισκεπτών σε leads: όπως η συμπλήρωση μιας φόρμας ή η εγγραφή.</a:t>
            </a:r>
            <a:endParaRPr sz="2000" dirty="0"/>
          </a:p>
          <a:p>
            <a:pPr lvl="1" algn="l" rtl="0">
              <a:lnSpc>
                <a:spcPct val="90000"/>
              </a:lnSpc>
              <a:spcBef>
                <a:spcPts val="500"/>
              </a:spcBef>
              <a:spcAft>
                <a:spcPts val="0"/>
              </a:spcAft>
              <a:buSzPts val="2200"/>
              <a:buFont typeface="Wingdings" panose="05000000000000000000" pitchFamily="2" charset="2"/>
              <a:buChar char="§"/>
            </a:pPr>
            <a:r>
              <a:rPr lang="en-GB" sz="2000" dirty="0"/>
              <a:t>Αριθμός συνδρομητών/εγγραφών σε ένα ενημερωτικό δελτίο ή σε ένα διαδικτυακό σεμινάριο: Ο αριθμός των ατόμων που εγγράφονται για το ενημερωτικό δελτίο ή το διαδικτυακό σας σεμινάριο.</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252" name="Google Shape;252;p49"/>
          <p:cNvPicPr preferRelativeResize="0"/>
          <p:nvPr/>
        </p:nvPicPr>
        <p:blipFill rotWithShape="1">
          <a:blip r:embed="rId3">
            <a:alphaModFix/>
          </a:blip>
          <a:srcRect/>
          <a:stretch/>
        </p:blipFill>
        <p:spPr>
          <a:xfrm>
            <a:off x="6370319" y="1800265"/>
            <a:ext cx="5579051" cy="3574376"/>
          </a:xfrm>
          <a:prstGeom prst="rect">
            <a:avLst/>
          </a:prstGeom>
          <a:noFill/>
          <a:ln>
            <a:noFill/>
          </a:ln>
        </p:spPr>
      </p:pic>
      <p:sp>
        <p:nvSpPr>
          <p:cNvPr id="253" name="Google Shape;253;p49"/>
          <p:cNvSpPr txBox="1">
            <a:spLocks noGrp="1"/>
          </p:cNvSpPr>
          <p:nvPr>
            <p:ph type="title"/>
          </p:nvPr>
        </p:nvSpPr>
        <p:spPr>
          <a:xfrm>
            <a:off x="399370" y="251524"/>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Ποιους</a:t>
            </a:r>
            <a:r>
              <a:rPr lang="en-GB" b="1" dirty="0"/>
              <a:t> </a:t>
            </a:r>
            <a:r>
              <a:rPr lang="el-GR" b="1" dirty="0"/>
              <a:t>ΒΔΑ</a:t>
            </a:r>
            <a:r>
              <a:rPr lang="en-GB" b="1" dirty="0"/>
              <a:t> να επιλέξετε; </a:t>
            </a:r>
            <a:endParaRP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0"/>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sz="2000" b="1" dirty="0">
                <a:solidFill>
                  <a:schemeClr val="accent3"/>
                </a:solidFill>
              </a:rPr>
              <a:t>Ερωτήσεις προβληματισμού </a:t>
            </a:r>
            <a:endParaRPr dirty="0">
              <a:solidFill>
                <a:schemeClr val="accent3"/>
              </a:solidFill>
            </a:endParaRPr>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Είναι ο στόχος του σχεδίου επικοινωνίας μου σαφώς καθορισμένος με βάση το πλαίσιο στόχων SMART;</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Έθεσα στόχους που να ευθυγραμμίζονται με το κοινό στο οποίο απευθύνομαι στο βήμα 1;</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Πώς μπορώ να ξέρω αν το περιεχόμενο που δημιουργώ και η πλατφόρμα που χρησιμοποιώ είναι η σωστή επιλογή για το κοινό-στόχο μου;</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Πόσο καλά </a:t>
            </a:r>
            <a:r>
              <a:rPr lang="en-GB" sz="2000" dirty="0" err="1"/>
              <a:t>μέτρησ</a:t>
            </a:r>
            <a:r>
              <a:rPr lang="en-GB" sz="2000" dirty="0"/>
              <a:t>αν οι </a:t>
            </a:r>
            <a:r>
              <a:rPr lang="el-GR" sz="2000" dirty="0"/>
              <a:t>ΒΔΑ</a:t>
            </a:r>
            <a:r>
              <a:rPr lang="en-GB" sz="2000" dirty="0"/>
              <a:t> τον στόχο μου;</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Υπάρχουν εξωτερικοί παράγοντες που επηρεάζουν την ικανότητά μου να προσεγγίσω το κοινό μου, όπως </a:t>
            </a:r>
            <a:r>
              <a:rPr lang="el-GR" sz="2000"/>
              <a:t>διακοπές</a:t>
            </a:r>
            <a:r>
              <a:rPr lang="en-GB" sz="2000"/>
              <a:t>, </a:t>
            </a:r>
            <a:r>
              <a:rPr lang="en-GB" sz="2000" dirty="0"/>
              <a:t>σημαντικά γεγονότα ή απροσδόκητες ειδήσεις;</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59" name="Google Shape;259;p5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Τι γίνεται αν δεν επιτευχθεί</a:t>
            </a:r>
            <a:r>
              <a:rPr lang="el-GR" b="1" dirty="0"/>
              <a:t> ο στόχος;</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br>
              <a:rPr lang="en-GB" b="1"/>
            </a:br>
            <a:br>
              <a:rPr lang="en-GB" b="1"/>
            </a:br>
            <a:r>
              <a:rPr lang="en-GB" b="1"/>
              <a:t>Επισκόπηση και μαθησιακοί στόχοι </a:t>
            </a:r>
            <a:br>
              <a:rPr lang="en-GB" b="1"/>
            </a:br>
            <a:br>
              <a:rPr lang="en-GB"/>
            </a:br>
            <a:endParaRPr/>
          </a:p>
        </p:txBody>
      </p:sp>
      <p:pic>
        <p:nvPicPr>
          <p:cNvPr id="3" name="Picture 2">
            <a:hlinkClick r:id="rId3"/>
          </p:cNvPr>
          <p:cNvPicPr>
            <a:picLocks noChangeAspect="1"/>
          </p:cNvPicPr>
          <p:nvPr/>
        </p:nvPicPr>
        <p:blipFill rotWithShape="1">
          <a:blip r:embed="rId4"/>
          <a:srcRect t="10764"/>
          <a:stretch/>
        </p:blipFill>
        <p:spPr>
          <a:xfrm>
            <a:off x="3132667" y="1109272"/>
            <a:ext cx="5587999" cy="5717444"/>
          </a:xfrm>
          <a:prstGeom prst="rect">
            <a:avLst/>
          </a:prstGeom>
        </p:spPr>
      </p:pic>
      <p:sp>
        <p:nvSpPr>
          <p:cNvPr id="4" name="Right Arrow 3"/>
          <p:cNvSpPr/>
          <p:nvPr/>
        </p:nvSpPr>
        <p:spPr>
          <a:xfrm rot="20008507">
            <a:off x="2113612" y="5411449"/>
            <a:ext cx="1424066" cy="704538"/>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5357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6"/>
          <p:cNvSpPr txBox="1">
            <a:spLocks noGrp="1"/>
          </p:cNvSpPr>
          <p:nvPr>
            <p:ph type="body" idx="1"/>
          </p:nvPr>
        </p:nvSpPr>
        <p:spPr>
          <a:xfrm>
            <a:off x="246743" y="1246369"/>
            <a:ext cx="8681357" cy="5224977"/>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dirty="0" err="1"/>
              <a:t>Γι</a:t>
            </a:r>
            <a:r>
              <a:rPr lang="en-GB" dirty="0"/>
              <a:t>α κάθε πρωτοβουλία, είτε πρόκειται για μια συγκέντρωση στο δημαρχείο</a:t>
            </a:r>
            <a:r>
              <a:rPr lang="el-GR" dirty="0"/>
              <a:t>,</a:t>
            </a:r>
            <a:r>
              <a:rPr lang="en-GB" dirty="0"/>
              <a:t> είτε για μια μεγάλης κλίμακας κοινοτική προσπάθεια, ο γόνιμος σχεδιασμός της επικοινωνίας απαιτεί την αφιέρωση χρόνου για τον καθορισμό ενός συγκεκριμένου στόχου. </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Με τον προσδιορισμό ενός οριστικού στόχου, οι συντονιστές μπορούν να διαμορφώσουν μια στρατηγική επικοινωνίας ειδικά για το συγκεκριμένο έργο πιο αποτελεσματικά. </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Αυτή η σημασία προκύπτει από την ευκαιρία που παρέχει στους διοργανωτές να εντοπίσουν τα πιο ισχυρά κανάλια για την προσέγγιση του κοινού τους, να καθορίσουν ένα </a:t>
            </a:r>
            <a:r>
              <a:rPr lang="en-GB" dirty="0">
                <a:solidFill>
                  <a:schemeClr val="accent1"/>
                </a:solidFill>
              </a:rPr>
              <a:t>χρονοδιάγραμμα του έργου και να θέσουν απτούς στόχους και σκοπούς για την παρακολούθηση της προόδου του έργου</a:t>
            </a:r>
            <a:r>
              <a:rPr lang="en-GB" dirty="0"/>
              <a:t>. Επιπλέον, βοηθά τους διοργανωτές στην κατάρτιση ενός προϋπολογισμού και στη χάραξη στρατηγικής για τη βέλτιστη κατανομή των πόρων.</a:t>
            </a:r>
            <a:endParaRPr dirty="0"/>
          </a:p>
          <a:p>
            <a:pPr marL="228600" lvl="0" indent="0" algn="just" rtl="0">
              <a:lnSpc>
                <a:spcPct val="90000"/>
              </a:lnSpc>
              <a:spcBef>
                <a:spcPts val="1000"/>
              </a:spcBef>
              <a:spcAft>
                <a:spcPts val="0"/>
              </a:spcAft>
              <a:buSzPts val="1800"/>
              <a:buNone/>
            </a:pPr>
            <a:endParaRPr u="sng" dirty="0"/>
          </a:p>
          <a:p>
            <a:pPr marL="228600" lvl="0" indent="0" algn="just" rtl="0">
              <a:lnSpc>
                <a:spcPct val="90000"/>
              </a:lnSpc>
              <a:spcBef>
                <a:spcPts val="1000"/>
              </a:spcBef>
              <a:spcAft>
                <a:spcPts val="0"/>
              </a:spcAft>
              <a:buSzPts val="1800"/>
              <a:buNone/>
            </a:pPr>
            <a:endParaRPr b="1" dirty="0"/>
          </a:p>
          <a:p>
            <a:pPr marL="0" lvl="0" indent="0" algn="just" rtl="0">
              <a:lnSpc>
                <a:spcPct val="90000"/>
              </a:lnSpc>
              <a:spcBef>
                <a:spcPts val="0"/>
              </a:spcBef>
              <a:spcAft>
                <a:spcPts val="0"/>
              </a:spcAft>
              <a:buClr>
                <a:schemeClr val="accent1"/>
              </a:buClr>
              <a:buSzPts val="1800"/>
              <a:buNone/>
            </a:pPr>
            <a:endParaRPr dirty="0">
              <a:solidFill>
                <a:srgbClr val="000000"/>
              </a:solidFill>
            </a:endParaRPr>
          </a:p>
        </p:txBody>
      </p:sp>
      <p:sp>
        <p:nvSpPr>
          <p:cNvPr id="65" name="Google Shape;65;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br>
              <a:rPr lang="en-GB" b="1" dirty="0"/>
            </a:br>
            <a:br>
              <a:rPr lang="en-GB" b="1" dirty="0"/>
            </a:br>
            <a:r>
              <a:rPr lang="en-GB" b="1" dirty="0"/>
              <a:t>Ανάπτυξη σχεδίου επικοινωνίας - Επισκόπηση </a:t>
            </a:r>
            <a:br>
              <a:rPr lang="en-GB" b="1" dirty="0"/>
            </a:br>
            <a:br>
              <a:rPr lang="en-GB" dirty="0"/>
            </a:br>
            <a:endParaRPr dirty="0"/>
          </a:p>
        </p:txBody>
      </p:sp>
      <p:pic>
        <p:nvPicPr>
          <p:cNvPr id="66" name="Google Shape;66;p26"/>
          <p:cNvPicPr preferRelativeResize="0"/>
          <p:nvPr/>
        </p:nvPicPr>
        <p:blipFill rotWithShape="1">
          <a:blip r:embed="rId3">
            <a:alphaModFix/>
          </a:blip>
          <a:srcRect/>
          <a:stretch/>
        </p:blipFill>
        <p:spPr>
          <a:xfrm>
            <a:off x="9169400" y="1899723"/>
            <a:ext cx="2864530" cy="34596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7"/>
          <p:cNvSpPr txBox="1">
            <a:spLocks noGrp="1"/>
          </p:cNvSpPr>
          <p:nvPr>
            <p:ph type="body" idx="1"/>
          </p:nvPr>
        </p:nvSpPr>
        <p:spPr>
          <a:xfrm>
            <a:off x="399370" y="1271589"/>
            <a:ext cx="6699930" cy="5096388"/>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Είναι ζωτικής σημασίας η συχνή επικαιροποίηση των στρατηγικών επικοινωνίας με βάση τη συνεχή αξιολόγηση, ανεξάρτητα από το αν υπάρχουν ως γραπτά έγγραφα.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Αυτή η πρακτική εξασφαλίζει ότι το σχέδιο επικοινωνίας προσαρμόζεται δυναμικά στην τρέχουσα κατάσταση του έργου και ενημερώνει τους συμμετέχοντες για τις πρόσφατες τροποποιήσεις. Επιτρέπει επίσης τη βελτιστοποίηση των πόρων, καθώς οποιεσδήποτε τροποποιήσεις μπορούν να ενσωματωθούν γρήγορα και εύκολα.</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Για την εκτέλεση ενός σχεδίου επικοινωνίας, είναι απαραίτητο να εντοπιστούν οι κύριες κινητήριες δυνάμεις επικοινωνίας και να επινοηθούν μέθοδοι για τη λειτουργικότητά τους.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 Αυτό διευκολύνει την παραγωγικότερη ανταλλαγή δεδομένων μεταξύ των ενδιαφερομένων μερών και προάγει την καλύτερη κατανόηση της προόδου του έργου.</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 Επιπλέον, διασφαλίζει ότι όλοι οι συμμετέχοντες διατηρούν την ευθυγράμμιση και ότι τυχόν τροποποιήσεις διαδίδονται αμέσως. Τελικά, αυτό έχει ως αποτέλεσμα μια πιο εκσυγχρονισμένη διαδικασία εκτέλεσης του έργου.</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74" name="Google Shape;74;p27"/>
          <p:cNvPicPr preferRelativeResize="0"/>
          <p:nvPr/>
        </p:nvPicPr>
        <p:blipFill rotWithShape="1">
          <a:blip r:embed="rId3">
            <a:alphaModFix/>
          </a:blip>
          <a:srcRect/>
          <a:stretch/>
        </p:blipFill>
        <p:spPr>
          <a:xfrm flipH="1">
            <a:off x="7505700" y="1650999"/>
            <a:ext cx="4521558" cy="4127501"/>
          </a:xfrm>
          <a:prstGeom prst="rect">
            <a:avLst/>
          </a:prstGeom>
          <a:noFill/>
          <a:ln>
            <a:noFill/>
          </a:ln>
        </p:spPr>
      </p:pic>
      <p:sp>
        <p:nvSpPr>
          <p:cNvPr id="7" name="Google Shape;65;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br>
              <a:rPr lang="en-GB" b="1" dirty="0"/>
            </a:br>
            <a:br>
              <a:rPr lang="en-GB" b="1" dirty="0"/>
            </a:br>
            <a:r>
              <a:rPr lang="en-GB" b="1" dirty="0"/>
              <a:t>Ανάπτυξη σχεδίου επικοινωνίας - Επισκόπηση </a:t>
            </a:r>
            <a:br>
              <a:rPr lang="en-GB" b="1" dirty="0"/>
            </a:br>
            <a:br>
              <a:rPr lang="en-GB" dirty="0"/>
            </a:b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a:off x="241300" y="312223"/>
            <a:ext cx="11551330" cy="53767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br>
              <a:rPr lang="en-GB"/>
            </a:br>
            <a:endParaRPr/>
          </a:p>
        </p:txBody>
      </p:sp>
      <p:sp>
        <p:nvSpPr>
          <p:cNvPr id="83" name="Google Shape;83;p28"/>
          <p:cNvSpPr txBox="1"/>
          <p:nvPr/>
        </p:nvSpPr>
        <p:spPr>
          <a:xfrm>
            <a:off x="1696302" y="1598955"/>
            <a:ext cx="8654085" cy="4796739"/>
          </a:xfrm>
          <a:prstGeom prst="rect">
            <a:avLst/>
          </a:prstGeom>
          <a:solidFill>
            <a:schemeClr val="accent3"/>
          </a:solidFill>
          <a:ln>
            <a:solidFill>
              <a:schemeClr val="bg1"/>
            </a:solid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GB" sz="6500" b="1" i="0" u="none" strike="noStrike" cap="none" dirty="0">
                <a:solidFill>
                  <a:schemeClr val="lt1"/>
                </a:solidFill>
                <a:latin typeface="Arial"/>
                <a:ea typeface="Arial"/>
                <a:cs typeface="Arial"/>
                <a:sym typeface="Arial"/>
              </a:rPr>
              <a:t>Βήματα για την ανάπτυξη μιας στρατηγικής επικοινωνίας</a:t>
            </a:r>
            <a:br>
              <a:rPr lang="en-GB" sz="6500" b="0" i="0" u="none" strike="noStrike" cap="none" dirty="0">
                <a:solidFill>
                  <a:schemeClr val="dk1"/>
                </a:solidFill>
                <a:latin typeface="Arial"/>
                <a:ea typeface="Arial"/>
                <a:cs typeface="Arial"/>
                <a:sym typeface="Arial"/>
              </a:rPr>
            </a:br>
            <a:endParaRPr sz="6500" b="0" i="0" u="none" strike="noStrike" cap="none" dirty="0">
              <a:solidFill>
                <a:schemeClr val="dk1"/>
              </a:solidFill>
              <a:latin typeface="Arial"/>
              <a:ea typeface="Arial"/>
              <a:cs typeface="Arial"/>
              <a:sym typeface="Arial"/>
            </a:endParaRPr>
          </a:p>
        </p:txBody>
      </p:sp>
      <p:sp>
        <p:nvSpPr>
          <p:cNvPr id="6" name="Google Shape;65;p26"/>
          <p:cNvSpPr txBox="1">
            <a:spLocks/>
          </p:cNvSpPr>
          <p:nvPr/>
        </p:nvSpPr>
        <p:spPr>
          <a:xfrm>
            <a:off x="399370" y="174449"/>
            <a:ext cx="11393260" cy="6754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GB" b="1" dirty="0"/>
              <a:t>Στρατηγική επικοινωνίας</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9"/>
          <p:cNvSpPr txBox="1">
            <a:spLocks noGrp="1"/>
          </p:cNvSpPr>
          <p:nvPr>
            <p:ph type="body" idx="1"/>
          </p:nvPr>
        </p:nvSpPr>
        <p:spPr>
          <a:xfrm>
            <a:off x="183470" y="953498"/>
            <a:ext cx="11856130" cy="5096388"/>
          </a:xfrm>
          <a:prstGeom prst="rect">
            <a:avLst/>
          </a:prstGeom>
          <a:noFill/>
          <a:ln>
            <a:noFill/>
          </a:ln>
        </p:spPr>
        <p:txBody>
          <a:bodyPr spcFirstLastPara="1" wrap="square" lIns="0" tIns="0" rIns="0" bIns="0" anchor="t" anchorCtr="0">
            <a:noAutofit/>
          </a:bodyPr>
          <a:lstStyle/>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a:t>Ο καθορισμός των στόχων επικοινωνίας πριν από την έναρξη οποιασδήποτε σχετικής δραστηριότητας συμβάλλει στην αποτελεσματικότητα και την αποδοτικότητα αυτών των προσπαθειών. </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a:t>Πολλοί οργανισμοί εξισώνουν λανθασμένα τις επικοινωνιακές τακτικές με τους επικοινωνιακούς στόχους, παραβλέποντας το γεγονός ότι οι τακτικές είναι απλώς εργαλεία που χρησιμοποιούνται για την ενίσχυση της κύριας επικοινωνιακής κατεύθυνσης. </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a:t>Αυτοί οι στόχοι πρέπει να ευθυγραμμίζονται με τις αρχές και τις αρμοδιότητες του οργανισμού, ώστε να διασφαλίζονται οι συνεργατικές προσπάθειες για την επίτευξή τους. </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a:t>Οι επικοινωνιακοί στόχοι για τον οργανισμό σας θα πρέπει να είναι σαφείς, περιεκτικοί και ρητοί ως θεμελιώδες βήμα.</a:t>
            </a:r>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a:t>Το περίγραμμα της στρατηγικής θα πρέπει να ορίζει με σαφήνεια τόσο τους μακροπρόθεσμους όσο και τους βραχυπρόθεσμους στόχους, καθώς και τα αντίστοιχα χρονοδιαγράμματα. </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a:t>Οι ασυνέπειες ή οι ασάφειες στους επικοινωνιακούς σας στόχους θα γίνουν αμέσως αντιληπτές στο ακροατήριό σας. Αυτό μπορεί να οδηγήσει σε σύγχυση, καθιστώντας το μήνυμά σας τουλάχιστον δυσδιάκριτο.</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89" name="Google Shape;89;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Βήμα 1: Καθορίστε τους στόχους σας για τη στρατηγική επικοινωνίας </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30"/>
          <p:cNvGrpSpPr/>
          <p:nvPr/>
        </p:nvGrpSpPr>
        <p:grpSpPr>
          <a:xfrm>
            <a:off x="-5359535" y="567411"/>
            <a:ext cx="17152165" cy="6860345"/>
            <a:chOff x="-5758905" y="-881978"/>
            <a:chExt cx="17152165" cy="6860345"/>
          </a:xfrm>
        </p:grpSpPr>
        <p:sp>
          <p:nvSpPr>
            <p:cNvPr id="96" name="Google Shape;96;p30"/>
            <p:cNvSpPr/>
            <p:nvPr/>
          </p:nvSpPr>
          <p:spPr>
            <a:xfrm>
              <a:off x="-5758905" y="-881978"/>
              <a:ext cx="6860345" cy="6860345"/>
            </a:xfrm>
            <a:prstGeom prst="blockArc">
              <a:avLst>
                <a:gd name="adj1" fmla="val 18900000"/>
                <a:gd name="adj2" fmla="val 2700000"/>
                <a:gd name="adj3" fmla="val 315"/>
              </a:avLst>
            </a:prstGeom>
            <a:noFill/>
            <a:ln w="25400" cap="flat" cmpd="sng">
              <a:solidFill>
                <a:srgbClr val="F9DD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0"/>
            <p:cNvSpPr/>
            <p:nvPr/>
          </p:nvSpPr>
          <p:spPr>
            <a:xfrm>
              <a:off x="357511" y="-309"/>
              <a:ext cx="10967711" cy="695149"/>
            </a:xfrm>
            <a:prstGeom prst="rect">
              <a:avLst/>
            </a:prstGeom>
            <a:solidFill>
              <a:srgbClr val="F7D822">
                <a:alpha val="89803"/>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0"/>
            <p:cNvSpPr txBox="1"/>
            <p:nvPr/>
          </p:nvSpPr>
          <p:spPr>
            <a:xfrm>
              <a:off x="425549" y="57587"/>
              <a:ext cx="10967711" cy="57894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dirty="0">
                  <a:solidFill>
                    <a:schemeClr val="lt1"/>
                  </a:solidFill>
                  <a:latin typeface="Arial"/>
                  <a:ea typeface="Arial"/>
                  <a:cs typeface="Arial"/>
                  <a:sym typeface="Arial"/>
                </a:rPr>
                <a:t>Κα</a:t>
              </a:r>
              <a:r>
                <a:rPr lang="en-GB" sz="1700" b="0" i="0" u="none" strike="noStrike" cap="none" dirty="0" err="1">
                  <a:solidFill>
                    <a:schemeClr val="lt1"/>
                  </a:solidFill>
                  <a:latin typeface="Arial"/>
                  <a:ea typeface="Arial"/>
                  <a:cs typeface="Arial"/>
                  <a:sym typeface="Arial"/>
                </a:rPr>
                <a:t>τά</a:t>
              </a:r>
              <a:r>
                <a:rPr lang="en-GB" sz="1700" b="0" i="0" u="none" strike="noStrike" cap="none" dirty="0">
                  <a:solidFill>
                    <a:schemeClr val="lt1"/>
                  </a:solidFill>
                  <a:latin typeface="Arial"/>
                  <a:ea typeface="Arial"/>
                  <a:cs typeface="Arial"/>
                  <a:sym typeface="Arial"/>
                </a:rPr>
                <a:t> </a:t>
              </a:r>
              <a:r>
                <a:rPr lang="en-GB" sz="1700" b="0" i="0" u="none" strike="noStrike" cap="none" dirty="0" err="1">
                  <a:solidFill>
                    <a:schemeClr val="lt1"/>
                  </a:solidFill>
                  <a:latin typeface="Arial"/>
                  <a:ea typeface="Arial"/>
                  <a:cs typeface="Arial"/>
                  <a:sym typeface="Arial"/>
                </a:rPr>
                <a:t>τον</a:t>
              </a:r>
              <a:r>
                <a:rPr lang="en-GB" sz="1700" b="0" i="0" u="none" strike="noStrike" cap="none" dirty="0">
                  <a:solidFill>
                    <a:schemeClr val="lt1"/>
                  </a:solidFill>
                  <a:latin typeface="Arial"/>
                  <a:ea typeface="Arial"/>
                  <a:cs typeface="Arial"/>
                  <a:sym typeface="Arial"/>
                </a:rPr>
                <a:t> κα</a:t>
              </a:r>
              <a:r>
                <a:rPr lang="en-GB" sz="1700" b="0" i="0" u="none" strike="noStrike" cap="none" dirty="0" err="1">
                  <a:solidFill>
                    <a:schemeClr val="lt1"/>
                  </a:solidFill>
                  <a:latin typeface="Arial"/>
                  <a:ea typeface="Arial"/>
                  <a:cs typeface="Arial"/>
                  <a:sym typeface="Arial"/>
                </a:rPr>
                <a:t>θορισμό</a:t>
              </a:r>
              <a:r>
                <a:rPr lang="en-GB" sz="1700" b="0" i="0" u="none" strike="noStrike" cap="none" dirty="0">
                  <a:solidFill>
                    <a:schemeClr val="lt1"/>
                  </a:solidFill>
                  <a:latin typeface="Arial"/>
                  <a:ea typeface="Arial"/>
                  <a:cs typeface="Arial"/>
                  <a:sym typeface="Arial"/>
                </a:rPr>
                <a:t> </a:t>
              </a:r>
              <a:r>
                <a:rPr lang="en-GB" sz="1700" b="0" i="0" u="none" strike="noStrike" cap="none" dirty="0" err="1">
                  <a:solidFill>
                    <a:schemeClr val="lt1"/>
                  </a:solidFill>
                  <a:latin typeface="Arial"/>
                  <a:ea typeface="Arial"/>
                  <a:cs typeface="Arial"/>
                  <a:sym typeface="Arial"/>
                </a:rPr>
                <a:t>των</a:t>
              </a:r>
              <a:r>
                <a:rPr lang="en-GB" sz="1700" b="0" i="0" u="none" strike="noStrike" cap="none" dirty="0">
                  <a:solidFill>
                    <a:schemeClr val="lt1"/>
                  </a:solidFill>
                  <a:latin typeface="Arial"/>
                  <a:ea typeface="Arial"/>
                  <a:cs typeface="Arial"/>
                  <a:sym typeface="Arial"/>
                </a:rPr>
                <a:t> </a:t>
              </a:r>
              <a:r>
                <a:rPr lang="en-GB" sz="1700" b="0" i="0" u="none" strike="noStrike" cap="none" dirty="0" err="1">
                  <a:solidFill>
                    <a:schemeClr val="lt1"/>
                  </a:solidFill>
                  <a:latin typeface="Arial"/>
                  <a:ea typeface="Arial"/>
                  <a:cs typeface="Arial"/>
                  <a:sym typeface="Arial"/>
                </a:rPr>
                <a:t>στόχων</a:t>
              </a:r>
              <a:r>
                <a:rPr lang="en-GB" sz="1700" b="0" i="0" u="none" strike="noStrike" cap="none" dirty="0">
                  <a:solidFill>
                    <a:schemeClr val="lt1"/>
                  </a:solidFill>
                  <a:latin typeface="Arial"/>
                  <a:ea typeface="Arial"/>
                  <a:cs typeface="Arial"/>
                  <a:sym typeface="Arial"/>
                </a:rPr>
                <a:t>, </a:t>
              </a:r>
              <a:r>
                <a:rPr lang="en-GB" sz="1700" b="0" i="0" u="none" strike="noStrike" cap="none" dirty="0" err="1">
                  <a:solidFill>
                    <a:schemeClr val="lt1"/>
                  </a:solidFill>
                  <a:latin typeface="Arial"/>
                  <a:ea typeface="Arial"/>
                  <a:cs typeface="Arial"/>
                  <a:sym typeface="Arial"/>
                </a:rPr>
                <a:t>εξετάστε</a:t>
              </a:r>
              <a:r>
                <a:rPr lang="en-GB" sz="1700" b="0" i="0" u="none" strike="noStrike" cap="none" dirty="0">
                  <a:solidFill>
                    <a:schemeClr val="lt1"/>
                  </a:solidFill>
                  <a:latin typeface="Arial"/>
                  <a:ea typeface="Arial"/>
                  <a:cs typeface="Arial"/>
                  <a:sym typeface="Arial"/>
                </a:rPr>
                <a:t> α</a:t>
              </a:r>
              <a:r>
                <a:rPr lang="en-GB" sz="1700" b="0" i="0" u="none" strike="noStrike" cap="none" dirty="0" err="1">
                  <a:solidFill>
                    <a:schemeClr val="lt1"/>
                  </a:solidFill>
                  <a:latin typeface="Arial"/>
                  <a:ea typeface="Arial"/>
                  <a:cs typeface="Arial"/>
                  <a:sym typeface="Arial"/>
                </a:rPr>
                <a:t>υτές</a:t>
              </a:r>
              <a:r>
                <a:rPr lang="en-GB" sz="1700" b="0" i="0" u="none" strike="noStrike" cap="none" dirty="0">
                  <a:solidFill>
                    <a:schemeClr val="lt1"/>
                  </a:solidFill>
                  <a:latin typeface="Arial"/>
                  <a:ea typeface="Arial"/>
                  <a:cs typeface="Arial"/>
                  <a:sym typeface="Arial"/>
                </a:rPr>
                <a:t> </a:t>
              </a:r>
              <a:r>
                <a:rPr lang="en-GB" sz="1700" b="0" i="0" u="none" strike="noStrike" cap="none" dirty="0" err="1">
                  <a:solidFill>
                    <a:schemeClr val="lt1"/>
                  </a:solidFill>
                  <a:latin typeface="Arial"/>
                  <a:ea typeface="Arial"/>
                  <a:cs typeface="Arial"/>
                  <a:sym typeface="Arial"/>
                </a:rPr>
                <a:t>τις</a:t>
              </a:r>
              <a:r>
                <a:rPr lang="en-GB" sz="1700" b="0" i="0" u="none" strike="noStrike" cap="none" dirty="0">
                  <a:solidFill>
                    <a:schemeClr val="lt1"/>
                  </a:solidFill>
                  <a:latin typeface="Arial"/>
                  <a:ea typeface="Arial"/>
                  <a:cs typeface="Arial"/>
                  <a:sym typeface="Arial"/>
                </a:rPr>
                <a:t> βα</a:t>
              </a:r>
              <a:r>
                <a:rPr lang="en-GB" sz="1700" b="0" i="0" u="none" strike="noStrike" cap="none" dirty="0" err="1">
                  <a:solidFill>
                    <a:schemeClr val="lt1"/>
                  </a:solidFill>
                  <a:latin typeface="Arial"/>
                  <a:ea typeface="Arial"/>
                  <a:cs typeface="Arial"/>
                  <a:sym typeface="Arial"/>
                </a:rPr>
                <a:t>σικές</a:t>
              </a:r>
              <a:r>
                <a:rPr lang="en-GB" sz="1700" b="0" i="0" u="none" strike="noStrike" cap="none" dirty="0">
                  <a:solidFill>
                    <a:schemeClr val="lt1"/>
                  </a:solidFill>
                  <a:latin typeface="Arial"/>
                  <a:ea typeface="Arial"/>
                  <a:cs typeface="Arial"/>
                  <a:sym typeface="Arial"/>
                </a:rPr>
                <a:t> </a:t>
              </a:r>
              <a:r>
                <a:rPr lang="en-GB" sz="1700" b="0" i="0" u="none" strike="noStrike" cap="none" dirty="0" err="1">
                  <a:solidFill>
                    <a:schemeClr val="lt1"/>
                  </a:solidFill>
                  <a:latin typeface="Arial"/>
                  <a:ea typeface="Arial"/>
                  <a:cs typeface="Arial"/>
                  <a:sym typeface="Arial"/>
                </a:rPr>
                <a:t>ερωτήσεις</a:t>
              </a:r>
              <a:r>
                <a:rPr lang="el-GR" sz="1700" b="0" i="0" u="none" strike="noStrike" cap="none" dirty="0">
                  <a:solidFill>
                    <a:schemeClr val="lt1"/>
                  </a:solidFill>
                  <a:latin typeface="Arial"/>
                  <a:ea typeface="Arial"/>
                  <a:cs typeface="Arial"/>
                  <a:sym typeface="Arial"/>
                </a:rPr>
                <a:t>,</a:t>
              </a:r>
              <a:r>
                <a:rPr lang="en-GB" sz="1700" b="0" i="0" u="none" strike="noStrike" cap="none" dirty="0">
                  <a:solidFill>
                    <a:schemeClr val="lt1"/>
                  </a:solidFill>
                  <a:latin typeface="Arial"/>
                  <a:ea typeface="Arial"/>
                  <a:cs typeface="Arial"/>
                  <a:sym typeface="Arial"/>
                </a:rPr>
                <a:t> </a:t>
              </a:r>
              <a:r>
                <a:rPr lang="en-GB" sz="1700" b="0" i="0" u="none" strike="noStrike" cap="none" dirty="0" err="1">
                  <a:solidFill>
                    <a:schemeClr val="lt1"/>
                  </a:solidFill>
                  <a:latin typeface="Arial"/>
                  <a:ea typeface="Arial"/>
                  <a:cs typeface="Arial"/>
                  <a:sym typeface="Arial"/>
                </a:rPr>
                <a:t>γι</a:t>
              </a:r>
              <a:r>
                <a:rPr lang="en-GB" sz="1700" b="0" i="0" u="none" strike="noStrike" cap="none" dirty="0">
                  <a:solidFill>
                    <a:schemeClr val="lt1"/>
                  </a:solidFill>
                  <a:latin typeface="Arial"/>
                  <a:ea typeface="Arial"/>
                  <a:cs typeface="Arial"/>
                  <a:sym typeface="Arial"/>
                </a:rPr>
                <a:t>α να προσδιορίσετε και να κατατάξετε τη σημασία τους:</a:t>
              </a:r>
              <a:endParaRPr sz="1700" b="0" i="0" u="none" strike="noStrike" cap="none" dirty="0">
                <a:solidFill>
                  <a:schemeClr val="lt1"/>
                </a:solidFill>
                <a:latin typeface="Arial"/>
                <a:ea typeface="Arial"/>
                <a:cs typeface="Arial"/>
                <a:sym typeface="Arial"/>
              </a:endParaRPr>
            </a:p>
          </p:txBody>
        </p:sp>
        <p:sp>
          <p:nvSpPr>
            <p:cNvPr id="99" name="Google Shape;99;p30"/>
            <p:cNvSpPr/>
            <p:nvPr/>
          </p:nvSpPr>
          <p:spPr>
            <a:xfrm>
              <a:off x="68036" y="173786"/>
              <a:ext cx="578949" cy="578949"/>
            </a:xfrm>
            <a:prstGeom prst="ellipse">
              <a:avLst/>
            </a:prstGeom>
            <a:solidFill>
              <a:schemeClr val="lt1"/>
            </a:solidFill>
            <a:ln w="25400" cap="flat" cmpd="sng">
              <a:solidFill>
                <a:srgbClr val="F7D82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0"/>
            <p:cNvSpPr/>
            <p:nvPr/>
          </p:nvSpPr>
          <p:spPr>
            <a:xfrm>
              <a:off x="776944" y="926829"/>
              <a:ext cx="10548278" cy="463159"/>
            </a:xfrm>
            <a:prstGeom prst="rect">
              <a:avLst/>
            </a:prstGeom>
            <a:solidFill>
              <a:srgbClr val="F7D822">
                <a:alpha val="83137"/>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0"/>
            <p:cNvSpPr txBox="1"/>
            <p:nvPr/>
          </p:nvSpPr>
          <p:spPr>
            <a:xfrm>
              <a:off x="776944" y="926829"/>
              <a:ext cx="10548278"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dirty="0" err="1">
                  <a:solidFill>
                    <a:schemeClr val="lt1"/>
                  </a:solidFill>
                  <a:latin typeface="Arial"/>
                  <a:ea typeface="Arial"/>
                  <a:cs typeface="Arial"/>
                  <a:sym typeface="Arial"/>
                </a:rPr>
                <a:t>Σε</a:t>
              </a:r>
              <a:r>
                <a:rPr lang="en-GB" sz="1700" b="0" i="0" u="none" strike="noStrike" cap="none" dirty="0">
                  <a:solidFill>
                    <a:schemeClr val="lt1"/>
                  </a:solidFill>
                  <a:latin typeface="Arial"/>
                  <a:ea typeface="Arial"/>
                  <a:cs typeface="Arial"/>
                  <a:sym typeface="Arial"/>
                </a:rPr>
                <a:t> π</a:t>
              </a:r>
              <a:r>
                <a:rPr lang="en-GB" sz="1700" b="0" i="0" u="none" strike="noStrike" cap="none" dirty="0" err="1">
                  <a:solidFill>
                    <a:schemeClr val="lt1"/>
                  </a:solidFill>
                  <a:latin typeface="Arial"/>
                  <a:ea typeface="Arial"/>
                  <a:cs typeface="Arial"/>
                  <a:sym typeface="Arial"/>
                </a:rPr>
                <a:t>οι</a:t>
              </a:r>
              <a:r>
                <a:rPr lang="en-GB" sz="1700" b="0" i="0" u="none" strike="noStrike" cap="none" dirty="0">
                  <a:solidFill>
                    <a:schemeClr val="lt1"/>
                  </a:solidFill>
                  <a:latin typeface="Arial"/>
                  <a:ea typeface="Arial"/>
                  <a:cs typeface="Arial"/>
                  <a:sym typeface="Arial"/>
                </a:rPr>
                <a:t>α μεταμόρφωση στοχεύετε;</a:t>
              </a:r>
              <a:endParaRPr sz="1700" b="0" i="0" u="none" strike="noStrike" cap="none" dirty="0">
                <a:solidFill>
                  <a:schemeClr val="lt1"/>
                </a:solidFill>
                <a:latin typeface="Arial"/>
                <a:ea typeface="Arial"/>
                <a:cs typeface="Arial"/>
                <a:sym typeface="Arial"/>
              </a:endParaRPr>
            </a:p>
          </p:txBody>
        </p:sp>
        <p:sp>
          <p:nvSpPr>
            <p:cNvPr id="102" name="Google Shape;102;p30"/>
            <p:cNvSpPr/>
            <p:nvPr/>
          </p:nvSpPr>
          <p:spPr>
            <a:xfrm>
              <a:off x="487469" y="868934"/>
              <a:ext cx="578949" cy="578949"/>
            </a:xfrm>
            <a:prstGeom prst="ellipse">
              <a:avLst/>
            </a:prstGeom>
            <a:solidFill>
              <a:schemeClr val="lt1"/>
            </a:solidFill>
            <a:ln w="25400" cap="flat" cmpd="sng">
              <a:solidFill>
                <a:srgbClr val="F7D822">
                  <a:alpha val="83137"/>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0"/>
            <p:cNvSpPr/>
            <p:nvPr/>
          </p:nvSpPr>
          <p:spPr>
            <a:xfrm>
              <a:off x="1006791" y="1621466"/>
              <a:ext cx="10318431" cy="463159"/>
            </a:xfrm>
            <a:prstGeom prst="rect">
              <a:avLst/>
            </a:prstGeom>
            <a:solidFill>
              <a:srgbClr val="F7D822">
                <a:alpha val="76862"/>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0"/>
            <p:cNvSpPr txBox="1"/>
            <p:nvPr/>
          </p:nvSpPr>
          <p:spPr>
            <a:xfrm>
              <a:off x="1006791" y="1621466"/>
              <a:ext cx="10318431"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Ποιος είναι ο μακροπρόθεσμος στόχος σας;</a:t>
              </a:r>
              <a:endParaRPr sz="1700" b="0" i="0" u="none" strike="noStrike" cap="none">
                <a:solidFill>
                  <a:schemeClr val="lt1"/>
                </a:solidFill>
                <a:latin typeface="Arial"/>
                <a:ea typeface="Arial"/>
                <a:cs typeface="Arial"/>
                <a:sym typeface="Arial"/>
              </a:endParaRPr>
            </a:p>
          </p:txBody>
        </p:sp>
        <p:sp>
          <p:nvSpPr>
            <p:cNvPr id="105" name="Google Shape;105;p30"/>
            <p:cNvSpPr/>
            <p:nvPr/>
          </p:nvSpPr>
          <p:spPr>
            <a:xfrm>
              <a:off x="717316" y="1563571"/>
              <a:ext cx="578949" cy="578949"/>
            </a:xfrm>
            <a:prstGeom prst="ellipse">
              <a:avLst/>
            </a:prstGeom>
            <a:solidFill>
              <a:schemeClr val="lt1"/>
            </a:solidFill>
            <a:ln w="25400" cap="flat" cmpd="sng">
              <a:solidFill>
                <a:srgbClr val="F7D822">
                  <a:alpha val="76862"/>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0"/>
            <p:cNvSpPr/>
            <p:nvPr/>
          </p:nvSpPr>
          <p:spPr>
            <a:xfrm>
              <a:off x="1080179" y="2316614"/>
              <a:ext cx="10245043" cy="463159"/>
            </a:xfrm>
            <a:prstGeom prst="rect">
              <a:avLst/>
            </a:prstGeom>
            <a:solidFill>
              <a:srgbClr val="F7D822">
                <a:alpha val="69803"/>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0"/>
            <p:cNvSpPr txBox="1"/>
            <p:nvPr/>
          </p:nvSpPr>
          <p:spPr>
            <a:xfrm>
              <a:off x="1080179" y="2316614"/>
              <a:ext cx="10245043"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Ποιες αλλαγές θα είναι εμφανείς στην κοινότητά σας μόλις επιτευχθεί ο στόχος σας;</a:t>
              </a:r>
              <a:endParaRPr sz="1700" b="0" i="0" u="none" strike="noStrike" cap="none">
                <a:solidFill>
                  <a:schemeClr val="lt1"/>
                </a:solidFill>
                <a:latin typeface="Arial"/>
                <a:ea typeface="Arial"/>
                <a:cs typeface="Arial"/>
                <a:sym typeface="Arial"/>
              </a:endParaRPr>
            </a:p>
          </p:txBody>
        </p:sp>
        <p:sp>
          <p:nvSpPr>
            <p:cNvPr id="108" name="Google Shape;108;p30"/>
            <p:cNvSpPr/>
            <p:nvPr/>
          </p:nvSpPr>
          <p:spPr>
            <a:xfrm>
              <a:off x="790704" y="2258719"/>
              <a:ext cx="578949" cy="578949"/>
            </a:xfrm>
            <a:prstGeom prst="ellipse">
              <a:avLst/>
            </a:prstGeom>
            <a:solidFill>
              <a:schemeClr val="lt1"/>
            </a:solidFill>
            <a:ln w="25400" cap="flat" cmpd="sng">
              <a:solidFill>
                <a:srgbClr val="F7D822">
                  <a:alpha val="6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0"/>
            <p:cNvSpPr/>
            <p:nvPr/>
          </p:nvSpPr>
          <p:spPr>
            <a:xfrm>
              <a:off x="1244086" y="2936309"/>
              <a:ext cx="10117829" cy="653489"/>
            </a:xfrm>
            <a:prstGeom prst="rect">
              <a:avLst/>
            </a:prstGeom>
            <a:solidFill>
              <a:srgbClr val="F7D822">
                <a:alpha val="63137"/>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0"/>
            <p:cNvSpPr txBox="1"/>
            <p:nvPr/>
          </p:nvSpPr>
          <p:spPr>
            <a:xfrm>
              <a:off x="1043484" y="3031473"/>
              <a:ext cx="10318431"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dirty="0">
                  <a:solidFill>
                    <a:schemeClr val="lt1"/>
                  </a:solidFill>
                  <a:latin typeface="Arial"/>
                  <a:ea typeface="Arial"/>
                  <a:cs typeface="Arial"/>
                  <a:sym typeface="Arial"/>
                </a:rPr>
                <a:t>Λαμβ</a:t>
              </a:r>
              <a:r>
                <a:rPr lang="en-GB" sz="1700" b="0" i="0" u="none" strike="noStrike" cap="none" dirty="0" err="1">
                  <a:solidFill>
                    <a:schemeClr val="lt1"/>
                  </a:solidFill>
                  <a:latin typeface="Arial"/>
                  <a:ea typeface="Arial"/>
                  <a:cs typeface="Arial"/>
                  <a:sym typeface="Arial"/>
                </a:rPr>
                <a:t>άνοντ</a:t>
              </a:r>
              <a:r>
                <a:rPr lang="en-GB" sz="1700" b="0" i="0" u="none" strike="noStrike" cap="none" dirty="0">
                  <a:solidFill>
                    <a:schemeClr val="lt1"/>
                  </a:solidFill>
                  <a:latin typeface="Arial"/>
                  <a:ea typeface="Arial"/>
                  <a:cs typeface="Arial"/>
                  <a:sym typeface="Arial"/>
                </a:rPr>
                <a:t>ας υπόψη τους διαθέσιμους πόρους και τους χρονικούς περιορισμούς, μπορεί η κοινότητά σας να εκτελέσει αυτή τη δράση;</a:t>
              </a:r>
              <a:endParaRPr sz="1700" b="0" i="0" u="none" strike="noStrike" cap="none" dirty="0">
                <a:solidFill>
                  <a:schemeClr val="lt1"/>
                </a:solidFill>
                <a:latin typeface="Arial"/>
                <a:ea typeface="Arial"/>
                <a:cs typeface="Arial"/>
                <a:sym typeface="Arial"/>
              </a:endParaRPr>
            </a:p>
          </p:txBody>
        </p:sp>
        <p:sp>
          <p:nvSpPr>
            <p:cNvPr id="111" name="Google Shape;111;p30"/>
            <p:cNvSpPr/>
            <p:nvPr/>
          </p:nvSpPr>
          <p:spPr>
            <a:xfrm>
              <a:off x="717316" y="2953866"/>
              <a:ext cx="578949" cy="578949"/>
            </a:xfrm>
            <a:prstGeom prst="ellipse">
              <a:avLst/>
            </a:prstGeom>
            <a:solidFill>
              <a:schemeClr val="lt1"/>
            </a:solidFill>
            <a:ln w="25400" cap="flat" cmpd="sng">
              <a:solidFill>
                <a:srgbClr val="F7D822">
                  <a:alpha val="63137"/>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0"/>
            <p:cNvSpPr/>
            <p:nvPr/>
          </p:nvSpPr>
          <p:spPr>
            <a:xfrm>
              <a:off x="776944" y="3706399"/>
              <a:ext cx="10548278" cy="463159"/>
            </a:xfrm>
            <a:prstGeom prst="rect">
              <a:avLst/>
            </a:prstGeom>
            <a:solidFill>
              <a:srgbClr val="F7D822">
                <a:alpha val="56862"/>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0"/>
            <p:cNvSpPr txBox="1"/>
            <p:nvPr/>
          </p:nvSpPr>
          <p:spPr>
            <a:xfrm>
              <a:off x="776944" y="3706399"/>
              <a:ext cx="10548278"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Θα είναι εφικτή η ποσοτικοποίηση τυχόν μεταβολών εκ των υστέρων;</a:t>
              </a:r>
              <a:endParaRPr sz="1700" b="0" i="0" u="none" strike="noStrike" cap="none">
                <a:solidFill>
                  <a:schemeClr val="lt1"/>
                </a:solidFill>
                <a:latin typeface="Arial"/>
                <a:ea typeface="Arial"/>
                <a:cs typeface="Arial"/>
                <a:sym typeface="Arial"/>
              </a:endParaRPr>
            </a:p>
          </p:txBody>
        </p:sp>
        <p:sp>
          <p:nvSpPr>
            <p:cNvPr id="114" name="Google Shape;114;p30"/>
            <p:cNvSpPr/>
            <p:nvPr/>
          </p:nvSpPr>
          <p:spPr>
            <a:xfrm>
              <a:off x="487469" y="3648504"/>
              <a:ext cx="578949" cy="578949"/>
            </a:xfrm>
            <a:prstGeom prst="ellipse">
              <a:avLst/>
            </a:prstGeom>
            <a:solidFill>
              <a:schemeClr val="lt1"/>
            </a:solidFill>
            <a:ln w="25400" cap="flat" cmpd="sng">
              <a:solidFill>
                <a:srgbClr val="F7D822">
                  <a:alpha val="56862"/>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0"/>
            <p:cNvSpPr/>
            <p:nvPr/>
          </p:nvSpPr>
          <p:spPr>
            <a:xfrm>
              <a:off x="357511" y="4401546"/>
              <a:ext cx="10967711" cy="463159"/>
            </a:xfrm>
            <a:prstGeom prst="rect">
              <a:avLst/>
            </a:prstGeom>
            <a:solidFill>
              <a:srgbClr val="F7D822">
                <a:alpha val="49803"/>
              </a:srgb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0"/>
            <p:cNvSpPr txBox="1"/>
            <p:nvPr/>
          </p:nvSpPr>
          <p:spPr>
            <a:xfrm>
              <a:off x="357511" y="4401546"/>
              <a:ext cx="10967711" cy="463159"/>
            </a:xfrm>
            <a:prstGeom prst="rect">
              <a:avLst/>
            </a:prstGeom>
            <a:noFill/>
            <a:ln>
              <a:noFill/>
            </a:ln>
          </p:spPr>
          <p:txBody>
            <a:bodyPr spcFirstLastPara="1" wrap="square" lIns="3676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GB" sz="1700" b="0" i="0" u="none" strike="noStrike" cap="none">
                  <a:solidFill>
                    <a:schemeClr val="lt1"/>
                  </a:solidFill>
                  <a:latin typeface="Arial"/>
                  <a:ea typeface="Arial"/>
                  <a:cs typeface="Arial"/>
                  <a:sym typeface="Arial"/>
                </a:rPr>
                <a:t>Εξαρτάται κάποιος από αυτούς τους στόχους από τον χρόνο;</a:t>
              </a:r>
              <a:endParaRPr sz="1700" b="0" i="0" u="none" strike="noStrike" cap="none">
                <a:solidFill>
                  <a:schemeClr val="lt1"/>
                </a:solidFill>
                <a:latin typeface="Arial"/>
                <a:ea typeface="Arial"/>
                <a:cs typeface="Arial"/>
                <a:sym typeface="Arial"/>
              </a:endParaRPr>
            </a:p>
          </p:txBody>
        </p:sp>
        <p:sp>
          <p:nvSpPr>
            <p:cNvPr id="117" name="Google Shape;117;p30"/>
            <p:cNvSpPr/>
            <p:nvPr/>
          </p:nvSpPr>
          <p:spPr>
            <a:xfrm>
              <a:off x="68036" y="4343651"/>
              <a:ext cx="578949" cy="578949"/>
            </a:xfrm>
            <a:prstGeom prst="ellipse">
              <a:avLst/>
            </a:prstGeom>
            <a:solidFill>
              <a:schemeClr val="lt1"/>
            </a:solidFill>
            <a:ln w="25400" cap="flat" cmpd="sng">
              <a:solidFill>
                <a:srgbClr val="F7D822">
                  <a:alpha val="4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3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Ερωτήσεις προς εξέταση</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31"/>
          <p:cNvGrpSpPr/>
          <p:nvPr/>
        </p:nvGrpSpPr>
        <p:grpSpPr>
          <a:xfrm>
            <a:off x="-2" y="1449389"/>
            <a:ext cx="10938136" cy="5096388"/>
            <a:chOff x="-674640" y="0"/>
            <a:chExt cx="11213405" cy="5096388"/>
          </a:xfrm>
          <a:solidFill>
            <a:schemeClr val="accent3"/>
          </a:solidFill>
        </p:grpSpPr>
        <p:sp>
          <p:nvSpPr>
            <p:cNvPr id="124" name="Google Shape;124;p31"/>
            <p:cNvSpPr/>
            <p:nvPr/>
          </p:nvSpPr>
          <p:spPr>
            <a:xfrm>
              <a:off x="854494" y="0"/>
              <a:ext cx="9684271" cy="5096388"/>
            </a:xfrm>
            <a:prstGeom prst="rightArrow">
              <a:avLst>
                <a:gd name="adj1" fmla="val 50000"/>
                <a:gd name="adj2"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1"/>
            <p:cNvSpPr/>
            <p:nvPr/>
          </p:nvSpPr>
          <p:spPr>
            <a:xfrm>
              <a:off x="-469900" y="1351295"/>
              <a:ext cx="9568591" cy="2393797"/>
            </a:xfrm>
            <a:prstGeom prst="roundRect">
              <a:avLst>
                <a:gd name="adj" fmla="val 16667"/>
              </a:avLst>
            </a:prstGeom>
            <a:solidFill>
              <a:schemeClr val="bg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1"/>
            <p:cNvSpPr txBox="1"/>
            <p:nvPr/>
          </p:nvSpPr>
          <p:spPr>
            <a:xfrm>
              <a:off x="-674640" y="1505571"/>
              <a:ext cx="9933962" cy="2085243"/>
            </a:xfrm>
            <a:prstGeom prst="rect">
              <a:avLst/>
            </a:prstGeom>
            <a:grpFill/>
            <a:ln>
              <a:noFill/>
            </a:ln>
          </p:spPr>
          <p:txBody>
            <a:bodyPr spcFirstLastPara="1" wrap="square" lIns="194300" tIns="194300" rIns="194300" bIns="194300" anchor="ctr" anchorCtr="0">
              <a:noAutofit/>
            </a:bodyPr>
            <a:lstStyle/>
            <a:p>
              <a:pPr marL="0" marR="0" lvl="0" indent="0" algn="ctr" rtl="0">
                <a:lnSpc>
                  <a:spcPct val="90000"/>
                </a:lnSpc>
                <a:spcBef>
                  <a:spcPts val="0"/>
                </a:spcBef>
                <a:spcAft>
                  <a:spcPts val="0"/>
                </a:spcAft>
                <a:buClr>
                  <a:srgbClr val="000000"/>
                </a:buClr>
                <a:buSzPts val="5100"/>
                <a:buFont typeface="Arial"/>
                <a:buNone/>
              </a:pPr>
              <a:r>
                <a:rPr lang="en-GB" sz="5100" b="0" i="0" u="none" strike="noStrike" cap="none" dirty="0">
                  <a:solidFill>
                    <a:schemeClr val="lt1"/>
                  </a:solidFill>
                  <a:latin typeface="Calibri"/>
                  <a:ea typeface="Calibri"/>
                  <a:cs typeface="Calibri"/>
                  <a:sym typeface="Calibri"/>
                </a:rPr>
                <a:t>Κατα</a:t>
              </a:r>
              <a:r>
                <a:rPr lang="en-GB" sz="5100" b="0" i="0" u="none" strike="noStrike" cap="none" dirty="0" err="1">
                  <a:solidFill>
                    <a:schemeClr val="lt1"/>
                  </a:solidFill>
                  <a:latin typeface="Calibri"/>
                  <a:ea typeface="Calibri"/>
                  <a:cs typeface="Calibri"/>
                  <a:sym typeface="Calibri"/>
                </a:rPr>
                <a:t>γράψτε</a:t>
              </a:r>
              <a:r>
                <a:rPr lang="en-GB" sz="5100" b="0" i="0" u="none" strike="noStrike" cap="none" dirty="0">
                  <a:solidFill>
                    <a:schemeClr val="lt1"/>
                  </a:solidFill>
                  <a:latin typeface="Calibri"/>
                  <a:ea typeface="Calibri"/>
                  <a:cs typeface="Calibri"/>
                  <a:sym typeface="Calibri"/>
                </a:rPr>
                <a:t> </a:t>
              </a:r>
              <a:r>
                <a:rPr lang="en-GB" sz="5100" b="0" i="0" u="none" strike="noStrike" cap="none" dirty="0" err="1">
                  <a:solidFill>
                    <a:schemeClr val="lt1"/>
                  </a:solidFill>
                  <a:latin typeface="Calibri"/>
                  <a:ea typeface="Calibri"/>
                  <a:cs typeface="Calibri"/>
                  <a:sym typeface="Calibri"/>
                </a:rPr>
                <a:t>τους</a:t>
              </a:r>
              <a:r>
                <a:rPr lang="en-GB" sz="5100" b="0" i="0" u="none" strike="noStrike" cap="none" dirty="0">
                  <a:solidFill>
                    <a:schemeClr val="lt1"/>
                  </a:solidFill>
                  <a:latin typeface="Calibri"/>
                  <a:ea typeface="Calibri"/>
                  <a:cs typeface="Calibri"/>
                  <a:sym typeface="Calibri"/>
                </a:rPr>
                <a:t> επ</a:t>
              </a:r>
              <a:r>
                <a:rPr lang="en-GB" sz="5100" b="0" i="0" u="none" strike="noStrike" cap="none" dirty="0" err="1">
                  <a:solidFill>
                    <a:schemeClr val="lt1"/>
                  </a:solidFill>
                  <a:latin typeface="Calibri"/>
                  <a:ea typeface="Calibri"/>
                  <a:cs typeface="Calibri"/>
                  <a:sym typeface="Calibri"/>
                </a:rPr>
                <a:t>ικοινωνι</a:t>
              </a:r>
              <a:r>
                <a:rPr lang="en-GB" sz="5100" b="0" i="0" u="none" strike="noStrike" cap="none" dirty="0">
                  <a:solidFill>
                    <a:schemeClr val="lt1"/>
                  </a:solidFill>
                  <a:latin typeface="Calibri"/>
                  <a:ea typeface="Calibri"/>
                  <a:cs typeface="Calibri"/>
                  <a:sym typeface="Calibri"/>
                </a:rPr>
                <a:t>ακούς στόχους της ΟΚ</a:t>
              </a:r>
              <a:r>
                <a:rPr lang="el-GR" sz="5100" b="0" i="0" u="none" strike="noStrike" cap="none" dirty="0">
                  <a:solidFill>
                    <a:schemeClr val="lt1"/>
                  </a:solidFill>
                  <a:latin typeface="Calibri"/>
                  <a:ea typeface="Calibri"/>
                  <a:cs typeface="Calibri"/>
                  <a:sym typeface="Calibri"/>
                </a:rPr>
                <a:t>τ</a:t>
              </a:r>
              <a:r>
                <a:rPr lang="en-GB" sz="5100" b="0" i="0" u="none" strike="noStrike" cap="none" dirty="0">
                  <a:solidFill>
                    <a:schemeClr val="lt1"/>
                  </a:solidFill>
                  <a:latin typeface="Calibri"/>
                  <a:ea typeface="Calibri"/>
                  <a:cs typeface="Calibri"/>
                  <a:sym typeface="Calibri"/>
                </a:rPr>
                <a:t>Π σας με σειρά προτεραιότητας </a:t>
              </a:r>
              <a:endParaRPr sz="5100" b="0" i="0" u="none" strike="noStrike" cap="none" dirty="0">
                <a:solidFill>
                  <a:schemeClr val="lt1"/>
                </a:solidFill>
                <a:latin typeface="Calibri"/>
                <a:ea typeface="Calibri"/>
                <a:cs typeface="Calibri"/>
                <a:sym typeface="Calibri"/>
              </a:endParaRPr>
            </a:p>
          </p:txBody>
        </p:sp>
      </p:grpSp>
      <p:sp>
        <p:nvSpPr>
          <p:cNvPr id="127" name="Google Shape;127;p3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Ώρα για δραστηριότητα! </a:t>
            </a:r>
            <a:endParaRPr b="1"/>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3654</Words>
  <Application>Microsoft Office PowerPoint</Application>
  <PresentationFormat>Widescreen</PresentationFormat>
  <Paragraphs>212</Paragraphs>
  <Slides>30</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Wingdings</vt:lpstr>
      <vt:lpstr>CARDET Course template</vt:lpstr>
      <vt:lpstr>2_CARDET Course template</vt:lpstr>
      <vt:lpstr>Ενότητα 5 Στρατηγική επικοινωνία για Οργανώσεις της Κοινωνίας των Πολιτών (ΟΚτΠ)</vt:lpstr>
      <vt:lpstr>  Επισκόπηση και μαθησιακοί στόχοι   </vt:lpstr>
      <vt:lpstr>  Επισκόπηση και μαθησιακοί στόχοι   </vt:lpstr>
      <vt:lpstr>  Ανάπτυξη σχεδίου επικοινωνίας - Επισκόπηση   </vt:lpstr>
      <vt:lpstr>  Ανάπτυξη σχεδίου επικοινωνίας - Επισκόπηση   </vt:lpstr>
      <vt:lpstr> </vt:lpstr>
      <vt:lpstr>Βήμα 1: Καθορίστε τους στόχους σας για τη στρατηγική επικοινωνίας </vt:lpstr>
      <vt:lpstr>Ερωτήσεις προς εξέταση</vt:lpstr>
      <vt:lpstr>Ώρα για δραστηριότητα! </vt:lpstr>
      <vt:lpstr>Βήμα 2: Καθορίστε το κοινό-στόχο σας</vt:lpstr>
      <vt:lpstr>Βήμα 2: Καθορίστε το κοινό-στόχο σας</vt:lpstr>
      <vt:lpstr>Βήμα 2: Καθορίστε το κοινό-στόχο σας</vt:lpstr>
      <vt:lpstr>Ώρα για δραστηριότητα! </vt:lpstr>
      <vt:lpstr>Βήμα 3: Αξιολογήστε την τρέχουσα κατάστασή σας - Χρησιμοποιώντας το Μοντέλο Πρακτικής Ωριμότητας (Crawl, Walk, Run, Fly) </vt:lpstr>
      <vt:lpstr>Βήμα 3: Αξιολογήστε την τρέχουσα κατάστασή σας - Χρησιμοποιώντας το Μοντέλο Πρακτικής Ωριμότητας (Crawl, Walk, Run, Fly) </vt:lpstr>
      <vt:lpstr>Βήμα 4: Διατύπωση των βασικών μηνυμάτων σας</vt:lpstr>
      <vt:lpstr>Βήμα 4: Διατύπωση των βασικών μηνυμάτων σας</vt:lpstr>
      <vt:lpstr>Βήμα 4: Διατύπωση των βασικών μηνυμάτων σας</vt:lpstr>
      <vt:lpstr>Βήμα 5: Επιλογή καναλιών και εργαλείων επικοινωνίας</vt:lpstr>
      <vt:lpstr>Βήμα 5: Επιλογή καναλιών και εργαλείων επικοινωνίας</vt:lpstr>
      <vt:lpstr>Βήμα 6: Δημιουργία σχεδίου εργασίας</vt:lpstr>
      <vt:lpstr>Περιεχόμενα ενός σχεδίου εργασίας </vt:lpstr>
      <vt:lpstr>Περιεχόμενα ενός σχεδίου εργασίας </vt:lpstr>
      <vt:lpstr>Περιεχόμενα ενός σχεδίου εργασίας </vt:lpstr>
      <vt:lpstr>Βήμα 7: Ορισμός Βασικών Δεικτών Απόδοσης (ΒΔΑ)</vt:lpstr>
      <vt:lpstr>Ποιους ΒΔΑ να επιλέξετε;</vt:lpstr>
      <vt:lpstr>Ποιους ΒΔΑ να επιλέξετε;</vt:lpstr>
      <vt:lpstr>Ποιους ΒΔΑ να επιλέξετε; </vt:lpstr>
      <vt:lpstr>Τι γίνεται αν δεν επιτευχθεί ο στόχος;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Strategic Communication for Civil Society Organizations (CSOs)</dc:title>
  <dc:creator>2Fast4u</dc:creator>
  <cp:keywords>, docId:2BC26A1E507516CF9260096B175B2FC6</cp:keywords>
  <cp:lastModifiedBy>Foteini Sokratous</cp:lastModifiedBy>
  <cp:revision>24</cp:revision>
  <dcterms:created xsi:type="dcterms:W3CDTF">2014-07-11T09:12:14Z</dcterms:created>
  <dcterms:modified xsi:type="dcterms:W3CDTF">2024-03-08T14:13:47Z</dcterms:modified>
</cp:coreProperties>
</file>