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31"/>
  </p:notesMasterIdLst>
  <p:sldIdLst>
    <p:sldId id="256" r:id="rId3"/>
    <p:sldId id="257" r:id="rId4"/>
    <p:sldId id="258" r:id="rId5"/>
    <p:sldId id="259" r:id="rId6"/>
    <p:sldId id="260" r:id="rId7"/>
    <p:sldId id="284" r:id="rId8"/>
    <p:sldId id="261" r:id="rId9"/>
    <p:sldId id="282" r:id="rId10"/>
    <p:sldId id="283" r:id="rId11"/>
    <p:sldId id="262" r:id="rId12"/>
    <p:sldId id="285"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86"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JhEso/pXfzIskgJ4j6KxmuGe1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18" autoAdjust="0"/>
  </p:normalViewPr>
  <p:slideViewPr>
    <p:cSldViewPr snapToGrid="0">
      <p:cViewPr varScale="1">
        <p:scale>
          <a:sx n="98" d="100"/>
          <a:sy n="98" d="100"/>
        </p:scale>
        <p:origin x="10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367B6A-0E3D-41AF-B2C2-E7BE101FCBCF}" type="doc">
      <dgm:prSet loTypeId="urn:microsoft.com/office/officeart/2005/8/layout/hList1" loCatId="list" qsTypeId="urn:microsoft.com/office/officeart/2005/8/quickstyle/simple1" qsCatId="simple" csTypeId="urn:microsoft.com/office/officeart/2005/8/colors/accent4_5" csCatId="accent4" phldr="1"/>
      <dgm:spPr/>
      <dgm:t>
        <a:bodyPr/>
        <a:lstStyle/>
        <a:p>
          <a:endParaRPr lang="en-US"/>
        </a:p>
      </dgm:t>
    </dgm:pt>
    <dgm:pt modelId="{F7BEC1AC-A45B-4102-8C37-BDF55FA4DA7C}">
      <dgm:prSet phldrT="[Text]"/>
      <dgm:spPr/>
      <dgm:t>
        <a:bodyPr/>
        <a:lstStyle/>
        <a:p>
          <a:r>
            <a:rPr lang="en-GB" b="1" i="0" u="none" strike="noStrike" cap="none" dirty="0">
              <a:solidFill>
                <a:srgbClr val="374151"/>
              </a:solidFill>
              <a:latin typeface="Calibri"/>
              <a:ea typeface="Calibri"/>
              <a:cs typeface="Calibri"/>
              <a:sym typeface="Calibri"/>
            </a:rPr>
            <a:t>1. </a:t>
          </a:r>
          <a:r>
            <a:rPr lang="en-GB" b="1" i="0" u="none" strike="noStrike" cap="none" dirty="0" err="1">
              <a:solidFill>
                <a:srgbClr val="374151"/>
              </a:solidFill>
              <a:latin typeface="Calibri"/>
              <a:ea typeface="Calibri"/>
              <a:cs typeface="Calibri"/>
              <a:sym typeface="Calibri"/>
            </a:rPr>
            <a:t>Αν</a:t>
          </a:r>
          <a:r>
            <a:rPr lang="en-GB" b="1" i="0" u="none" strike="noStrike" cap="none" dirty="0">
              <a:solidFill>
                <a:srgbClr val="374151"/>
              </a:solidFill>
              <a:latin typeface="Calibri"/>
              <a:ea typeface="Calibri"/>
              <a:cs typeface="Calibri"/>
              <a:sym typeface="Calibri"/>
            </a:rPr>
            <a:t>αγνώριση</a:t>
          </a:r>
          <a:r>
            <a:rPr lang="el-GR" b="1" i="0" u="none" strike="noStrike" cap="none" dirty="0">
              <a:solidFill>
                <a:srgbClr val="374151"/>
              </a:solidFill>
              <a:latin typeface="Calibri"/>
              <a:ea typeface="Calibri"/>
              <a:cs typeface="Calibri"/>
              <a:sym typeface="Calibri"/>
            </a:rPr>
            <a:t> εμπορικού σήματος</a:t>
          </a:r>
          <a:endParaRPr lang="en-US" dirty="0"/>
        </a:p>
      </dgm:t>
    </dgm:pt>
    <dgm:pt modelId="{4DFED3CD-0811-4759-9874-E6E685756D08}" type="parTrans" cxnId="{0B08113B-AECC-4791-889F-B8E7A65A914F}">
      <dgm:prSet/>
      <dgm:spPr/>
      <dgm:t>
        <a:bodyPr/>
        <a:lstStyle/>
        <a:p>
          <a:endParaRPr lang="en-US"/>
        </a:p>
      </dgm:t>
    </dgm:pt>
    <dgm:pt modelId="{EB337F74-EC9E-49F0-B7F3-328EA74851C9}" type="sibTrans" cxnId="{0B08113B-AECC-4791-889F-B8E7A65A914F}">
      <dgm:prSet/>
      <dgm:spPr/>
      <dgm:t>
        <a:bodyPr/>
        <a:lstStyle/>
        <a:p>
          <a:endParaRPr lang="en-US"/>
        </a:p>
      </dgm:t>
    </dgm:pt>
    <dgm:pt modelId="{2C1B84B5-718D-445E-8F97-4DA9DAD5DEA3}">
      <dgm:prSet phldrT="[Text]"/>
      <dgm:spPr/>
      <dgm:t>
        <a:bodyPr/>
        <a:lstStyle/>
        <a:p>
          <a:pPr rtl="0"/>
          <a:r>
            <a:rPr lang="en-GB" i="0" u="none" strike="noStrike" cap="none" dirty="0">
              <a:solidFill>
                <a:srgbClr val="374151"/>
              </a:solidFill>
              <a:latin typeface="Calibri"/>
              <a:ea typeface="Calibri"/>
              <a:cs typeface="Calibri"/>
              <a:sym typeface="Calibri"/>
            </a:rPr>
            <a:t>Όταν διατηρείτε τον ίδιο τόνο και το ίδιο στυλ σε διαφορετικές πλατφόρμες κοινωνικής δικτύωσης, το κοινό σας μπορεί εύκολα να αναγνωρίσει το εμπορικό σήμα σας. Αυτή η </a:t>
          </a:r>
          <a:r>
            <a:rPr lang="en-GB" i="0" u="none" strike="noStrike" cap="none" dirty="0" err="1">
              <a:solidFill>
                <a:srgbClr val="374151"/>
              </a:solidFill>
              <a:latin typeface="Calibri"/>
              <a:ea typeface="Calibri"/>
              <a:cs typeface="Calibri"/>
              <a:sym typeface="Calibri"/>
            </a:rPr>
            <a:t>συνε</a:t>
          </a:r>
          <a:r>
            <a:rPr lang="en-GB" i="0" u="none" strike="noStrike" cap="none" dirty="0">
              <a:solidFill>
                <a:srgbClr val="374151"/>
              </a:solidFill>
              <a:latin typeface="Calibri"/>
              <a:ea typeface="Calibri"/>
              <a:cs typeface="Calibri"/>
              <a:sym typeface="Calibri"/>
            </a:rPr>
            <a:t>πής </a:t>
          </a:r>
          <a:r>
            <a:rPr lang="el-GR" i="0" u="none" strike="noStrike" cap="none" dirty="0">
              <a:solidFill>
                <a:srgbClr val="374151"/>
              </a:solidFill>
              <a:latin typeface="Calibri"/>
              <a:ea typeface="Calibri"/>
              <a:cs typeface="Calibri"/>
              <a:sym typeface="Calibri"/>
            </a:rPr>
            <a:t>«</a:t>
          </a:r>
          <a:r>
            <a:rPr lang="en-GB" i="0" u="none" strike="noStrike" cap="none" dirty="0" err="1">
              <a:solidFill>
                <a:srgbClr val="374151"/>
              </a:solidFill>
              <a:latin typeface="Calibri"/>
              <a:ea typeface="Calibri"/>
              <a:cs typeface="Calibri"/>
              <a:sym typeface="Calibri"/>
            </a:rPr>
            <a:t>φωνή</a:t>
          </a:r>
          <a:r>
            <a:rPr lang="el-GR" i="0" u="none" strike="noStrike" cap="none" dirty="0">
              <a:solidFill>
                <a:srgbClr val="374151"/>
              </a:solidFill>
              <a:latin typeface="Calibri"/>
              <a:ea typeface="Calibri"/>
              <a:cs typeface="Calibri"/>
              <a:sym typeface="Calibri"/>
            </a:rPr>
            <a:t>»</a:t>
          </a:r>
          <a:r>
            <a:rPr lang="en-GB" i="0" u="none" strike="noStrike" cap="none" dirty="0">
              <a:solidFill>
                <a:srgbClr val="374151"/>
              </a:solidFill>
              <a:latin typeface="Calibri"/>
              <a:ea typeface="Calibri"/>
              <a:cs typeface="Calibri"/>
              <a:sym typeface="Calibri"/>
            </a:rPr>
            <a:t> γίνεται αναπόσπαστο μέρος της ταυτότητας της μάρκας σας.</a:t>
          </a:r>
          <a:endParaRPr lang="en-US" dirty="0"/>
        </a:p>
      </dgm:t>
    </dgm:pt>
    <dgm:pt modelId="{944DD795-6FB9-4F84-97CE-505189A9F654}" type="parTrans" cxnId="{8262A538-023F-409F-9382-0CBF4C025038}">
      <dgm:prSet/>
      <dgm:spPr/>
      <dgm:t>
        <a:bodyPr/>
        <a:lstStyle/>
        <a:p>
          <a:endParaRPr lang="en-US"/>
        </a:p>
      </dgm:t>
    </dgm:pt>
    <dgm:pt modelId="{C6583F75-6F09-4D8B-8E12-867B7261D8D8}" type="sibTrans" cxnId="{8262A538-023F-409F-9382-0CBF4C025038}">
      <dgm:prSet/>
      <dgm:spPr/>
      <dgm:t>
        <a:bodyPr/>
        <a:lstStyle/>
        <a:p>
          <a:endParaRPr lang="en-US"/>
        </a:p>
      </dgm:t>
    </dgm:pt>
    <dgm:pt modelId="{6444AE6A-4026-4F57-B8A1-D71B902CB155}">
      <dgm:prSet phldrT="[Text]"/>
      <dgm:spPr/>
      <dgm:t>
        <a:bodyPr/>
        <a:lstStyle/>
        <a:p>
          <a:r>
            <a:rPr lang="en-GB" b="1" i="0" u="none" strike="noStrike" cap="none" dirty="0">
              <a:solidFill>
                <a:srgbClr val="374151"/>
              </a:solidFill>
              <a:latin typeface="Calibri"/>
              <a:ea typeface="Calibri"/>
              <a:cs typeface="Calibri"/>
              <a:sym typeface="Calibri"/>
            </a:rPr>
            <a:t>2. </a:t>
          </a:r>
          <a:r>
            <a:rPr lang="en-GB" b="1" i="0" u="none" strike="noStrike" cap="none" dirty="0" err="1">
              <a:solidFill>
                <a:srgbClr val="374151"/>
              </a:solidFill>
              <a:latin typeface="Calibri"/>
              <a:ea typeface="Calibri"/>
              <a:cs typeface="Calibri"/>
              <a:sym typeface="Calibri"/>
            </a:rPr>
            <a:t>Οικοδόμηση</a:t>
          </a:r>
          <a:r>
            <a:rPr lang="en-GB" b="1" i="0" u="none" strike="noStrike" cap="none" dirty="0">
              <a:solidFill>
                <a:srgbClr val="374151"/>
              </a:solidFill>
              <a:latin typeface="Calibri"/>
              <a:ea typeface="Calibri"/>
              <a:cs typeface="Calibri"/>
              <a:sym typeface="Calibri"/>
            </a:rPr>
            <a:t> εμπ</a:t>
          </a:r>
          <a:r>
            <a:rPr lang="en-GB" b="1" i="0" u="none" strike="noStrike" cap="none" dirty="0" err="1">
              <a:solidFill>
                <a:srgbClr val="374151"/>
              </a:solidFill>
              <a:latin typeface="Calibri"/>
              <a:ea typeface="Calibri"/>
              <a:cs typeface="Calibri"/>
              <a:sym typeface="Calibri"/>
            </a:rPr>
            <a:t>ιστοσύνης</a:t>
          </a:r>
          <a:endParaRPr lang="en-US" dirty="0"/>
        </a:p>
      </dgm:t>
    </dgm:pt>
    <dgm:pt modelId="{AD055370-56D8-49E7-B693-C38CD1432FC6}" type="parTrans" cxnId="{23DA944C-8D22-4A5E-A676-89BF088C6DE3}">
      <dgm:prSet/>
      <dgm:spPr/>
      <dgm:t>
        <a:bodyPr/>
        <a:lstStyle/>
        <a:p>
          <a:endParaRPr lang="en-US"/>
        </a:p>
      </dgm:t>
    </dgm:pt>
    <dgm:pt modelId="{D4E8A6E2-E148-49EF-9D96-8B330C069897}" type="sibTrans" cxnId="{23DA944C-8D22-4A5E-A676-89BF088C6DE3}">
      <dgm:prSet/>
      <dgm:spPr/>
      <dgm:t>
        <a:bodyPr/>
        <a:lstStyle/>
        <a:p>
          <a:endParaRPr lang="en-US"/>
        </a:p>
      </dgm:t>
    </dgm:pt>
    <dgm:pt modelId="{9E15B323-652E-4770-A896-7658915631DF}">
      <dgm:prSet phldrT="[Text]"/>
      <dgm:spPr/>
      <dgm:t>
        <a:bodyPr/>
        <a:lstStyle/>
        <a:p>
          <a:pPr rtl="0"/>
          <a:r>
            <a:rPr lang="en-GB" i="0" u="none" strike="noStrike" cap="none" dirty="0">
              <a:solidFill>
                <a:srgbClr val="374151"/>
              </a:solidFill>
              <a:latin typeface="Calibri"/>
              <a:ea typeface="Calibri"/>
              <a:cs typeface="Calibri"/>
              <a:sym typeface="Calibri"/>
            </a:rPr>
            <a:t>Η συνέπεια στα μηνύματα της επωνυμίας σας μεταδίδει επαγγελματισμό και αξιοπιστία, γεγονός που μπορεί να συμβάλει στην οικοδόμηση εμπιστοσύνης με το κοινό σας. Οι ασυνέπειες, από την άλλη πλευρά, μπορεί να οδηγήσουν σε σύγχυση και δυσπιστία.</a:t>
          </a:r>
          <a:endParaRPr lang="en-US" dirty="0"/>
        </a:p>
      </dgm:t>
    </dgm:pt>
    <dgm:pt modelId="{2215A18D-669F-4AAA-A95B-CD000AA1A304}" type="parTrans" cxnId="{7C58A946-C9C3-4CCF-A7AB-81A874B86DB8}">
      <dgm:prSet/>
      <dgm:spPr/>
      <dgm:t>
        <a:bodyPr/>
        <a:lstStyle/>
        <a:p>
          <a:endParaRPr lang="en-US"/>
        </a:p>
      </dgm:t>
    </dgm:pt>
    <dgm:pt modelId="{855D8618-6937-41B2-BBB3-17CDF9B810C2}" type="sibTrans" cxnId="{7C58A946-C9C3-4CCF-A7AB-81A874B86DB8}">
      <dgm:prSet/>
      <dgm:spPr/>
      <dgm:t>
        <a:bodyPr/>
        <a:lstStyle/>
        <a:p>
          <a:endParaRPr lang="en-US"/>
        </a:p>
      </dgm:t>
    </dgm:pt>
    <dgm:pt modelId="{B5EDD89B-CDAD-491C-9C7E-C3C85BB1B2FB}">
      <dgm:prSet phldrT="[Text]"/>
      <dgm:spPr/>
      <dgm:t>
        <a:bodyPr/>
        <a:lstStyle/>
        <a:p>
          <a:r>
            <a:rPr lang="en-GB" b="1" i="0" u="none" strike="noStrike" cap="none" dirty="0">
              <a:solidFill>
                <a:srgbClr val="374151"/>
              </a:solidFill>
              <a:latin typeface="Calibri"/>
              <a:ea typeface="Calibri"/>
              <a:cs typeface="Calibri"/>
              <a:sym typeface="Calibri"/>
            </a:rPr>
            <a:t>3. Δημιουργία Κοινότητας</a:t>
          </a:r>
          <a:endParaRPr lang="en-US" dirty="0"/>
        </a:p>
      </dgm:t>
    </dgm:pt>
    <dgm:pt modelId="{95DD34EA-1A4A-4956-83FC-D354A3338D8A}" type="parTrans" cxnId="{A7C44147-9445-40C3-AAE6-03D2BB0546C8}">
      <dgm:prSet/>
      <dgm:spPr/>
      <dgm:t>
        <a:bodyPr/>
        <a:lstStyle/>
        <a:p>
          <a:endParaRPr lang="en-US"/>
        </a:p>
      </dgm:t>
    </dgm:pt>
    <dgm:pt modelId="{B6F77470-C8DC-49DF-9AA6-53A257509E1C}" type="sibTrans" cxnId="{A7C44147-9445-40C3-AAE6-03D2BB0546C8}">
      <dgm:prSet/>
      <dgm:spPr/>
      <dgm:t>
        <a:bodyPr/>
        <a:lstStyle/>
        <a:p>
          <a:endParaRPr lang="en-US"/>
        </a:p>
      </dgm:t>
    </dgm:pt>
    <dgm:pt modelId="{72429E80-A5C2-4D8B-BE8E-93D37D807081}">
      <dgm:prSet phldrT="[Text]"/>
      <dgm:spPr/>
      <dgm:t>
        <a:bodyPr/>
        <a:lstStyle/>
        <a:p>
          <a:pPr rtl="0"/>
          <a:r>
            <a:rPr lang="en-GB" i="0" u="none" strike="noStrike" cap="none" dirty="0">
              <a:solidFill>
                <a:srgbClr val="374151"/>
              </a:solidFill>
              <a:latin typeface="Calibri"/>
              <a:ea typeface="Calibri"/>
              <a:cs typeface="Calibri"/>
              <a:sym typeface="Calibri"/>
            </a:rPr>
            <a:t>Ένας συνεπής τόνος και ύφος συμβάλλουν στη δημιουργία ενός αισθήματος κοινότητας μεταξύ του κοινού σας. Ξέρουν τι να περιμένουν και ανυπομονούν για τις αναρτήσεις σας.</a:t>
          </a:r>
          <a:endParaRPr lang="en-US" dirty="0"/>
        </a:p>
      </dgm:t>
    </dgm:pt>
    <dgm:pt modelId="{54AA2EE0-3151-45BB-83BD-BBC7B8E05ACF}" type="parTrans" cxnId="{FEF14341-8FB1-4944-88C4-E5A773FCFDBB}">
      <dgm:prSet/>
      <dgm:spPr/>
      <dgm:t>
        <a:bodyPr/>
        <a:lstStyle/>
        <a:p>
          <a:endParaRPr lang="en-US"/>
        </a:p>
      </dgm:t>
    </dgm:pt>
    <dgm:pt modelId="{054BDD91-A66D-4571-92F7-5FC4545A427B}" type="sibTrans" cxnId="{FEF14341-8FB1-4944-88C4-E5A773FCFDBB}">
      <dgm:prSet/>
      <dgm:spPr/>
      <dgm:t>
        <a:bodyPr/>
        <a:lstStyle/>
        <a:p>
          <a:endParaRPr lang="en-US"/>
        </a:p>
      </dgm:t>
    </dgm:pt>
    <dgm:pt modelId="{46E71EE7-8E0F-456C-B647-2A583DB1CB24}" type="pres">
      <dgm:prSet presAssocID="{25367B6A-0E3D-41AF-B2C2-E7BE101FCBCF}" presName="Name0" presStyleCnt="0">
        <dgm:presLayoutVars>
          <dgm:dir/>
          <dgm:animLvl val="lvl"/>
          <dgm:resizeHandles val="exact"/>
        </dgm:presLayoutVars>
      </dgm:prSet>
      <dgm:spPr/>
    </dgm:pt>
    <dgm:pt modelId="{948B4465-CF63-4833-A825-821A94F243A0}" type="pres">
      <dgm:prSet presAssocID="{F7BEC1AC-A45B-4102-8C37-BDF55FA4DA7C}" presName="composite" presStyleCnt="0"/>
      <dgm:spPr/>
    </dgm:pt>
    <dgm:pt modelId="{4195F33D-E18E-4E99-9ACA-8A2379343FA3}" type="pres">
      <dgm:prSet presAssocID="{F7BEC1AC-A45B-4102-8C37-BDF55FA4DA7C}" presName="parTx" presStyleLbl="alignNode1" presStyleIdx="0" presStyleCnt="3">
        <dgm:presLayoutVars>
          <dgm:chMax val="0"/>
          <dgm:chPref val="0"/>
          <dgm:bulletEnabled val="1"/>
        </dgm:presLayoutVars>
      </dgm:prSet>
      <dgm:spPr/>
    </dgm:pt>
    <dgm:pt modelId="{80292328-B37B-490D-BACE-267B1F10B686}" type="pres">
      <dgm:prSet presAssocID="{F7BEC1AC-A45B-4102-8C37-BDF55FA4DA7C}" presName="desTx" presStyleLbl="alignAccFollowNode1" presStyleIdx="0" presStyleCnt="3">
        <dgm:presLayoutVars>
          <dgm:bulletEnabled val="1"/>
        </dgm:presLayoutVars>
      </dgm:prSet>
      <dgm:spPr/>
    </dgm:pt>
    <dgm:pt modelId="{0E895FD2-51C1-409B-AE55-12F4A5E5F5EA}" type="pres">
      <dgm:prSet presAssocID="{EB337F74-EC9E-49F0-B7F3-328EA74851C9}" presName="space" presStyleCnt="0"/>
      <dgm:spPr/>
    </dgm:pt>
    <dgm:pt modelId="{6AB1C406-332D-4D33-98F9-26C47ADA7D17}" type="pres">
      <dgm:prSet presAssocID="{6444AE6A-4026-4F57-B8A1-D71B902CB155}" presName="composite" presStyleCnt="0"/>
      <dgm:spPr/>
    </dgm:pt>
    <dgm:pt modelId="{CA4E1632-81EF-486D-99F1-D55BEFBD8F40}" type="pres">
      <dgm:prSet presAssocID="{6444AE6A-4026-4F57-B8A1-D71B902CB155}" presName="parTx" presStyleLbl="alignNode1" presStyleIdx="1" presStyleCnt="3">
        <dgm:presLayoutVars>
          <dgm:chMax val="0"/>
          <dgm:chPref val="0"/>
          <dgm:bulletEnabled val="1"/>
        </dgm:presLayoutVars>
      </dgm:prSet>
      <dgm:spPr/>
    </dgm:pt>
    <dgm:pt modelId="{C3D9695C-C6FB-478A-84EB-66782F0F1A21}" type="pres">
      <dgm:prSet presAssocID="{6444AE6A-4026-4F57-B8A1-D71B902CB155}" presName="desTx" presStyleLbl="alignAccFollowNode1" presStyleIdx="1" presStyleCnt="3">
        <dgm:presLayoutVars>
          <dgm:bulletEnabled val="1"/>
        </dgm:presLayoutVars>
      </dgm:prSet>
      <dgm:spPr/>
    </dgm:pt>
    <dgm:pt modelId="{2EBC15CE-CCF0-4902-9E77-788C5B52E00E}" type="pres">
      <dgm:prSet presAssocID="{D4E8A6E2-E148-49EF-9D96-8B330C069897}" presName="space" presStyleCnt="0"/>
      <dgm:spPr/>
    </dgm:pt>
    <dgm:pt modelId="{825D85C7-30D8-4C70-8174-34C64CB2243D}" type="pres">
      <dgm:prSet presAssocID="{B5EDD89B-CDAD-491C-9C7E-C3C85BB1B2FB}" presName="composite" presStyleCnt="0"/>
      <dgm:spPr/>
    </dgm:pt>
    <dgm:pt modelId="{E0EE176D-D442-430E-A9D1-5C501584E11E}" type="pres">
      <dgm:prSet presAssocID="{B5EDD89B-CDAD-491C-9C7E-C3C85BB1B2FB}" presName="parTx" presStyleLbl="alignNode1" presStyleIdx="2" presStyleCnt="3">
        <dgm:presLayoutVars>
          <dgm:chMax val="0"/>
          <dgm:chPref val="0"/>
          <dgm:bulletEnabled val="1"/>
        </dgm:presLayoutVars>
      </dgm:prSet>
      <dgm:spPr/>
    </dgm:pt>
    <dgm:pt modelId="{4F7D3A2C-494F-4F09-BD32-A2874D252D34}" type="pres">
      <dgm:prSet presAssocID="{B5EDD89B-CDAD-491C-9C7E-C3C85BB1B2FB}" presName="desTx" presStyleLbl="alignAccFollowNode1" presStyleIdx="2" presStyleCnt="3">
        <dgm:presLayoutVars>
          <dgm:bulletEnabled val="1"/>
        </dgm:presLayoutVars>
      </dgm:prSet>
      <dgm:spPr/>
    </dgm:pt>
  </dgm:ptLst>
  <dgm:cxnLst>
    <dgm:cxn modelId="{8262A538-023F-409F-9382-0CBF4C025038}" srcId="{F7BEC1AC-A45B-4102-8C37-BDF55FA4DA7C}" destId="{2C1B84B5-718D-445E-8F97-4DA9DAD5DEA3}" srcOrd="0" destOrd="0" parTransId="{944DD795-6FB9-4F84-97CE-505189A9F654}" sibTransId="{C6583F75-6F09-4D8B-8E12-867B7261D8D8}"/>
    <dgm:cxn modelId="{0B08113B-AECC-4791-889F-B8E7A65A914F}" srcId="{25367B6A-0E3D-41AF-B2C2-E7BE101FCBCF}" destId="{F7BEC1AC-A45B-4102-8C37-BDF55FA4DA7C}" srcOrd="0" destOrd="0" parTransId="{4DFED3CD-0811-4759-9874-E6E685756D08}" sibTransId="{EB337F74-EC9E-49F0-B7F3-328EA74851C9}"/>
    <dgm:cxn modelId="{5455C33C-4901-4D77-B580-11DA869F6E7A}" type="presOf" srcId="{F7BEC1AC-A45B-4102-8C37-BDF55FA4DA7C}" destId="{4195F33D-E18E-4E99-9ACA-8A2379343FA3}" srcOrd="0" destOrd="0" presId="urn:microsoft.com/office/officeart/2005/8/layout/hList1"/>
    <dgm:cxn modelId="{FEF14341-8FB1-4944-88C4-E5A773FCFDBB}" srcId="{B5EDD89B-CDAD-491C-9C7E-C3C85BB1B2FB}" destId="{72429E80-A5C2-4D8B-BE8E-93D37D807081}" srcOrd="0" destOrd="0" parTransId="{54AA2EE0-3151-45BB-83BD-BBC7B8E05ACF}" sibTransId="{054BDD91-A66D-4571-92F7-5FC4545A427B}"/>
    <dgm:cxn modelId="{16CAE161-52A0-47DC-8D25-216B71BE9787}" type="presOf" srcId="{6444AE6A-4026-4F57-B8A1-D71B902CB155}" destId="{CA4E1632-81EF-486D-99F1-D55BEFBD8F40}" srcOrd="0" destOrd="0" presId="urn:microsoft.com/office/officeart/2005/8/layout/hList1"/>
    <dgm:cxn modelId="{7C58A946-C9C3-4CCF-A7AB-81A874B86DB8}" srcId="{6444AE6A-4026-4F57-B8A1-D71B902CB155}" destId="{9E15B323-652E-4770-A896-7658915631DF}" srcOrd="0" destOrd="0" parTransId="{2215A18D-669F-4AAA-A95B-CD000AA1A304}" sibTransId="{855D8618-6937-41B2-BBB3-17CDF9B810C2}"/>
    <dgm:cxn modelId="{A7C44147-9445-40C3-AAE6-03D2BB0546C8}" srcId="{25367B6A-0E3D-41AF-B2C2-E7BE101FCBCF}" destId="{B5EDD89B-CDAD-491C-9C7E-C3C85BB1B2FB}" srcOrd="2" destOrd="0" parTransId="{95DD34EA-1A4A-4956-83FC-D354A3338D8A}" sibTransId="{B6F77470-C8DC-49DF-9AA6-53A257509E1C}"/>
    <dgm:cxn modelId="{23DA944C-8D22-4A5E-A676-89BF088C6DE3}" srcId="{25367B6A-0E3D-41AF-B2C2-E7BE101FCBCF}" destId="{6444AE6A-4026-4F57-B8A1-D71B902CB155}" srcOrd="1" destOrd="0" parTransId="{AD055370-56D8-49E7-B693-C38CD1432FC6}" sibTransId="{D4E8A6E2-E148-49EF-9D96-8B330C069897}"/>
    <dgm:cxn modelId="{D5244672-9B40-47DB-AB94-CB57383C36B2}" type="presOf" srcId="{9E15B323-652E-4770-A896-7658915631DF}" destId="{C3D9695C-C6FB-478A-84EB-66782F0F1A21}" srcOrd="0" destOrd="0" presId="urn:microsoft.com/office/officeart/2005/8/layout/hList1"/>
    <dgm:cxn modelId="{B282D69D-F921-41DD-B01D-57020F9381A3}" type="presOf" srcId="{2C1B84B5-718D-445E-8F97-4DA9DAD5DEA3}" destId="{80292328-B37B-490D-BACE-267B1F10B686}" srcOrd="0" destOrd="0" presId="urn:microsoft.com/office/officeart/2005/8/layout/hList1"/>
    <dgm:cxn modelId="{CE362FB4-3576-4414-9CFD-4CA7349B45DC}" type="presOf" srcId="{72429E80-A5C2-4D8B-BE8E-93D37D807081}" destId="{4F7D3A2C-494F-4F09-BD32-A2874D252D34}" srcOrd="0" destOrd="0" presId="urn:microsoft.com/office/officeart/2005/8/layout/hList1"/>
    <dgm:cxn modelId="{79600ED9-D7DD-441B-B48A-034EC0CCAA83}" type="presOf" srcId="{25367B6A-0E3D-41AF-B2C2-E7BE101FCBCF}" destId="{46E71EE7-8E0F-456C-B647-2A583DB1CB24}" srcOrd="0" destOrd="0" presId="urn:microsoft.com/office/officeart/2005/8/layout/hList1"/>
    <dgm:cxn modelId="{04486BF5-0F78-4E00-928A-45E4974D26A5}" type="presOf" srcId="{B5EDD89B-CDAD-491C-9C7E-C3C85BB1B2FB}" destId="{E0EE176D-D442-430E-A9D1-5C501584E11E}" srcOrd="0" destOrd="0" presId="urn:microsoft.com/office/officeart/2005/8/layout/hList1"/>
    <dgm:cxn modelId="{8B6C8897-AE6C-4AA8-90D4-570211BA3DCE}" type="presParOf" srcId="{46E71EE7-8E0F-456C-B647-2A583DB1CB24}" destId="{948B4465-CF63-4833-A825-821A94F243A0}" srcOrd="0" destOrd="0" presId="urn:microsoft.com/office/officeart/2005/8/layout/hList1"/>
    <dgm:cxn modelId="{C336ABF3-ECFD-4620-B21C-67E908D1F5CC}" type="presParOf" srcId="{948B4465-CF63-4833-A825-821A94F243A0}" destId="{4195F33D-E18E-4E99-9ACA-8A2379343FA3}" srcOrd="0" destOrd="0" presId="urn:microsoft.com/office/officeart/2005/8/layout/hList1"/>
    <dgm:cxn modelId="{34C14DB8-C18B-4465-B22A-58B23A1CF48A}" type="presParOf" srcId="{948B4465-CF63-4833-A825-821A94F243A0}" destId="{80292328-B37B-490D-BACE-267B1F10B686}" srcOrd="1" destOrd="0" presId="urn:microsoft.com/office/officeart/2005/8/layout/hList1"/>
    <dgm:cxn modelId="{5E454ACA-D766-44E5-9696-236892837B82}" type="presParOf" srcId="{46E71EE7-8E0F-456C-B647-2A583DB1CB24}" destId="{0E895FD2-51C1-409B-AE55-12F4A5E5F5EA}" srcOrd="1" destOrd="0" presId="urn:microsoft.com/office/officeart/2005/8/layout/hList1"/>
    <dgm:cxn modelId="{59C838EF-B268-4010-9E81-25554C0EE9F5}" type="presParOf" srcId="{46E71EE7-8E0F-456C-B647-2A583DB1CB24}" destId="{6AB1C406-332D-4D33-98F9-26C47ADA7D17}" srcOrd="2" destOrd="0" presId="urn:microsoft.com/office/officeart/2005/8/layout/hList1"/>
    <dgm:cxn modelId="{974AD63A-8B7D-46B0-8299-DF30616B0A68}" type="presParOf" srcId="{6AB1C406-332D-4D33-98F9-26C47ADA7D17}" destId="{CA4E1632-81EF-486D-99F1-D55BEFBD8F40}" srcOrd="0" destOrd="0" presId="urn:microsoft.com/office/officeart/2005/8/layout/hList1"/>
    <dgm:cxn modelId="{4328C0BC-8D98-40D2-91C8-557856087B3A}" type="presParOf" srcId="{6AB1C406-332D-4D33-98F9-26C47ADA7D17}" destId="{C3D9695C-C6FB-478A-84EB-66782F0F1A21}" srcOrd="1" destOrd="0" presId="urn:microsoft.com/office/officeart/2005/8/layout/hList1"/>
    <dgm:cxn modelId="{2D571B3B-64DC-4ECB-B30D-9D32DBC54940}" type="presParOf" srcId="{46E71EE7-8E0F-456C-B647-2A583DB1CB24}" destId="{2EBC15CE-CCF0-4902-9E77-788C5B52E00E}" srcOrd="3" destOrd="0" presId="urn:microsoft.com/office/officeart/2005/8/layout/hList1"/>
    <dgm:cxn modelId="{20F5471C-F05A-4A4C-96BB-6F3C54BC5750}" type="presParOf" srcId="{46E71EE7-8E0F-456C-B647-2A583DB1CB24}" destId="{825D85C7-30D8-4C70-8174-34C64CB2243D}" srcOrd="4" destOrd="0" presId="urn:microsoft.com/office/officeart/2005/8/layout/hList1"/>
    <dgm:cxn modelId="{F9DB394A-42A0-4ADA-B299-B2F2C814866B}" type="presParOf" srcId="{825D85C7-30D8-4C70-8174-34C64CB2243D}" destId="{E0EE176D-D442-430E-A9D1-5C501584E11E}" srcOrd="0" destOrd="0" presId="urn:microsoft.com/office/officeart/2005/8/layout/hList1"/>
    <dgm:cxn modelId="{06F6C6FE-812D-4B42-A39B-11A95B7608A2}" type="presParOf" srcId="{825D85C7-30D8-4C70-8174-34C64CB2243D}" destId="{4F7D3A2C-494F-4F09-BD32-A2874D252D3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367B6A-0E3D-41AF-B2C2-E7BE101FCBCF}" type="doc">
      <dgm:prSet loTypeId="urn:microsoft.com/office/officeart/2005/8/layout/hList1" loCatId="list" qsTypeId="urn:microsoft.com/office/officeart/2005/8/quickstyle/simple1" qsCatId="simple" csTypeId="urn:microsoft.com/office/officeart/2005/8/colors/accent4_5" csCatId="accent4" phldr="1"/>
      <dgm:spPr/>
      <dgm:t>
        <a:bodyPr/>
        <a:lstStyle/>
        <a:p>
          <a:endParaRPr lang="en-US"/>
        </a:p>
      </dgm:t>
    </dgm:pt>
    <dgm:pt modelId="{F7BEC1AC-A45B-4102-8C37-BDF55FA4DA7C}">
      <dgm:prSet phldrT="[Text]"/>
      <dgm:spPr/>
      <dgm:t>
        <a:bodyPr/>
        <a:lstStyle/>
        <a:p>
          <a:r>
            <a:rPr lang="en-GB" b="1" i="0" u="none" strike="noStrike" cap="none" dirty="0">
              <a:solidFill>
                <a:srgbClr val="374151"/>
              </a:solidFill>
              <a:latin typeface="Calibri"/>
              <a:ea typeface="Calibri"/>
              <a:cs typeface="Calibri"/>
              <a:sym typeface="Calibri"/>
            </a:rPr>
            <a:t>4. Ενίσχυση της εικόνας της μάρκας</a:t>
          </a:r>
          <a:endParaRPr lang="en-US" dirty="0"/>
        </a:p>
      </dgm:t>
    </dgm:pt>
    <dgm:pt modelId="{4DFED3CD-0811-4759-9874-E6E685756D08}" type="parTrans" cxnId="{0B08113B-AECC-4791-889F-B8E7A65A914F}">
      <dgm:prSet/>
      <dgm:spPr/>
      <dgm:t>
        <a:bodyPr/>
        <a:lstStyle/>
        <a:p>
          <a:endParaRPr lang="en-US"/>
        </a:p>
      </dgm:t>
    </dgm:pt>
    <dgm:pt modelId="{EB337F74-EC9E-49F0-B7F3-328EA74851C9}" type="sibTrans" cxnId="{0B08113B-AECC-4791-889F-B8E7A65A914F}">
      <dgm:prSet/>
      <dgm:spPr/>
      <dgm:t>
        <a:bodyPr/>
        <a:lstStyle/>
        <a:p>
          <a:endParaRPr lang="en-US"/>
        </a:p>
      </dgm:t>
    </dgm:pt>
    <dgm:pt modelId="{2C1B84B5-718D-445E-8F97-4DA9DAD5DEA3}">
      <dgm:prSet phldrT="[Text]"/>
      <dgm:spPr/>
      <dgm:t>
        <a:bodyPr/>
        <a:lstStyle/>
        <a:p>
          <a:pPr rtl="0"/>
          <a:r>
            <a:rPr lang="en-GB" i="0" u="none" strike="noStrike" cap="none" dirty="0">
              <a:solidFill>
                <a:srgbClr val="374151"/>
              </a:solidFill>
              <a:latin typeface="Calibri"/>
              <a:ea typeface="Calibri"/>
              <a:cs typeface="Calibri"/>
              <a:sym typeface="Calibri"/>
            </a:rPr>
            <a:t>Η συνέπεια συμβάλλει στη διαμόρφωση και την ενίσχυση της εικόνας του εμπορικού σας σήματος. Είτε η μάρκα σας είναι σοβαρή, διασκεδαστική, καινοτόμος ή παραδοσιακή, ένας συνεπής τόνος και στυλ επιβεβαιώνουν αυτά τα χαρακτηριστικά σε κάθε σημείο επαφής με τον πελάτη.</a:t>
          </a:r>
          <a:endParaRPr lang="en-US" dirty="0"/>
        </a:p>
      </dgm:t>
    </dgm:pt>
    <dgm:pt modelId="{944DD795-6FB9-4F84-97CE-505189A9F654}" type="parTrans" cxnId="{8262A538-023F-409F-9382-0CBF4C025038}">
      <dgm:prSet/>
      <dgm:spPr/>
      <dgm:t>
        <a:bodyPr/>
        <a:lstStyle/>
        <a:p>
          <a:endParaRPr lang="en-US"/>
        </a:p>
      </dgm:t>
    </dgm:pt>
    <dgm:pt modelId="{C6583F75-6F09-4D8B-8E12-867B7261D8D8}" type="sibTrans" cxnId="{8262A538-023F-409F-9382-0CBF4C025038}">
      <dgm:prSet/>
      <dgm:spPr/>
      <dgm:t>
        <a:bodyPr/>
        <a:lstStyle/>
        <a:p>
          <a:endParaRPr lang="en-US"/>
        </a:p>
      </dgm:t>
    </dgm:pt>
    <dgm:pt modelId="{6444AE6A-4026-4F57-B8A1-D71B902CB155}">
      <dgm:prSet phldrT="[Text]"/>
      <dgm:spPr/>
      <dgm:t>
        <a:bodyPr/>
        <a:lstStyle/>
        <a:p>
          <a:r>
            <a:rPr lang="en-GB" b="1" i="0" u="none" strike="noStrike" cap="none" dirty="0">
              <a:solidFill>
                <a:srgbClr val="374151"/>
              </a:solidFill>
              <a:latin typeface="Calibri"/>
              <a:ea typeface="Calibri"/>
              <a:cs typeface="Calibri"/>
              <a:sym typeface="Calibri"/>
            </a:rPr>
            <a:t>5. Ενεργοποίηση του κοινού</a:t>
          </a:r>
          <a:endParaRPr lang="en-US" dirty="0"/>
        </a:p>
      </dgm:t>
    </dgm:pt>
    <dgm:pt modelId="{AD055370-56D8-49E7-B693-C38CD1432FC6}" type="parTrans" cxnId="{23DA944C-8D22-4A5E-A676-89BF088C6DE3}">
      <dgm:prSet/>
      <dgm:spPr/>
      <dgm:t>
        <a:bodyPr/>
        <a:lstStyle/>
        <a:p>
          <a:endParaRPr lang="en-US"/>
        </a:p>
      </dgm:t>
    </dgm:pt>
    <dgm:pt modelId="{D4E8A6E2-E148-49EF-9D96-8B330C069897}" type="sibTrans" cxnId="{23DA944C-8D22-4A5E-A676-89BF088C6DE3}">
      <dgm:prSet/>
      <dgm:spPr/>
      <dgm:t>
        <a:bodyPr/>
        <a:lstStyle/>
        <a:p>
          <a:endParaRPr lang="en-US"/>
        </a:p>
      </dgm:t>
    </dgm:pt>
    <dgm:pt modelId="{9E15B323-652E-4770-A896-7658915631DF}">
      <dgm:prSet phldrT="[Text]"/>
      <dgm:spPr/>
      <dgm:t>
        <a:bodyPr/>
        <a:lstStyle/>
        <a:p>
          <a:pPr rtl="0"/>
          <a:r>
            <a:rPr lang="en-GB" i="0" u="none" strike="noStrike" cap="none" dirty="0" err="1">
              <a:solidFill>
                <a:srgbClr val="374151"/>
              </a:solidFill>
              <a:latin typeface="Calibri"/>
              <a:ea typeface="Calibri"/>
              <a:cs typeface="Calibri"/>
              <a:sym typeface="Calibri"/>
            </a:rPr>
            <a:t>Χρησιμο</a:t>
          </a:r>
          <a:r>
            <a:rPr lang="en-GB" i="0" u="none" strike="noStrike" cap="none" dirty="0">
              <a:solidFill>
                <a:srgbClr val="374151"/>
              </a:solidFill>
              <a:latin typeface="Calibri"/>
              <a:ea typeface="Calibri"/>
              <a:cs typeface="Calibri"/>
              <a:sym typeface="Calibri"/>
            </a:rPr>
            <a:t>ποιώντας ένα συνεπές ύφος και τόνο που έχει απήχηση στο κοινό σας, μπορείτε να αυξήσετε τη δέσμευση του κοινού. Θα είναι πιο πιθανό να αλληλεπιδράσουν με αναρτήσεις που τους φαίνονται οικείες και ευθυγραμμίζονται με τις προσδοκίες τους από την επωνυμία σας.</a:t>
          </a:r>
          <a:endParaRPr lang="en-US" dirty="0"/>
        </a:p>
      </dgm:t>
    </dgm:pt>
    <dgm:pt modelId="{2215A18D-669F-4AAA-A95B-CD000AA1A304}" type="parTrans" cxnId="{7C58A946-C9C3-4CCF-A7AB-81A874B86DB8}">
      <dgm:prSet/>
      <dgm:spPr/>
      <dgm:t>
        <a:bodyPr/>
        <a:lstStyle/>
        <a:p>
          <a:endParaRPr lang="en-US"/>
        </a:p>
      </dgm:t>
    </dgm:pt>
    <dgm:pt modelId="{855D8618-6937-41B2-BBB3-17CDF9B810C2}" type="sibTrans" cxnId="{7C58A946-C9C3-4CCF-A7AB-81A874B86DB8}">
      <dgm:prSet/>
      <dgm:spPr/>
      <dgm:t>
        <a:bodyPr/>
        <a:lstStyle/>
        <a:p>
          <a:endParaRPr lang="en-US"/>
        </a:p>
      </dgm:t>
    </dgm:pt>
    <dgm:pt modelId="{B5EDD89B-CDAD-491C-9C7E-C3C85BB1B2FB}">
      <dgm:prSet phldrT="[Text]"/>
      <dgm:spPr/>
      <dgm:t>
        <a:bodyPr/>
        <a:lstStyle/>
        <a:p>
          <a:r>
            <a:rPr lang="en-GB" b="1" i="0" u="none" strike="noStrike" cap="none" dirty="0">
              <a:solidFill>
                <a:srgbClr val="374151"/>
              </a:solidFill>
              <a:latin typeface="Calibri"/>
              <a:ea typeface="Calibri"/>
              <a:cs typeface="Calibri"/>
              <a:sym typeface="Calibri"/>
            </a:rPr>
            <a:t>6. Ξεχωρίστε από το πλήθος</a:t>
          </a:r>
          <a:endParaRPr lang="en-US" dirty="0"/>
        </a:p>
      </dgm:t>
    </dgm:pt>
    <dgm:pt modelId="{95DD34EA-1A4A-4956-83FC-D354A3338D8A}" type="parTrans" cxnId="{A7C44147-9445-40C3-AAE6-03D2BB0546C8}">
      <dgm:prSet/>
      <dgm:spPr/>
      <dgm:t>
        <a:bodyPr/>
        <a:lstStyle/>
        <a:p>
          <a:endParaRPr lang="en-US"/>
        </a:p>
      </dgm:t>
    </dgm:pt>
    <dgm:pt modelId="{B6F77470-C8DC-49DF-9AA6-53A257509E1C}" type="sibTrans" cxnId="{A7C44147-9445-40C3-AAE6-03D2BB0546C8}">
      <dgm:prSet/>
      <dgm:spPr/>
      <dgm:t>
        <a:bodyPr/>
        <a:lstStyle/>
        <a:p>
          <a:endParaRPr lang="en-US"/>
        </a:p>
      </dgm:t>
    </dgm:pt>
    <dgm:pt modelId="{72429E80-A5C2-4D8B-BE8E-93D37D807081}">
      <dgm:prSet phldrT="[Text]"/>
      <dgm:spPr/>
      <dgm:t>
        <a:bodyPr/>
        <a:lstStyle/>
        <a:p>
          <a:pPr rtl="0"/>
          <a:r>
            <a:rPr lang="en-GB" i="0" u="none" strike="noStrike" cap="none" dirty="0">
              <a:solidFill>
                <a:srgbClr val="374151"/>
              </a:solidFill>
              <a:latin typeface="Calibri"/>
              <a:ea typeface="Calibri"/>
              <a:cs typeface="Calibri"/>
              <a:sym typeface="Calibri"/>
            </a:rPr>
            <a:t>Στο πολυπληθές τοπίο των μέσων κοινωνικής δικτύωσης, μια ξεχωριστή και συνεπής φωνή μπορεί να βοηθήσει την επωνυμία σας να ξεχωρίσει. Αυτή η μοναδική φωνή μπορεί να αποτελέσει ένα ισχυρό εργαλείο για τη διαφοροποίηση της μάρκας σας από τους ανταγωνιστές.</a:t>
          </a:r>
          <a:endParaRPr lang="en-US" dirty="0"/>
        </a:p>
      </dgm:t>
    </dgm:pt>
    <dgm:pt modelId="{54AA2EE0-3151-45BB-83BD-BBC7B8E05ACF}" type="parTrans" cxnId="{FEF14341-8FB1-4944-88C4-E5A773FCFDBB}">
      <dgm:prSet/>
      <dgm:spPr/>
      <dgm:t>
        <a:bodyPr/>
        <a:lstStyle/>
        <a:p>
          <a:endParaRPr lang="en-US"/>
        </a:p>
      </dgm:t>
    </dgm:pt>
    <dgm:pt modelId="{054BDD91-A66D-4571-92F7-5FC4545A427B}" type="sibTrans" cxnId="{FEF14341-8FB1-4944-88C4-E5A773FCFDBB}">
      <dgm:prSet/>
      <dgm:spPr/>
      <dgm:t>
        <a:bodyPr/>
        <a:lstStyle/>
        <a:p>
          <a:endParaRPr lang="en-US"/>
        </a:p>
      </dgm:t>
    </dgm:pt>
    <dgm:pt modelId="{46E71EE7-8E0F-456C-B647-2A583DB1CB24}" type="pres">
      <dgm:prSet presAssocID="{25367B6A-0E3D-41AF-B2C2-E7BE101FCBCF}" presName="Name0" presStyleCnt="0">
        <dgm:presLayoutVars>
          <dgm:dir/>
          <dgm:animLvl val="lvl"/>
          <dgm:resizeHandles val="exact"/>
        </dgm:presLayoutVars>
      </dgm:prSet>
      <dgm:spPr/>
    </dgm:pt>
    <dgm:pt modelId="{948B4465-CF63-4833-A825-821A94F243A0}" type="pres">
      <dgm:prSet presAssocID="{F7BEC1AC-A45B-4102-8C37-BDF55FA4DA7C}" presName="composite" presStyleCnt="0"/>
      <dgm:spPr/>
    </dgm:pt>
    <dgm:pt modelId="{4195F33D-E18E-4E99-9ACA-8A2379343FA3}" type="pres">
      <dgm:prSet presAssocID="{F7BEC1AC-A45B-4102-8C37-BDF55FA4DA7C}" presName="parTx" presStyleLbl="alignNode1" presStyleIdx="0" presStyleCnt="3">
        <dgm:presLayoutVars>
          <dgm:chMax val="0"/>
          <dgm:chPref val="0"/>
          <dgm:bulletEnabled val="1"/>
        </dgm:presLayoutVars>
      </dgm:prSet>
      <dgm:spPr/>
    </dgm:pt>
    <dgm:pt modelId="{80292328-B37B-490D-BACE-267B1F10B686}" type="pres">
      <dgm:prSet presAssocID="{F7BEC1AC-A45B-4102-8C37-BDF55FA4DA7C}" presName="desTx" presStyleLbl="alignAccFollowNode1" presStyleIdx="0" presStyleCnt="3" custLinFactNeighborX="402" custLinFactNeighborY="671">
        <dgm:presLayoutVars>
          <dgm:bulletEnabled val="1"/>
        </dgm:presLayoutVars>
      </dgm:prSet>
      <dgm:spPr/>
    </dgm:pt>
    <dgm:pt modelId="{0E895FD2-51C1-409B-AE55-12F4A5E5F5EA}" type="pres">
      <dgm:prSet presAssocID="{EB337F74-EC9E-49F0-B7F3-328EA74851C9}" presName="space" presStyleCnt="0"/>
      <dgm:spPr/>
    </dgm:pt>
    <dgm:pt modelId="{6AB1C406-332D-4D33-98F9-26C47ADA7D17}" type="pres">
      <dgm:prSet presAssocID="{6444AE6A-4026-4F57-B8A1-D71B902CB155}" presName="composite" presStyleCnt="0"/>
      <dgm:spPr/>
    </dgm:pt>
    <dgm:pt modelId="{CA4E1632-81EF-486D-99F1-D55BEFBD8F40}" type="pres">
      <dgm:prSet presAssocID="{6444AE6A-4026-4F57-B8A1-D71B902CB155}" presName="parTx" presStyleLbl="alignNode1" presStyleIdx="1" presStyleCnt="3">
        <dgm:presLayoutVars>
          <dgm:chMax val="0"/>
          <dgm:chPref val="0"/>
          <dgm:bulletEnabled val="1"/>
        </dgm:presLayoutVars>
      </dgm:prSet>
      <dgm:spPr/>
    </dgm:pt>
    <dgm:pt modelId="{C3D9695C-C6FB-478A-84EB-66782F0F1A21}" type="pres">
      <dgm:prSet presAssocID="{6444AE6A-4026-4F57-B8A1-D71B902CB155}" presName="desTx" presStyleLbl="alignAccFollowNode1" presStyleIdx="1" presStyleCnt="3">
        <dgm:presLayoutVars>
          <dgm:bulletEnabled val="1"/>
        </dgm:presLayoutVars>
      </dgm:prSet>
      <dgm:spPr/>
    </dgm:pt>
    <dgm:pt modelId="{2EBC15CE-CCF0-4902-9E77-788C5B52E00E}" type="pres">
      <dgm:prSet presAssocID="{D4E8A6E2-E148-49EF-9D96-8B330C069897}" presName="space" presStyleCnt="0"/>
      <dgm:spPr/>
    </dgm:pt>
    <dgm:pt modelId="{825D85C7-30D8-4C70-8174-34C64CB2243D}" type="pres">
      <dgm:prSet presAssocID="{B5EDD89B-CDAD-491C-9C7E-C3C85BB1B2FB}" presName="composite" presStyleCnt="0"/>
      <dgm:spPr/>
    </dgm:pt>
    <dgm:pt modelId="{E0EE176D-D442-430E-A9D1-5C501584E11E}" type="pres">
      <dgm:prSet presAssocID="{B5EDD89B-CDAD-491C-9C7E-C3C85BB1B2FB}" presName="parTx" presStyleLbl="alignNode1" presStyleIdx="2" presStyleCnt="3">
        <dgm:presLayoutVars>
          <dgm:chMax val="0"/>
          <dgm:chPref val="0"/>
          <dgm:bulletEnabled val="1"/>
        </dgm:presLayoutVars>
      </dgm:prSet>
      <dgm:spPr/>
    </dgm:pt>
    <dgm:pt modelId="{4F7D3A2C-494F-4F09-BD32-A2874D252D34}" type="pres">
      <dgm:prSet presAssocID="{B5EDD89B-CDAD-491C-9C7E-C3C85BB1B2FB}" presName="desTx" presStyleLbl="alignAccFollowNode1" presStyleIdx="2" presStyleCnt="3">
        <dgm:presLayoutVars>
          <dgm:bulletEnabled val="1"/>
        </dgm:presLayoutVars>
      </dgm:prSet>
      <dgm:spPr/>
    </dgm:pt>
  </dgm:ptLst>
  <dgm:cxnLst>
    <dgm:cxn modelId="{8262A538-023F-409F-9382-0CBF4C025038}" srcId="{F7BEC1AC-A45B-4102-8C37-BDF55FA4DA7C}" destId="{2C1B84B5-718D-445E-8F97-4DA9DAD5DEA3}" srcOrd="0" destOrd="0" parTransId="{944DD795-6FB9-4F84-97CE-505189A9F654}" sibTransId="{C6583F75-6F09-4D8B-8E12-867B7261D8D8}"/>
    <dgm:cxn modelId="{0B08113B-AECC-4791-889F-B8E7A65A914F}" srcId="{25367B6A-0E3D-41AF-B2C2-E7BE101FCBCF}" destId="{F7BEC1AC-A45B-4102-8C37-BDF55FA4DA7C}" srcOrd="0" destOrd="0" parTransId="{4DFED3CD-0811-4759-9874-E6E685756D08}" sibTransId="{EB337F74-EC9E-49F0-B7F3-328EA74851C9}"/>
    <dgm:cxn modelId="{5455C33C-4901-4D77-B580-11DA869F6E7A}" type="presOf" srcId="{F7BEC1AC-A45B-4102-8C37-BDF55FA4DA7C}" destId="{4195F33D-E18E-4E99-9ACA-8A2379343FA3}" srcOrd="0" destOrd="0" presId="urn:microsoft.com/office/officeart/2005/8/layout/hList1"/>
    <dgm:cxn modelId="{FEF14341-8FB1-4944-88C4-E5A773FCFDBB}" srcId="{B5EDD89B-CDAD-491C-9C7E-C3C85BB1B2FB}" destId="{72429E80-A5C2-4D8B-BE8E-93D37D807081}" srcOrd="0" destOrd="0" parTransId="{54AA2EE0-3151-45BB-83BD-BBC7B8E05ACF}" sibTransId="{054BDD91-A66D-4571-92F7-5FC4545A427B}"/>
    <dgm:cxn modelId="{16CAE161-52A0-47DC-8D25-216B71BE9787}" type="presOf" srcId="{6444AE6A-4026-4F57-B8A1-D71B902CB155}" destId="{CA4E1632-81EF-486D-99F1-D55BEFBD8F40}" srcOrd="0" destOrd="0" presId="urn:microsoft.com/office/officeart/2005/8/layout/hList1"/>
    <dgm:cxn modelId="{7C58A946-C9C3-4CCF-A7AB-81A874B86DB8}" srcId="{6444AE6A-4026-4F57-B8A1-D71B902CB155}" destId="{9E15B323-652E-4770-A896-7658915631DF}" srcOrd="0" destOrd="0" parTransId="{2215A18D-669F-4AAA-A95B-CD000AA1A304}" sibTransId="{855D8618-6937-41B2-BBB3-17CDF9B810C2}"/>
    <dgm:cxn modelId="{A7C44147-9445-40C3-AAE6-03D2BB0546C8}" srcId="{25367B6A-0E3D-41AF-B2C2-E7BE101FCBCF}" destId="{B5EDD89B-CDAD-491C-9C7E-C3C85BB1B2FB}" srcOrd="2" destOrd="0" parTransId="{95DD34EA-1A4A-4956-83FC-D354A3338D8A}" sibTransId="{B6F77470-C8DC-49DF-9AA6-53A257509E1C}"/>
    <dgm:cxn modelId="{23DA944C-8D22-4A5E-A676-89BF088C6DE3}" srcId="{25367B6A-0E3D-41AF-B2C2-E7BE101FCBCF}" destId="{6444AE6A-4026-4F57-B8A1-D71B902CB155}" srcOrd="1" destOrd="0" parTransId="{AD055370-56D8-49E7-B693-C38CD1432FC6}" sibTransId="{D4E8A6E2-E148-49EF-9D96-8B330C069897}"/>
    <dgm:cxn modelId="{D5244672-9B40-47DB-AB94-CB57383C36B2}" type="presOf" srcId="{9E15B323-652E-4770-A896-7658915631DF}" destId="{C3D9695C-C6FB-478A-84EB-66782F0F1A21}" srcOrd="0" destOrd="0" presId="urn:microsoft.com/office/officeart/2005/8/layout/hList1"/>
    <dgm:cxn modelId="{B282D69D-F921-41DD-B01D-57020F9381A3}" type="presOf" srcId="{2C1B84B5-718D-445E-8F97-4DA9DAD5DEA3}" destId="{80292328-B37B-490D-BACE-267B1F10B686}" srcOrd="0" destOrd="0" presId="urn:microsoft.com/office/officeart/2005/8/layout/hList1"/>
    <dgm:cxn modelId="{CE362FB4-3576-4414-9CFD-4CA7349B45DC}" type="presOf" srcId="{72429E80-A5C2-4D8B-BE8E-93D37D807081}" destId="{4F7D3A2C-494F-4F09-BD32-A2874D252D34}" srcOrd="0" destOrd="0" presId="urn:microsoft.com/office/officeart/2005/8/layout/hList1"/>
    <dgm:cxn modelId="{79600ED9-D7DD-441B-B48A-034EC0CCAA83}" type="presOf" srcId="{25367B6A-0E3D-41AF-B2C2-E7BE101FCBCF}" destId="{46E71EE7-8E0F-456C-B647-2A583DB1CB24}" srcOrd="0" destOrd="0" presId="urn:microsoft.com/office/officeart/2005/8/layout/hList1"/>
    <dgm:cxn modelId="{04486BF5-0F78-4E00-928A-45E4974D26A5}" type="presOf" srcId="{B5EDD89B-CDAD-491C-9C7E-C3C85BB1B2FB}" destId="{E0EE176D-D442-430E-A9D1-5C501584E11E}" srcOrd="0" destOrd="0" presId="urn:microsoft.com/office/officeart/2005/8/layout/hList1"/>
    <dgm:cxn modelId="{8B6C8897-AE6C-4AA8-90D4-570211BA3DCE}" type="presParOf" srcId="{46E71EE7-8E0F-456C-B647-2A583DB1CB24}" destId="{948B4465-CF63-4833-A825-821A94F243A0}" srcOrd="0" destOrd="0" presId="urn:microsoft.com/office/officeart/2005/8/layout/hList1"/>
    <dgm:cxn modelId="{C336ABF3-ECFD-4620-B21C-67E908D1F5CC}" type="presParOf" srcId="{948B4465-CF63-4833-A825-821A94F243A0}" destId="{4195F33D-E18E-4E99-9ACA-8A2379343FA3}" srcOrd="0" destOrd="0" presId="urn:microsoft.com/office/officeart/2005/8/layout/hList1"/>
    <dgm:cxn modelId="{34C14DB8-C18B-4465-B22A-58B23A1CF48A}" type="presParOf" srcId="{948B4465-CF63-4833-A825-821A94F243A0}" destId="{80292328-B37B-490D-BACE-267B1F10B686}" srcOrd="1" destOrd="0" presId="urn:microsoft.com/office/officeart/2005/8/layout/hList1"/>
    <dgm:cxn modelId="{5E454ACA-D766-44E5-9696-236892837B82}" type="presParOf" srcId="{46E71EE7-8E0F-456C-B647-2A583DB1CB24}" destId="{0E895FD2-51C1-409B-AE55-12F4A5E5F5EA}" srcOrd="1" destOrd="0" presId="urn:microsoft.com/office/officeart/2005/8/layout/hList1"/>
    <dgm:cxn modelId="{59C838EF-B268-4010-9E81-25554C0EE9F5}" type="presParOf" srcId="{46E71EE7-8E0F-456C-B647-2A583DB1CB24}" destId="{6AB1C406-332D-4D33-98F9-26C47ADA7D17}" srcOrd="2" destOrd="0" presId="urn:microsoft.com/office/officeart/2005/8/layout/hList1"/>
    <dgm:cxn modelId="{974AD63A-8B7D-46B0-8299-DF30616B0A68}" type="presParOf" srcId="{6AB1C406-332D-4D33-98F9-26C47ADA7D17}" destId="{CA4E1632-81EF-486D-99F1-D55BEFBD8F40}" srcOrd="0" destOrd="0" presId="urn:microsoft.com/office/officeart/2005/8/layout/hList1"/>
    <dgm:cxn modelId="{4328C0BC-8D98-40D2-91C8-557856087B3A}" type="presParOf" srcId="{6AB1C406-332D-4D33-98F9-26C47ADA7D17}" destId="{C3D9695C-C6FB-478A-84EB-66782F0F1A21}" srcOrd="1" destOrd="0" presId="urn:microsoft.com/office/officeart/2005/8/layout/hList1"/>
    <dgm:cxn modelId="{2D571B3B-64DC-4ECB-B30D-9D32DBC54940}" type="presParOf" srcId="{46E71EE7-8E0F-456C-B647-2A583DB1CB24}" destId="{2EBC15CE-CCF0-4902-9E77-788C5B52E00E}" srcOrd="3" destOrd="0" presId="urn:microsoft.com/office/officeart/2005/8/layout/hList1"/>
    <dgm:cxn modelId="{20F5471C-F05A-4A4C-96BB-6F3C54BC5750}" type="presParOf" srcId="{46E71EE7-8E0F-456C-B647-2A583DB1CB24}" destId="{825D85C7-30D8-4C70-8174-34C64CB2243D}" srcOrd="4" destOrd="0" presId="urn:microsoft.com/office/officeart/2005/8/layout/hList1"/>
    <dgm:cxn modelId="{F9DB394A-42A0-4ADA-B299-B2F2C814866B}" type="presParOf" srcId="{825D85C7-30D8-4C70-8174-34C64CB2243D}" destId="{E0EE176D-D442-430E-A9D1-5C501584E11E}" srcOrd="0" destOrd="0" presId="urn:microsoft.com/office/officeart/2005/8/layout/hList1"/>
    <dgm:cxn modelId="{06F6C6FE-812D-4B42-A39B-11A95B7608A2}" type="presParOf" srcId="{825D85C7-30D8-4C70-8174-34C64CB2243D}" destId="{4F7D3A2C-494F-4F09-BD32-A2874D252D3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5F33D-E18E-4E99-9ACA-8A2379343FA3}">
      <dsp:nvSpPr>
        <dsp:cNvPr id="0" name=""/>
        <dsp:cNvSpPr/>
      </dsp:nvSpPr>
      <dsp:spPr>
        <a:xfrm>
          <a:off x="2606" y="141517"/>
          <a:ext cx="2541652" cy="693906"/>
        </a:xfrm>
        <a:prstGeom prst="rect">
          <a:avLst/>
        </a:prstGeom>
        <a:solidFill>
          <a:schemeClr val="accent4">
            <a:alpha val="9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i="0" u="none" strike="noStrike" kern="1200" cap="none" dirty="0">
              <a:solidFill>
                <a:srgbClr val="374151"/>
              </a:solidFill>
              <a:latin typeface="Calibri"/>
              <a:ea typeface="Calibri"/>
              <a:cs typeface="Calibri"/>
              <a:sym typeface="Calibri"/>
            </a:rPr>
            <a:t>1. </a:t>
          </a:r>
          <a:r>
            <a:rPr lang="en-GB" sz="1900" b="1" i="0" u="none" strike="noStrike" kern="1200" cap="none" dirty="0" err="1">
              <a:solidFill>
                <a:srgbClr val="374151"/>
              </a:solidFill>
              <a:latin typeface="Calibri"/>
              <a:ea typeface="Calibri"/>
              <a:cs typeface="Calibri"/>
              <a:sym typeface="Calibri"/>
            </a:rPr>
            <a:t>Αν</a:t>
          </a:r>
          <a:r>
            <a:rPr lang="en-GB" sz="1900" b="1" i="0" u="none" strike="noStrike" kern="1200" cap="none" dirty="0">
              <a:solidFill>
                <a:srgbClr val="374151"/>
              </a:solidFill>
              <a:latin typeface="Calibri"/>
              <a:ea typeface="Calibri"/>
              <a:cs typeface="Calibri"/>
              <a:sym typeface="Calibri"/>
            </a:rPr>
            <a:t>αγνώριση</a:t>
          </a:r>
          <a:r>
            <a:rPr lang="el-GR" sz="1900" b="1" i="0" u="none" strike="noStrike" kern="1200" cap="none" dirty="0">
              <a:solidFill>
                <a:srgbClr val="374151"/>
              </a:solidFill>
              <a:latin typeface="Calibri"/>
              <a:ea typeface="Calibri"/>
              <a:cs typeface="Calibri"/>
              <a:sym typeface="Calibri"/>
            </a:rPr>
            <a:t> εμπορικού σήματος</a:t>
          </a:r>
          <a:endParaRPr lang="en-US" sz="1900" kern="1200" dirty="0"/>
        </a:p>
      </dsp:txBody>
      <dsp:txXfrm>
        <a:off x="2606" y="141517"/>
        <a:ext cx="2541652" cy="693906"/>
      </dsp:txXfrm>
    </dsp:sp>
    <dsp:sp modelId="{80292328-B37B-490D-BACE-267B1F10B686}">
      <dsp:nvSpPr>
        <dsp:cNvPr id="0" name=""/>
        <dsp:cNvSpPr/>
      </dsp:nvSpPr>
      <dsp:spPr>
        <a:xfrm>
          <a:off x="2606" y="835424"/>
          <a:ext cx="2541652" cy="4576601"/>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GB" sz="1900" i="0" u="none" strike="noStrike" kern="1200" cap="none" dirty="0">
              <a:solidFill>
                <a:srgbClr val="374151"/>
              </a:solidFill>
              <a:latin typeface="Calibri"/>
              <a:ea typeface="Calibri"/>
              <a:cs typeface="Calibri"/>
              <a:sym typeface="Calibri"/>
            </a:rPr>
            <a:t>Όταν διατηρείτε τον ίδιο τόνο και το ίδιο στυλ σε διαφορετικές πλατφόρμες κοινωνικής δικτύωσης, το κοινό σας μπορεί εύκολα να αναγνωρίσει το εμπορικό σήμα σας. Αυτή η </a:t>
          </a:r>
          <a:r>
            <a:rPr lang="en-GB" sz="1900" i="0" u="none" strike="noStrike" kern="1200" cap="none" dirty="0" err="1">
              <a:solidFill>
                <a:srgbClr val="374151"/>
              </a:solidFill>
              <a:latin typeface="Calibri"/>
              <a:ea typeface="Calibri"/>
              <a:cs typeface="Calibri"/>
              <a:sym typeface="Calibri"/>
            </a:rPr>
            <a:t>συνε</a:t>
          </a:r>
          <a:r>
            <a:rPr lang="en-GB" sz="1900" i="0" u="none" strike="noStrike" kern="1200" cap="none" dirty="0">
              <a:solidFill>
                <a:srgbClr val="374151"/>
              </a:solidFill>
              <a:latin typeface="Calibri"/>
              <a:ea typeface="Calibri"/>
              <a:cs typeface="Calibri"/>
              <a:sym typeface="Calibri"/>
            </a:rPr>
            <a:t>πής </a:t>
          </a:r>
          <a:r>
            <a:rPr lang="el-GR" sz="1900" i="0" u="none" strike="noStrike" kern="1200" cap="none" dirty="0">
              <a:solidFill>
                <a:srgbClr val="374151"/>
              </a:solidFill>
              <a:latin typeface="Calibri"/>
              <a:ea typeface="Calibri"/>
              <a:cs typeface="Calibri"/>
              <a:sym typeface="Calibri"/>
            </a:rPr>
            <a:t>«</a:t>
          </a:r>
          <a:r>
            <a:rPr lang="en-GB" sz="1900" i="0" u="none" strike="noStrike" kern="1200" cap="none" dirty="0" err="1">
              <a:solidFill>
                <a:srgbClr val="374151"/>
              </a:solidFill>
              <a:latin typeface="Calibri"/>
              <a:ea typeface="Calibri"/>
              <a:cs typeface="Calibri"/>
              <a:sym typeface="Calibri"/>
            </a:rPr>
            <a:t>φωνή</a:t>
          </a:r>
          <a:r>
            <a:rPr lang="el-GR" sz="1900" i="0" u="none" strike="noStrike" kern="1200" cap="none" dirty="0">
              <a:solidFill>
                <a:srgbClr val="374151"/>
              </a:solidFill>
              <a:latin typeface="Calibri"/>
              <a:ea typeface="Calibri"/>
              <a:cs typeface="Calibri"/>
              <a:sym typeface="Calibri"/>
            </a:rPr>
            <a:t>»</a:t>
          </a:r>
          <a:r>
            <a:rPr lang="en-GB" sz="1900" i="0" u="none" strike="noStrike" kern="1200" cap="none" dirty="0">
              <a:solidFill>
                <a:srgbClr val="374151"/>
              </a:solidFill>
              <a:latin typeface="Calibri"/>
              <a:ea typeface="Calibri"/>
              <a:cs typeface="Calibri"/>
              <a:sym typeface="Calibri"/>
            </a:rPr>
            <a:t> γίνεται αναπόσπαστο μέρος της ταυτότητας της μάρκας σας.</a:t>
          </a:r>
          <a:endParaRPr lang="en-US" sz="1900" kern="1200" dirty="0"/>
        </a:p>
      </dsp:txBody>
      <dsp:txXfrm>
        <a:off x="2606" y="835424"/>
        <a:ext cx="2541652" cy="4576601"/>
      </dsp:txXfrm>
    </dsp:sp>
    <dsp:sp modelId="{CA4E1632-81EF-486D-99F1-D55BEFBD8F40}">
      <dsp:nvSpPr>
        <dsp:cNvPr id="0" name=""/>
        <dsp:cNvSpPr/>
      </dsp:nvSpPr>
      <dsp:spPr>
        <a:xfrm>
          <a:off x="2900090" y="141517"/>
          <a:ext cx="2541652" cy="693906"/>
        </a:xfrm>
        <a:prstGeom prst="rect">
          <a:avLst/>
        </a:prstGeom>
        <a:solidFill>
          <a:schemeClr val="accent4">
            <a:alpha val="90000"/>
            <a:hueOff val="0"/>
            <a:satOff val="0"/>
            <a:lumOff val="0"/>
            <a:alphaOff val="-20000"/>
          </a:schemeClr>
        </a:solidFill>
        <a:ln w="25400" cap="flat" cmpd="sng" algn="ctr">
          <a:solidFill>
            <a:schemeClr val="accent4">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i="0" u="none" strike="noStrike" kern="1200" cap="none" dirty="0">
              <a:solidFill>
                <a:srgbClr val="374151"/>
              </a:solidFill>
              <a:latin typeface="Calibri"/>
              <a:ea typeface="Calibri"/>
              <a:cs typeface="Calibri"/>
              <a:sym typeface="Calibri"/>
            </a:rPr>
            <a:t>2. </a:t>
          </a:r>
          <a:r>
            <a:rPr lang="en-GB" sz="1900" b="1" i="0" u="none" strike="noStrike" kern="1200" cap="none" dirty="0" err="1">
              <a:solidFill>
                <a:srgbClr val="374151"/>
              </a:solidFill>
              <a:latin typeface="Calibri"/>
              <a:ea typeface="Calibri"/>
              <a:cs typeface="Calibri"/>
              <a:sym typeface="Calibri"/>
            </a:rPr>
            <a:t>Οικοδόμηση</a:t>
          </a:r>
          <a:r>
            <a:rPr lang="en-GB" sz="1900" b="1" i="0" u="none" strike="noStrike" kern="1200" cap="none" dirty="0">
              <a:solidFill>
                <a:srgbClr val="374151"/>
              </a:solidFill>
              <a:latin typeface="Calibri"/>
              <a:ea typeface="Calibri"/>
              <a:cs typeface="Calibri"/>
              <a:sym typeface="Calibri"/>
            </a:rPr>
            <a:t> εμπ</a:t>
          </a:r>
          <a:r>
            <a:rPr lang="en-GB" sz="1900" b="1" i="0" u="none" strike="noStrike" kern="1200" cap="none" dirty="0" err="1">
              <a:solidFill>
                <a:srgbClr val="374151"/>
              </a:solidFill>
              <a:latin typeface="Calibri"/>
              <a:ea typeface="Calibri"/>
              <a:cs typeface="Calibri"/>
              <a:sym typeface="Calibri"/>
            </a:rPr>
            <a:t>ιστοσύνης</a:t>
          </a:r>
          <a:endParaRPr lang="en-US" sz="1900" kern="1200" dirty="0"/>
        </a:p>
      </dsp:txBody>
      <dsp:txXfrm>
        <a:off x="2900090" y="141517"/>
        <a:ext cx="2541652" cy="693906"/>
      </dsp:txXfrm>
    </dsp:sp>
    <dsp:sp modelId="{C3D9695C-C6FB-478A-84EB-66782F0F1A21}">
      <dsp:nvSpPr>
        <dsp:cNvPr id="0" name=""/>
        <dsp:cNvSpPr/>
      </dsp:nvSpPr>
      <dsp:spPr>
        <a:xfrm>
          <a:off x="2900090" y="835424"/>
          <a:ext cx="2541652" cy="4576601"/>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GB" sz="1900" i="0" u="none" strike="noStrike" kern="1200" cap="none" dirty="0">
              <a:solidFill>
                <a:srgbClr val="374151"/>
              </a:solidFill>
              <a:latin typeface="Calibri"/>
              <a:ea typeface="Calibri"/>
              <a:cs typeface="Calibri"/>
              <a:sym typeface="Calibri"/>
            </a:rPr>
            <a:t>Η συνέπεια στα μηνύματα της επωνυμίας σας μεταδίδει επαγγελματισμό και αξιοπιστία, γεγονός που μπορεί να συμβάλει στην οικοδόμηση εμπιστοσύνης με το κοινό σας. Οι ασυνέπειες, από την άλλη πλευρά, μπορεί να οδηγήσουν σε σύγχυση και δυσπιστία.</a:t>
          </a:r>
          <a:endParaRPr lang="en-US" sz="1900" kern="1200" dirty="0"/>
        </a:p>
      </dsp:txBody>
      <dsp:txXfrm>
        <a:off x="2900090" y="835424"/>
        <a:ext cx="2541652" cy="4576601"/>
      </dsp:txXfrm>
    </dsp:sp>
    <dsp:sp modelId="{E0EE176D-D442-430E-A9D1-5C501584E11E}">
      <dsp:nvSpPr>
        <dsp:cNvPr id="0" name=""/>
        <dsp:cNvSpPr/>
      </dsp:nvSpPr>
      <dsp:spPr>
        <a:xfrm>
          <a:off x="5797573" y="141517"/>
          <a:ext cx="2541652" cy="693906"/>
        </a:xfrm>
        <a:prstGeom prst="rect">
          <a:avLst/>
        </a:prstGeom>
        <a:solidFill>
          <a:schemeClr val="accent4">
            <a:alpha val="90000"/>
            <a:hueOff val="0"/>
            <a:satOff val="0"/>
            <a:lumOff val="0"/>
            <a:alphaOff val="-40000"/>
          </a:schemeClr>
        </a:solidFill>
        <a:ln w="25400"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i="0" u="none" strike="noStrike" kern="1200" cap="none" dirty="0">
              <a:solidFill>
                <a:srgbClr val="374151"/>
              </a:solidFill>
              <a:latin typeface="Calibri"/>
              <a:ea typeface="Calibri"/>
              <a:cs typeface="Calibri"/>
              <a:sym typeface="Calibri"/>
            </a:rPr>
            <a:t>3. Δημιουργία Κοινότητας</a:t>
          </a:r>
          <a:endParaRPr lang="en-US" sz="1900" kern="1200" dirty="0"/>
        </a:p>
      </dsp:txBody>
      <dsp:txXfrm>
        <a:off x="5797573" y="141517"/>
        <a:ext cx="2541652" cy="693906"/>
      </dsp:txXfrm>
    </dsp:sp>
    <dsp:sp modelId="{4F7D3A2C-494F-4F09-BD32-A2874D252D34}">
      <dsp:nvSpPr>
        <dsp:cNvPr id="0" name=""/>
        <dsp:cNvSpPr/>
      </dsp:nvSpPr>
      <dsp:spPr>
        <a:xfrm>
          <a:off x="5797573" y="835424"/>
          <a:ext cx="2541652" cy="4576601"/>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GB" sz="1900" i="0" u="none" strike="noStrike" kern="1200" cap="none" dirty="0">
              <a:solidFill>
                <a:srgbClr val="374151"/>
              </a:solidFill>
              <a:latin typeface="Calibri"/>
              <a:ea typeface="Calibri"/>
              <a:cs typeface="Calibri"/>
              <a:sym typeface="Calibri"/>
            </a:rPr>
            <a:t>Ένας συνεπής τόνος και ύφος συμβάλλουν στη δημιουργία ενός αισθήματος κοινότητας μεταξύ του κοινού σας. Ξέρουν τι να περιμένουν και ανυπομονούν για τις αναρτήσεις σας.</a:t>
          </a:r>
          <a:endParaRPr lang="en-US" sz="1900" kern="1200" dirty="0"/>
        </a:p>
      </dsp:txBody>
      <dsp:txXfrm>
        <a:off x="5797573" y="835424"/>
        <a:ext cx="2541652" cy="4576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5F33D-E18E-4E99-9ACA-8A2379343FA3}">
      <dsp:nvSpPr>
        <dsp:cNvPr id="0" name=""/>
        <dsp:cNvSpPr/>
      </dsp:nvSpPr>
      <dsp:spPr>
        <a:xfrm>
          <a:off x="2640" y="55244"/>
          <a:ext cx="2574048" cy="697956"/>
        </a:xfrm>
        <a:prstGeom prst="rect">
          <a:avLst/>
        </a:prstGeom>
        <a:solidFill>
          <a:schemeClr val="accent4">
            <a:alpha val="9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i="0" u="none" strike="noStrike" kern="1200" cap="none" dirty="0">
              <a:solidFill>
                <a:srgbClr val="374151"/>
              </a:solidFill>
              <a:latin typeface="Calibri"/>
              <a:ea typeface="Calibri"/>
              <a:cs typeface="Calibri"/>
              <a:sym typeface="Calibri"/>
            </a:rPr>
            <a:t>4. Ενίσχυση της εικόνας της μάρκας</a:t>
          </a:r>
          <a:endParaRPr lang="en-US" sz="1900" kern="1200" dirty="0"/>
        </a:p>
      </dsp:txBody>
      <dsp:txXfrm>
        <a:off x="2640" y="55244"/>
        <a:ext cx="2574048" cy="697956"/>
      </dsp:txXfrm>
    </dsp:sp>
    <dsp:sp modelId="{80292328-B37B-490D-BACE-267B1F10B686}">
      <dsp:nvSpPr>
        <dsp:cNvPr id="0" name=""/>
        <dsp:cNvSpPr/>
      </dsp:nvSpPr>
      <dsp:spPr>
        <a:xfrm>
          <a:off x="12987" y="785396"/>
          <a:ext cx="2574048" cy="4798259"/>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GB" sz="1900" i="0" u="none" strike="noStrike" kern="1200" cap="none" dirty="0">
              <a:solidFill>
                <a:srgbClr val="374151"/>
              </a:solidFill>
              <a:latin typeface="Calibri"/>
              <a:ea typeface="Calibri"/>
              <a:cs typeface="Calibri"/>
              <a:sym typeface="Calibri"/>
            </a:rPr>
            <a:t>Η συνέπεια συμβάλλει στη διαμόρφωση και την ενίσχυση της εικόνας του εμπορικού σας σήματος. Είτε η μάρκα σας είναι σοβαρή, διασκεδαστική, καινοτόμος ή παραδοσιακή, ένας συνεπής τόνος και στυλ επιβεβαιώνουν αυτά τα χαρακτηριστικά σε κάθε σημείο επαφής με τον πελάτη.</a:t>
          </a:r>
          <a:endParaRPr lang="en-US" sz="1900" kern="1200" dirty="0"/>
        </a:p>
      </dsp:txBody>
      <dsp:txXfrm>
        <a:off x="12987" y="785396"/>
        <a:ext cx="2574048" cy="4798259"/>
      </dsp:txXfrm>
    </dsp:sp>
    <dsp:sp modelId="{CA4E1632-81EF-486D-99F1-D55BEFBD8F40}">
      <dsp:nvSpPr>
        <dsp:cNvPr id="0" name=""/>
        <dsp:cNvSpPr/>
      </dsp:nvSpPr>
      <dsp:spPr>
        <a:xfrm>
          <a:off x="2937054" y="55244"/>
          <a:ext cx="2574048" cy="697956"/>
        </a:xfrm>
        <a:prstGeom prst="rect">
          <a:avLst/>
        </a:prstGeom>
        <a:solidFill>
          <a:schemeClr val="accent4">
            <a:alpha val="90000"/>
            <a:hueOff val="0"/>
            <a:satOff val="0"/>
            <a:lumOff val="0"/>
            <a:alphaOff val="-20000"/>
          </a:schemeClr>
        </a:solidFill>
        <a:ln w="25400" cap="flat" cmpd="sng" algn="ctr">
          <a:solidFill>
            <a:schemeClr val="accent4">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i="0" u="none" strike="noStrike" kern="1200" cap="none" dirty="0">
              <a:solidFill>
                <a:srgbClr val="374151"/>
              </a:solidFill>
              <a:latin typeface="Calibri"/>
              <a:ea typeface="Calibri"/>
              <a:cs typeface="Calibri"/>
              <a:sym typeface="Calibri"/>
            </a:rPr>
            <a:t>5. Ενεργοποίηση του κοινού</a:t>
          </a:r>
          <a:endParaRPr lang="en-US" sz="1900" kern="1200" dirty="0"/>
        </a:p>
      </dsp:txBody>
      <dsp:txXfrm>
        <a:off x="2937054" y="55244"/>
        <a:ext cx="2574048" cy="697956"/>
      </dsp:txXfrm>
    </dsp:sp>
    <dsp:sp modelId="{C3D9695C-C6FB-478A-84EB-66782F0F1A21}">
      <dsp:nvSpPr>
        <dsp:cNvPr id="0" name=""/>
        <dsp:cNvSpPr/>
      </dsp:nvSpPr>
      <dsp:spPr>
        <a:xfrm>
          <a:off x="2937054" y="753200"/>
          <a:ext cx="2574048" cy="4798259"/>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GB" sz="1900" i="0" u="none" strike="noStrike" kern="1200" cap="none" dirty="0" err="1">
              <a:solidFill>
                <a:srgbClr val="374151"/>
              </a:solidFill>
              <a:latin typeface="Calibri"/>
              <a:ea typeface="Calibri"/>
              <a:cs typeface="Calibri"/>
              <a:sym typeface="Calibri"/>
            </a:rPr>
            <a:t>Χρησιμο</a:t>
          </a:r>
          <a:r>
            <a:rPr lang="en-GB" sz="1900" i="0" u="none" strike="noStrike" kern="1200" cap="none" dirty="0">
              <a:solidFill>
                <a:srgbClr val="374151"/>
              </a:solidFill>
              <a:latin typeface="Calibri"/>
              <a:ea typeface="Calibri"/>
              <a:cs typeface="Calibri"/>
              <a:sym typeface="Calibri"/>
            </a:rPr>
            <a:t>ποιώντας ένα συνεπές ύφος και τόνο που έχει απήχηση στο κοινό σας, μπορείτε να αυξήσετε τη δέσμευση του κοινού. Θα είναι πιο πιθανό να αλληλεπιδράσουν με αναρτήσεις που τους φαίνονται οικείες και ευθυγραμμίζονται με τις προσδοκίες τους από την επωνυμία σας.</a:t>
          </a:r>
          <a:endParaRPr lang="en-US" sz="1900" kern="1200" dirty="0"/>
        </a:p>
      </dsp:txBody>
      <dsp:txXfrm>
        <a:off x="2937054" y="753200"/>
        <a:ext cx="2574048" cy="4798259"/>
      </dsp:txXfrm>
    </dsp:sp>
    <dsp:sp modelId="{E0EE176D-D442-430E-A9D1-5C501584E11E}">
      <dsp:nvSpPr>
        <dsp:cNvPr id="0" name=""/>
        <dsp:cNvSpPr/>
      </dsp:nvSpPr>
      <dsp:spPr>
        <a:xfrm>
          <a:off x="5871469" y="55244"/>
          <a:ext cx="2574048" cy="697956"/>
        </a:xfrm>
        <a:prstGeom prst="rect">
          <a:avLst/>
        </a:prstGeom>
        <a:solidFill>
          <a:schemeClr val="accent4">
            <a:alpha val="90000"/>
            <a:hueOff val="0"/>
            <a:satOff val="0"/>
            <a:lumOff val="0"/>
            <a:alphaOff val="-40000"/>
          </a:schemeClr>
        </a:solidFill>
        <a:ln w="25400"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i="0" u="none" strike="noStrike" kern="1200" cap="none" dirty="0">
              <a:solidFill>
                <a:srgbClr val="374151"/>
              </a:solidFill>
              <a:latin typeface="Calibri"/>
              <a:ea typeface="Calibri"/>
              <a:cs typeface="Calibri"/>
              <a:sym typeface="Calibri"/>
            </a:rPr>
            <a:t>6. Ξεχωρίστε από το πλήθος</a:t>
          </a:r>
          <a:endParaRPr lang="en-US" sz="1900" kern="1200" dirty="0"/>
        </a:p>
      </dsp:txBody>
      <dsp:txXfrm>
        <a:off x="5871469" y="55244"/>
        <a:ext cx="2574048" cy="697956"/>
      </dsp:txXfrm>
    </dsp:sp>
    <dsp:sp modelId="{4F7D3A2C-494F-4F09-BD32-A2874D252D34}">
      <dsp:nvSpPr>
        <dsp:cNvPr id="0" name=""/>
        <dsp:cNvSpPr/>
      </dsp:nvSpPr>
      <dsp:spPr>
        <a:xfrm>
          <a:off x="5871469" y="753200"/>
          <a:ext cx="2574048" cy="4798259"/>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GB" sz="1900" i="0" u="none" strike="noStrike" kern="1200" cap="none" dirty="0">
              <a:solidFill>
                <a:srgbClr val="374151"/>
              </a:solidFill>
              <a:latin typeface="Calibri"/>
              <a:ea typeface="Calibri"/>
              <a:cs typeface="Calibri"/>
              <a:sym typeface="Calibri"/>
            </a:rPr>
            <a:t>Στο πολυπληθές τοπίο των μέσων κοινωνικής δικτύωσης, μια ξεχωριστή και συνεπής φωνή μπορεί να βοηθήσει την επωνυμία σας να ξεχωρίσει. Αυτή η μοναδική φωνή μπορεί να αποτελέσει ένα ισχυρό εργαλείο για τη διαφοροποίηση της μάρκας σας από τους ανταγωνιστές.</a:t>
          </a:r>
          <a:endParaRPr lang="en-US" sz="1900" kern="1200" dirty="0"/>
        </a:p>
      </dsp:txBody>
      <dsp:txXfrm>
        <a:off x="5871469" y="753200"/>
        <a:ext cx="2574048" cy="479825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2778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9266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98" name="Google Shape;9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b="0"/>
              <a:t>&lt;a href="https://www.freepik.com/free-photo/pile-3d-twitter-logos_1191372.htm#query=twitter&amp;position=0&amp;from_view=search&amp;track=sph"&gt;Εικόνα από natanaelginting&lt;/a&gt; στο Freepik </a:t>
            </a:r>
            <a:endParaRPr b="0"/>
          </a:p>
        </p:txBody>
      </p:sp>
      <p:sp>
        <p:nvSpPr>
          <p:cNvPr id="106" name="Google Shape;10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b="0"/>
              <a:t>&lt;a href="https://www.freepik.com/free-photo/hand-holding-hashtag-symbol_3476877.htm#query=twitter%20hashtag&amp;position=2&amp;from_view=search&amp;track=ais"&gt;Εικόνα από rawpixel.com&lt;/a&gt; στο Freepik</a:t>
            </a:r>
            <a:endParaRPr b="0"/>
          </a:p>
        </p:txBody>
      </p:sp>
      <p:sp>
        <p:nvSpPr>
          <p:cNvPr id="114" name="Google Shape;11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b="0"/>
              <a:t>&gt;Freepik&lt;/a&gt;. </a:t>
            </a:r>
            <a:endParaRPr b="0"/>
          </a:p>
        </p:txBody>
      </p:sp>
      <p:sp>
        <p:nvSpPr>
          <p:cNvPr id="122" name="Google Shape;12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b="0"/>
              <a:t>&lt;a href="https://www.freepik.com/free-photo/pile-3d-facebook-logos_1191368.htm#query=facebook&amp;position=0&amp;from_view=search&amp;track=sph"&gt;Εικόνα από natanaelginting&lt;/a&gt; στο Freepik </a:t>
            </a:r>
            <a:endParaRPr b="0"/>
          </a:p>
        </p:txBody>
      </p:sp>
      <p:sp>
        <p:nvSpPr>
          <p:cNvPr id="130" name="Google Shape;13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b="0"/>
              <a:t>&gt;Freepik&lt;/a&gt;. </a:t>
            </a:r>
            <a:endParaRPr b="0"/>
          </a:p>
        </p:txBody>
      </p:sp>
      <p:sp>
        <p:nvSpPr>
          <p:cNvPr id="150" name="Google Shape;15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b="0"/>
              <a:t>&lt;a href="https://www.freepik.com/free-psd/social-media-instagram-post-template_6353554.htm#query=instagram&amp;position=1&amp;from_view=search&amp;track=sph"&gt;Εικόνα από antonioli&lt;/a&gt; στο Freepik</a:t>
            </a:r>
            <a:endParaRPr b="0"/>
          </a:p>
        </p:txBody>
      </p:sp>
      <p:sp>
        <p:nvSpPr>
          <p:cNvPr id="176" name="Google Shape;17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a:t>
            </a:r>
            <a:endParaRPr b="1"/>
          </a:p>
          <a:p>
            <a:pPr marL="0" lvl="0" indent="0" algn="l" rtl="0">
              <a:lnSpc>
                <a:spcPct val="100000"/>
              </a:lnSpc>
              <a:spcBef>
                <a:spcPts val="0"/>
              </a:spcBef>
              <a:spcAft>
                <a:spcPts val="0"/>
              </a:spcAft>
              <a:buSzPts val="1400"/>
              <a:buNone/>
            </a:pPr>
            <a:r>
              <a:rPr lang="en-GB"/>
              <a:t>https://www.freepik.com/vectors/social-share</a:t>
            </a:r>
            <a:endParaRPr/>
          </a:p>
        </p:txBody>
      </p:sp>
      <p:sp>
        <p:nvSpPr>
          <p:cNvPr id="183" name="Google Shape;18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522ae8a7e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522ae8a7e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a:t>
            </a:r>
            <a:endParaRPr b="1"/>
          </a:p>
          <a:p>
            <a:pPr marL="0" lvl="0" indent="0" algn="l" rtl="0">
              <a:lnSpc>
                <a:spcPct val="100000"/>
              </a:lnSpc>
              <a:spcBef>
                <a:spcPts val="0"/>
              </a:spcBef>
              <a:spcAft>
                <a:spcPts val="0"/>
              </a:spcAft>
              <a:buSzPts val="1400"/>
              <a:buNone/>
            </a:pPr>
            <a:r>
              <a:rPr lang="en-GB"/>
              <a:t>https://1stplace.dk/kompetencer/digitalisering/social-media-marketing/</a:t>
            </a:r>
            <a:endParaRPr/>
          </a:p>
        </p:txBody>
      </p:sp>
      <p:sp>
        <p:nvSpPr>
          <p:cNvPr id="203" name="Google Shape;203;g2522ae8a7e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a:t>&lt;a href="https://www.freepik.com/free-photo/pile-3d-popular-social-media-logos_1191374.htm#query=social%20media&amp;position=2&amp;from_view=search&amp;track=ais"&gt;Εικόνα από natanaelginting&lt;/a&gt; στο Freepik </a:t>
            </a:r>
            <a:endParaRPr/>
          </a:p>
        </p:txBody>
      </p:sp>
      <p:sp>
        <p:nvSpPr>
          <p:cNvPr id="63" name="Google Shape;6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 name="Google Shape;7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b="0"/>
              <a:t>&lt;a href="https://www.freepik.com/free-photo/diagram-social-media-s-elements_902889.htm#query=social%20media%20consistency&amp;position=3&amp;from_view=search&amp;track=ais"&gt;Εικόνα από creativeart&lt;/a&gt; στο Freepik </a:t>
            </a:r>
            <a:endParaRPr b="0"/>
          </a:p>
        </p:txBody>
      </p:sp>
      <p:sp>
        <p:nvSpPr>
          <p:cNvPr id="77" name="Google Shape;7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b="0"/>
              <a:t>&lt;a href="https://www.freepik.com/free-photo/diagram-social-media-s-elements_902889.htm#query=social%20media%20consistency&amp;position=3&amp;from_view=search&amp;track=ais"&gt;Εικόνα από creativeart&lt;/a&gt; στο Freepik </a:t>
            </a:r>
            <a:endParaRPr b="0"/>
          </a:p>
        </p:txBody>
      </p:sp>
      <p:sp>
        <p:nvSpPr>
          <p:cNvPr id="77" name="Google Shape;7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587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1964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5579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147718754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6" name="Google Shape;36;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7" name="Google Shape;37;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823562239"/>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541703803"/>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366006828"/>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978791535"/>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319704073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365368385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help.twitter.com/" TargetMode="External"/><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tweetdeck.twitter.com/" TargetMode="External"/><Relationship Id="rId5" Type="http://schemas.openxmlformats.org/officeDocument/2006/relationships/hyperlink" Target="https://blog.twitter.com/" TargetMode="External"/><Relationship Id="rId4" Type="http://schemas.openxmlformats.org/officeDocument/2006/relationships/hyperlink" Target="https://business.twitter.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creatoracademy.youtube.com/page/course/livestrea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support.google.com/youtube/answer/1714323?hl=e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signup.hootsuite.com/"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buffer.com/" TargetMode="External"/><Relationship Id="rId5" Type="http://schemas.openxmlformats.org/officeDocument/2006/relationships/hyperlink" Target="https://www.socialbakers.com/" TargetMode="External"/><Relationship Id="rId4" Type="http://schemas.openxmlformats.org/officeDocument/2006/relationships/hyperlink" Target="https://mentionmapp.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52092" y="447930"/>
            <a:ext cx="8345173" cy="958839"/>
          </a:xfrm>
        </p:spPr>
        <p:txBody>
          <a:bodyPr>
            <a:normAutofit fontScale="90000"/>
          </a:bodyPr>
          <a:lstStyle/>
          <a:p>
            <a:r>
              <a:rPr lang="en-GB" sz="2000" b="0" dirty="0" err="1"/>
              <a:t>Ενότητ</a:t>
            </a:r>
            <a:r>
              <a:rPr lang="en-GB" sz="2000" b="0" dirty="0"/>
              <a:t>α 5</a:t>
            </a:r>
            <a:br>
              <a:rPr lang="en-GB" sz="2800" dirty="0"/>
            </a:br>
            <a:r>
              <a:rPr lang="en-GB" sz="2800" dirty="0"/>
              <a:t>Στρατηγική επικοινωνία για </a:t>
            </a:r>
            <a:r>
              <a:rPr lang="el-GR" sz="2800" dirty="0"/>
              <a:t>Ο</a:t>
            </a:r>
            <a:r>
              <a:rPr lang="en-GB" sz="2800" dirty="0" err="1"/>
              <a:t>ργ</a:t>
            </a:r>
            <a:r>
              <a:rPr lang="en-GB" sz="2800" dirty="0"/>
              <a:t>ανώσεις της </a:t>
            </a:r>
            <a:r>
              <a:rPr lang="el-GR" sz="2800" dirty="0"/>
              <a:t>Κ</a:t>
            </a:r>
            <a:r>
              <a:rPr lang="en-GB" sz="2800" dirty="0" err="1"/>
              <a:t>οινωνί</a:t>
            </a:r>
            <a:r>
              <a:rPr lang="en-GB" sz="2800" dirty="0"/>
              <a:t>ας των </a:t>
            </a:r>
            <a:r>
              <a:rPr lang="el-GR" sz="2800" dirty="0"/>
              <a:t>Π</a:t>
            </a:r>
            <a:r>
              <a:rPr lang="en-GB" sz="2800" dirty="0" err="1"/>
              <a:t>ολιτών</a:t>
            </a:r>
            <a:r>
              <a:rPr lang="en-GB" sz="2800" dirty="0"/>
              <a:t> (ΟΚ</a:t>
            </a:r>
            <a:r>
              <a:rPr lang="el-GR" sz="2800" dirty="0"/>
              <a:t>τ</a:t>
            </a:r>
            <a:r>
              <a:rPr lang="en-GB" sz="2800" dirty="0"/>
              <a:t>Π)</a:t>
            </a:r>
            <a:endParaRPr lang="el-GR" dirty="0"/>
          </a:p>
        </p:txBody>
      </p:sp>
      <p:sp>
        <p:nvSpPr>
          <p:cNvPr id="2" name="Google Shape;56;p1">
            <a:extLst>
              <a:ext uri="{FF2B5EF4-FFF2-40B4-BE49-F238E27FC236}">
                <a16:creationId xmlns:a16="http://schemas.microsoft.com/office/drawing/2014/main" id="{121B42C0-5984-4347-C628-C7A0AB437A24}"/>
              </a:ext>
            </a:extLst>
          </p:cNvPr>
          <p:cNvSpPr/>
          <p:nvPr/>
        </p:nvSpPr>
        <p:spPr>
          <a:xfrm>
            <a:off x="3552092" y="1475363"/>
            <a:ext cx="8345173" cy="732279"/>
          </a:xfrm>
          <a:prstGeom prst="rect">
            <a:avLst/>
          </a:prstGeom>
          <a:solidFill>
            <a:srgbClr val="EB535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58" name="Google Shape;58;p1"/>
          <p:cNvSpPr txBox="1">
            <a:spLocks/>
          </p:cNvSpPr>
          <p:nvPr/>
        </p:nvSpPr>
        <p:spPr>
          <a:xfrm>
            <a:off x="3681162" y="1591264"/>
            <a:ext cx="8345172" cy="3291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EB5353"/>
              </a:buClr>
              <a:buSzPts val="2400"/>
              <a:buFont typeface="Arial"/>
              <a:buNone/>
              <a:tabLst/>
              <a:defRPr/>
            </a:pPr>
            <a:r>
              <a:rPr kumimoji="0" lang="el-GR" sz="2200" b="1" i="0" u="none" strike="noStrike" kern="0" cap="none" spc="0" normalizeH="0" baseline="0" noProof="0">
                <a:ln>
                  <a:noFill/>
                </a:ln>
                <a:solidFill>
                  <a:srgbClr val="FFFFFF"/>
                </a:solidFill>
                <a:effectLst/>
                <a:uLnTx/>
                <a:uFillTx/>
                <a:latin typeface="Calibri"/>
                <a:ea typeface="Calibri"/>
                <a:cs typeface="Calibri"/>
                <a:sym typeface="Calibri"/>
              </a:rPr>
              <a:t>Υποε</a:t>
            </a:r>
            <a:r>
              <a:rPr kumimoji="0" lang="en-GB" sz="2200" b="1" i="0" u="none" strike="noStrike" kern="0" cap="none" spc="0" normalizeH="0" baseline="0" noProof="0">
                <a:ln>
                  <a:noFill/>
                </a:ln>
                <a:solidFill>
                  <a:srgbClr val="FFFFFF"/>
                </a:solidFill>
                <a:effectLst/>
                <a:uLnTx/>
                <a:uFillTx/>
                <a:latin typeface="Calibri"/>
                <a:ea typeface="Calibri"/>
                <a:cs typeface="Calibri"/>
                <a:sym typeface="Calibri"/>
              </a:rPr>
              <a:t>νότητα 2: Πλατφόρμες μέσων κοινωνικής δικτύωσης για ΟΚ</a:t>
            </a:r>
            <a:r>
              <a:rPr kumimoji="0" lang="el-GR" sz="2200" b="1" i="0" u="none" strike="noStrike" kern="0" cap="none" spc="0" normalizeH="0" baseline="0" noProof="0">
                <a:ln>
                  <a:noFill/>
                </a:ln>
                <a:solidFill>
                  <a:srgbClr val="FFFFFF"/>
                </a:solidFill>
                <a:effectLst/>
                <a:uLnTx/>
                <a:uFillTx/>
                <a:latin typeface="Calibri"/>
                <a:ea typeface="Calibri"/>
                <a:cs typeface="Calibri"/>
                <a:sym typeface="Calibri"/>
              </a:rPr>
              <a:t>τ</a:t>
            </a:r>
            <a:r>
              <a:rPr kumimoji="0" lang="en-GB" sz="2200" b="1" i="0" u="none" strike="noStrike" kern="0" cap="none" spc="0" normalizeH="0" baseline="0" noProof="0">
                <a:ln>
                  <a:noFill/>
                </a:ln>
                <a:solidFill>
                  <a:srgbClr val="FFFFFF"/>
                </a:solidFill>
                <a:effectLst/>
                <a:uLnTx/>
                <a:uFillTx/>
                <a:latin typeface="Calibri"/>
                <a:ea typeface="Calibri"/>
                <a:cs typeface="Calibri"/>
                <a:sym typeface="Calibri"/>
              </a:rPr>
              <a:t>Π</a:t>
            </a:r>
            <a:endParaRPr kumimoji="0" lang="en-GB" sz="22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0"/>
          <p:cNvSpPr txBox="1">
            <a:spLocks noGrp="1"/>
          </p:cNvSpPr>
          <p:nvPr>
            <p:ph type="body" idx="1"/>
          </p:nvPr>
        </p:nvSpPr>
        <p:spPr>
          <a:xfrm>
            <a:off x="0" y="1086766"/>
            <a:ext cx="11890420" cy="5537554"/>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1400" dirty="0"/>
              <a:t>Η αξιολόγηση της επιτυχίας σας στις πλατφόρμες κοινωνικής δικτύωσης περιλαμβάνει συχνά τη χρήση </a:t>
            </a:r>
            <a:r>
              <a:rPr lang="en-GB" sz="1400" b="1" dirty="0"/>
              <a:t>εργαλείων ανάλυσης. </a:t>
            </a:r>
            <a:r>
              <a:rPr lang="en-GB" sz="1400" dirty="0"/>
              <a:t>Αυτά μπορούν να σας βοηθήσουν να καθοδηγήσετε τι δημοσιεύετε, πώς εμπλέκεστε με το κοινό και πώς βελτιστοποιείτε το περιεχόμενό σας. Ακολουθούν περισσότερα σχετικά με αυτό:</a:t>
            </a:r>
            <a:endParaRPr sz="1400"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sz="1400" dirty="0"/>
              <a:t>Η αξιοποίηση </a:t>
            </a:r>
            <a:r>
              <a:rPr lang="en-GB" sz="1400" b="1" i="1" dirty="0"/>
              <a:t>των αναλυτικών στοιχείων των μέσων</a:t>
            </a:r>
            <a:r>
              <a:rPr lang="el-GR" sz="1400" b="1" i="1" dirty="0"/>
              <a:t> κοινωνικής δικτύωσης </a:t>
            </a:r>
            <a:r>
              <a:rPr lang="en-GB" sz="1400" dirty="0"/>
              <a:t>μπ</a:t>
            </a:r>
            <a:r>
              <a:rPr lang="en-GB" sz="1400" dirty="0" err="1"/>
              <a:t>ορεί</a:t>
            </a:r>
            <a:r>
              <a:rPr lang="en-GB" sz="1400" dirty="0"/>
              <a:t> να αποτελέσει ένα ισχυρό εργαλείο για την κατανόηση και τη βελτίωση των στρατηγικών σας για τις αναρτήσεις. Παράλληλα, οι μέθοδοι εξατομίκευσης μπορούν να χρησιμοποιηθούν για να προσαρμόσετε το περιεχόμενό σας σε συγκεκριμένα τμήματα του κοινού, ενισχύοντας τον αντίκτυπο και την απήχηση των μηνυμάτων σας.</a:t>
            </a:r>
            <a:endParaRPr sz="1400"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sz="1400" dirty="0"/>
              <a:t>Εξετάζοντας προσεκτικά τα στατιστικά στοιχεία από τους λογαριασμούς σας στα μέσα κοινωνικής δικτύωσης, μπορείτε να αντλήσετε πληροφορίες σχετικά με το ποιοι τύποι περιεχομένου παράγουν τις καλύτερες επιδόσεις και προσελκύουν τη συμμετοχή. Τα δεδομένα αυτά μπορούν επίσης να βοηθήσουν στον εντοπισμό συγκεκριμένων τμημάτων κοινού που είναι πιο πιθανό να αλληλεπιδράσουν με το περιεχόμενό σας. Επιπλέον, εξατομικεύοντας το περιεχόμενό σας, μπορείτε να δημιουργήσετε ισχυρότερες σχέσεις με τους οπαδούς σας, προωθώντας μεγαλύτερη δέσμευση και αποδίδοντας ανώτερα αποτελέσματα.</a:t>
            </a:r>
            <a:endParaRPr sz="1400"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sz="1400" dirty="0"/>
              <a:t>Η ολοκληρωμένη κατανόηση των οπαδών σας, συμπεριλαμβανομένων των δημογραφικών στοιχείων και των ενδιαφερόντων τους, σας επιτρέπει να προσαρμόζετε περιεχόμενο που έχει βαθιά απήχηση σε αυτούς. Η παρακολούθηση των αναρτήσεων που προσελκύουν τις περισσότερες προβολές και αλληλεπιδράσεις μπορεί να καθοδηγήσει τη στρατηγική περιεχομένου σας. Αυτή η προσέγγιση με βάση τα δεδομένα μπορεί να οδηγήσει στη δημιουργία περιεχομένου με το οποίο το κοινό σας είναι πιο πρόθυμο να ασχοληθεί, ενισχύοντας την αποτελεσματικότητα των προσπαθειών σας στα μέσα κοινωνικής δικτύωσης.</a:t>
            </a:r>
            <a:endParaRPr sz="1400" dirty="0"/>
          </a:p>
          <a:p>
            <a:pPr marL="457200" marR="0" lvl="0" indent="-228600" algn="just" rtl="0">
              <a:lnSpc>
                <a:spcPct val="90000"/>
              </a:lnSpc>
              <a:spcBef>
                <a:spcPts val="1000"/>
              </a:spcBef>
              <a:spcAft>
                <a:spcPts val="0"/>
              </a:spcAft>
              <a:buClr>
                <a:srgbClr val="000000"/>
              </a:buClr>
              <a:buSzPts val="1800"/>
              <a:buFont typeface="Arial"/>
              <a:buNone/>
            </a:pPr>
            <a:endParaRPr sz="1400" dirty="0"/>
          </a:p>
        </p:txBody>
      </p:sp>
      <p:sp>
        <p:nvSpPr>
          <p:cNvPr id="94" name="Google Shape;94;p30"/>
          <p:cNvSpPr txBox="1">
            <a:spLocks noGrp="1"/>
          </p:cNvSpPr>
          <p:nvPr>
            <p:ph type="title"/>
          </p:nvPr>
        </p:nvSpPr>
        <p:spPr>
          <a:xfrm>
            <a:off x="145370" y="17524"/>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Ποιος θα μετρήσει την επιτυχία σας;</a:t>
            </a:r>
            <a:endParaRPr dirty="0"/>
          </a:p>
        </p:txBody>
      </p:sp>
      <p:sp>
        <p:nvSpPr>
          <p:cNvPr id="4" name="Rectangle 3"/>
          <p:cNvSpPr/>
          <p:nvPr/>
        </p:nvSpPr>
        <p:spPr>
          <a:xfrm>
            <a:off x="592410" y="1259840"/>
            <a:ext cx="11393400" cy="496146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Calibri" panose="020F0502020204030204" pitchFamily="34" charset="0"/>
                <a:cs typeface="Calibri" panose="020F0502020204030204" pitchFamily="34" charset="0"/>
              </a:rPr>
              <a:t>Αναστοχασμός: </a:t>
            </a:r>
          </a:p>
          <a:p>
            <a:pPr algn="ctr"/>
            <a:r>
              <a:rPr lang="en-GB" sz="4000" dirty="0">
                <a:latin typeface="Calibri" panose="020F0502020204030204" pitchFamily="34" charset="0"/>
                <a:cs typeface="Calibri" panose="020F0502020204030204" pitchFamily="34" charset="0"/>
              </a:rPr>
              <a:t>Πώς μετράται η επιτυχία στη σφαίρα των </a:t>
            </a:r>
            <a:r>
              <a:rPr lang="el-GR" sz="4000" dirty="0">
                <a:latin typeface="Calibri" panose="020F0502020204030204" pitchFamily="34" charset="0"/>
                <a:cs typeface="Calibri" panose="020F0502020204030204" pitchFamily="34" charset="0"/>
              </a:rPr>
              <a:t>μέσων </a:t>
            </a:r>
            <a:r>
              <a:rPr lang="en-GB" sz="4000" dirty="0" err="1">
                <a:latin typeface="Calibri" panose="020F0502020204030204" pitchFamily="34" charset="0"/>
                <a:cs typeface="Calibri" panose="020F0502020204030204" pitchFamily="34" charset="0"/>
              </a:rPr>
              <a:t>κοινωνι</a:t>
            </a:r>
            <a:r>
              <a:rPr lang="el-GR" sz="4000" dirty="0" err="1">
                <a:latin typeface="Calibri" panose="020F0502020204030204" pitchFamily="34" charset="0"/>
                <a:cs typeface="Calibri" panose="020F0502020204030204" pitchFamily="34" charset="0"/>
              </a:rPr>
              <a:t>κής</a:t>
            </a:r>
            <a:r>
              <a:rPr lang="el-GR" sz="4000" dirty="0">
                <a:latin typeface="Calibri" panose="020F0502020204030204" pitchFamily="34" charset="0"/>
                <a:cs typeface="Calibri" panose="020F0502020204030204" pitchFamily="34" charset="0"/>
              </a:rPr>
              <a:t> δικτύωσης</a:t>
            </a:r>
            <a:r>
              <a:rPr lang="en-GB" sz="4000" dirty="0">
                <a:latin typeface="Calibri" panose="020F0502020204030204" pitchFamily="34" charset="0"/>
                <a:cs typeface="Calibri" panose="020F0502020204030204" pitchFamily="34"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0"/>
          <p:cNvSpPr txBox="1">
            <a:spLocks noGrp="1"/>
          </p:cNvSpPr>
          <p:nvPr>
            <p:ph type="body" idx="1"/>
          </p:nvPr>
        </p:nvSpPr>
        <p:spPr>
          <a:xfrm>
            <a:off x="0" y="1188366"/>
            <a:ext cx="11877040" cy="50979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1400" dirty="0"/>
              <a:t>Η αξιολόγηση της επιτυχίας σας στις πλατφόρμες κοινωνικής δικτύωσης περιλαμβάνει συχνά τη χρήση </a:t>
            </a:r>
            <a:r>
              <a:rPr lang="en-GB" sz="1400" b="1" dirty="0"/>
              <a:t>εργαλείων ανάλυσης. </a:t>
            </a:r>
            <a:r>
              <a:rPr lang="en-GB" sz="1400" dirty="0"/>
              <a:t>Αυτά μπορούν να σας βοηθήσουν να καθοδηγήσετε τι δημοσιεύετε, πώς εμπλέκεστε με το κοινό και πώς βελτιστοποιείτε το περιεχόμενό σας. Ακολουθούν περισσότερα σχετικά με αυτό:</a:t>
            </a:r>
            <a:endParaRPr sz="1400"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sz="1400" dirty="0"/>
              <a:t>Η αξιοποίηση </a:t>
            </a:r>
            <a:r>
              <a:rPr lang="en-GB" sz="1400" b="1" i="1" dirty="0"/>
              <a:t>της ανάλυσης των κοινωνικών μέσων ενημέρωσης </a:t>
            </a:r>
            <a:r>
              <a:rPr lang="en-GB" sz="1400" dirty="0"/>
              <a:t>μπορεί να αποτελέσει ένα ισχυρό εργαλείο για την κατανόηση και τη βελτίωση των στρατηγικών σας για τις αναρτήσεις. Παράλληλα, οι μέθοδοι εξατομίκευσης μπορούν να χρησιμοποιηθούν για να προσαρμόσετε το περιεχόμενό σας σε συγκεκριμένα τμήματα του κοινού, ενισχύοντας τον αντίκτυπο και την απήχηση των μηνυμάτων σας.</a:t>
            </a:r>
            <a:endParaRPr sz="1400"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sz="1400" dirty="0"/>
              <a:t>Εξετάζοντας προσεκτικά τα στατιστικά στοιχεία από τους λογαριασμούς σας στα μέσα κοινωνικής δικτύωσης, μπορείτε να αντλήσετε πληροφορίες σχετικά με το ποιοι τύποι περιεχομένου παράγουν τις καλύτερες επιδόσεις και προσελκύουν τη συμμετοχή. Τα δεδομένα αυτά μπορούν επίσης να βοηθήσουν στον εντοπισμό συγκεκριμένων τμημάτων κοινού που είναι πιο πιθανό να αλληλεπιδράσουν με το περιεχόμενό σας. Επιπλέον, εξατομικεύοντας το περιεχόμενό σας, μπορείτε να δημιουργήσετε ισχυρότερες σχέσεις με τους οπαδούς σας, προωθώντας μεγαλύτερη δέσμευση και αποδίδοντας ανώτερα αποτελέσματα.</a:t>
            </a:r>
            <a:endParaRPr sz="1400"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sz="1400" dirty="0"/>
              <a:t>Η ολοκληρωμένη κατανόηση των οπαδών σας, συμπεριλαμβανομένων των δημογραφικών στοιχείων και των ενδιαφερόντων τους, σας επιτρέπει να προσαρμόζετε περιεχόμενο που έχει βαθιά απήχηση σε αυτούς. Η παρακολούθηση των αναρτήσεων που προσελκύουν τις περισσότερες προβολές και αλληλεπιδράσεις μπορεί να καθοδηγήσει τη στρατηγική περιεχομένου σας. Αυτή η προσέγγιση με βάση τα δεδομένα μπορεί να οδηγήσει στη δημιουργία περιεχομένου με το οποίο το κοινό σας είναι πιο πρόθυμο να ασχοληθεί, ενισχύοντας την αποτελεσματικότητα των προσπαθειών σας στα μέσα κοινωνικής δικτύωσης.</a:t>
            </a:r>
            <a:endParaRPr sz="1400" dirty="0"/>
          </a:p>
          <a:p>
            <a:pPr marL="457200" marR="0" lvl="0" indent="-228600" algn="just" rtl="0">
              <a:lnSpc>
                <a:spcPct val="90000"/>
              </a:lnSpc>
              <a:spcBef>
                <a:spcPts val="1000"/>
              </a:spcBef>
              <a:spcAft>
                <a:spcPts val="0"/>
              </a:spcAft>
              <a:buClr>
                <a:srgbClr val="000000"/>
              </a:buClr>
              <a:buSzPts val="1800"/>
              <a:buFont typeface="Arial"/>
              <a:buNone/>
            </a:pPr>
            <a:endParaRPr sz="1400" dirty="0"/>
          </a:p>
        </p:txBody>
      </p:sp>
      <p:sp>
        <p:nvSpPr>
          <p:cNvPr id="94" name="Google Shape;94;p3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Ποιος θα μετρήσει την επιτυχία σας;</a:t>
            </a:r>
            <a:endParaRPr dirty="0"/>
          </a:p>
        </p:txBody>
      </p:sp>
    </p:spTree>
    <p:extLst>
      <p:ext uri="{BB962C8B-B14F-4D97-AF65-F5344CB8AC3E}">
        <p14:creationId xmlns:p14="http://schemas.microsoft.com/office/powerpoint/2010/main" val="2437834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6" name="Rectangle 5"/>
          <p:cNvSpPr/>
          <p:nvPr/>
        </p:nvSpPr>
        <p:spPr>
          <a:xfrm>
            <a:off x="231849" y="3982842"/>
            <a:ext cx="5559351" cy="91876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99950" y="5943600"/>
            <a:ext cx="5559351" cy="85338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791200" y="1076001"/>
            <a:ext cx="6212958" cy="99679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721305" y="2842476"/>
            <a:ext cx="6212958" cy="78681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898841" y="4352124"/>
            <a:ext cx="6212958" cy="68081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843256" y="5767557"/>
            <a:ext cx="6212958" cy="1090443"/>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90987" y="1724494"/>
            <a:ext cx="5559351" cy="76470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Google Shape;100;p31"/>
          <p:cNvSpPr txBox="1">
            <a:spLocks noGrp="1"/>
          </p:cNvSpPr>
          <p:nvPr>
            <p:ph type="body" idx="1"/>
          </p:nvPr>
        </p:nvSpPr>
        <p:spPr>
          <a:xfrm>
            <a:off x="41686" y="954815"/>
            <a:ext cx="5619485" cy="54154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1600" b="1" dirty="0"/>
              <a:t>Απάντηση σε όλους:</a:t>
            </a:r>
            <a:r>
              <a:rPr lang="en-GB" sz="1600" dirty="0"/>
              <a:t> Η απάντηση σε σχόλια και μηνύματα είναι ζωτικής σημασίας για τη διατήρηση της δέσμευσης και την καλλιέργεια σχέσεων με το κοινό σας.</a:t>
            </a:r>
            <a:endParaRPr sz="1600" dirty="0"/>
          </a:p>
          <a:p>
            <a:pPr marL="457200" marR="0" lvl="0" indent="-228600" algn="just" rtl="0">
              <a:lnSpc>
                <a:spcPct val="90000"/>
              </a:lnSpc>
              <a:spcBef>
                <a:spcPts val="1000"/>
              </a:spcBef>
              <a:spcAft>
                <a:spcPts val="0"/>
              </a:spcAft>
              <a:buClr>
                <a:srgbClr val="000000"/>
              </a:buClr>
              <a:buSzPts val="1800"/>
              <a:buFont typeface="Arial"/>
              <a:buNone/>
            </a:pPr>
            <a:r>
              <a:rPr lang="en-GB" sz="1600" b="1" dirty="0"/>
              <a:t>Ελέγξτε τις αναφορές σας:</a:t>
            </a:r>
            <a:r>
              <a:rPr lang="en-GB" sz="1600" dirty="0"/>
              <a:t> Παρακολουθήστε πού και πώς γίνεται λόγος για τη μάρκα σας. Απαντήστε ή εμπλακείτε όπου χρειάζεται.</a:t>
            </a:r>
            <a:endParaRPr sz="1600" dirty="0"/>
          </a:p>
          <a:p>
            <a:pPr marL="457200" marR="0" lvl="0" indent="-228600" algn="just" rtl="0">
              <a:lnSpc>
                <a:spcPct val="90000"/>
              </a:lnSpc>
              <a:spcBef>
                <a:spcPts val="1000"/>
              </a:spcBef>
              <a:spcAft>
                <a:spcPts val="0"/>
              </a:spcAft>
              <a:buClr>
                <a:srgbClr val="000000"/>
              </a:buClr>
              <a:buSzPts val="1800"/>
              <a:buFont typeface="Arial"/>
              <a:buNone/>
            </a:pPr>
            <a:r>
              <a:rPr lang="en-GB" sz="1600" b="1" dirty="0"/>
              <a:t>Παρακολούθηση των μέσων κοινωνικής δικτύωσης για λέξεις-κλειδιά και φράσεις:</a:t>
            </a:r>
            <a:r>
              <a:rPr lang="en-GB" sz="1600" dirty="0"/>
              <a:t> Χρησιμοποιήστε εργαλεία κοινωνικής παρακολούθησης για την παρακολούθηση λέξεων-κλειδιών που σχετίζονται με το εμπορικό σήμα ή τον κλάδο, βοηθώντας σας να παραμείνετε στην κορυφή των τάσεων και των συζητήσεων.</a:t>
            </a:r>
            <a:endParaRPr sz="1600" dirty="0"/>
          </a:p>
          <a:p>
            <a:pPr marL="457200" marR="0" lvl="0" indent="-228600" algn="just" rtl="0">
              <a:lnSpc>
                <a:spcPct val="90000"/>
              </a:lnSpc>
              <a:spcBef>
                <a:spcPts val="1000"/>
              </a:spcBef>
              <a:spcAft>
                <a:spcPts val="0"/>
              </a:spcAft>
              <a:buClr>
                <a:srgbClr val="000000"/>
              </a:buClr>
              <a:buSzPts val="1800"/>
              <a:buFont typeface="Arial"/>
              <a:buNone/>
            </a:pPr>
            <a:r>
              <a:rPr lang="en-GB" sz="1600" b="1" dirty="0"/>
              <a:t>Προγραμματίστε τις ενημερώσεις σας για την επόμενη ημέρα:</a:t>
            </a:r>
            <a:r>
              <a:rPr lang="en-GB" sz="1600" dirty="0"/>
              <a:t> Ο προγραμματισμός των αναρτήσεων εκ των προτέρων μπορεί να σας βοηθήσει να διατηρήσετε ένα συνεπές πρόγραμμα αναρτήσεων.</a:t>
            </a:r>
            <a:endParaRPr sz="1600" dirty="0"/>
          </a:p>
          <a:p>
            <a:pPr marL="457200" marR="0" lvl="0" indent="-228600" algn="just" rtl="0">
              <a:lnSpc>
                <a:spcPct val="90000"/>
              </a:lnSpc>
              <a:spcBef>
                <a:spcPts val="1000"/>
              </a:spcBef>
              <a:spcAft>
                <a:spcPts val="0"/>
              </a:spcAft>
              <a:buClr>
                <a:srgbClr val="000000"/>
              </a:buClr>
              <a:buSzPts val="1800"/>
              <a:buFont typeface="Arial"/>
              <a:buNone/>
            </a:pPr>
            <a:r>
              <a:rPr lang="en-GB" sz="1600" b="1" dirty="0"/>
              <a:t>Ελέγξτε άλλα προφίλ στα μέσα κοινωνικής δικτύωσης:</a:t>
            </a:r>
            <a:r>
              <a:rPr lang="en-GB" sz="1600" dirty="0"/>
              <a:t> Παρακολουθήστε τους ανταγωνιστές και τους ηγέτες του κλάδου για έμπνευση και ενημέρωση σχετικά με τις τρέχουσες τάσεις.</a:t>
            </a:r>
            <a:endParaRPr sz="1600" dirty="0"/>
          </a:p>
          <a:p>
            <a:pPr marL="457200" marR="0" lvl="0" indent="-228600" algn="just" rtl="0">
              <a:lnSpc>
                <a:spcPct val="90000"/>
              </a:lnSpc>
              <a:spcBef>
                <a:spcPts val="1000"/>
              </a:spcBef>
              <a:spcAft>
                <a:spcPts val="0"/>
              </a:spcAft>
              <a:buClr>
                <a:srgbClr val="000000"/>
              </a:buClr>
              <a:buSzPts val="1800"/>
              <a:buFont typeface="Arial"/>
              <a:buNone/>
            </a:pPr>
            <a:r>
              <a:rPr lang="en-GB" sz="1600" b="1" dirty="0"/>
              <a:t>Εβδομαδιαίος έλεγχος στόχων:</a:t>
            </a:r>
            <a:r>
              <a:rPr lang="en-GB" sz="1600" dirty="0"/>
              <a:t> Αναθεωρήστε και προσαρμόστε τακτικά τους στόχους σας για να διασφαλίσετε ότι η στρατηγική σας παραμένει αποτελεσματική και σχετική.</a:t>
            </a:r>
            <a:endParaRPr sz="1600" dirty="0"/>
          </a:p>
          <a:p>
            <a:pPr marL="457200" marR="0" lvl="0" indent="-228600" algn="just" rtl="0">
              <a:lnSpc>
                <a:spcPct val="90000"/>
              </a:lnSpc>
              <a:spcBef>
                <a:spcPts val="1000"/>
              </a:spcBef>
              <a:spcAft>
                <a:spcPts val="0"/>
              </a:spcAft>
              <a:buClr>
                <a:srgbClr val="000000"/>
              </a:buClr>
              <a:buSzPts val="1800"/>
              <a:buFont typeface="Arial"/>
              <a:buNone/>
            </a:pPr>
            <a:endParaRPr sz="1600" dirty="0"/>
          </a:p>
        </p:txBody>
      </p:sp>
      <p:sp>
        <p:nvSpPr>
          <p:cNvPr id="101" name="Google Shape;101;p3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Λίστα ελέγχου κοινωνικών μέσων </a:t>
            </a:r>
            <a:endParaRPr b="1"/>
          </a:p>
        </p:txBody>
      </p:sp>
      <p:sp>
        <p:nvSpPr>
          <p:cNvPr id="102" name="Google Shape;102;p31"/>
          <p:cNvSpPr/>
          <p:nvPr/>
        </p:nvSpPr>
        <p:spPr>
          <a:xfrm>
            <a:off x="5819435" y="1089762"/>
            <a:ext cx="6134100" cy="57861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600" b="1" i="0" u="none" strike="noStrike" cap="none" dirty="0">
                <a:solidFill>
                  <a:srgbClr val="000000"/>
                </a:solidFill>
                <a:latin typeface="Calibri"/>
                <a:ea typeface="Calibri"/>
                <a:cs typeface="Calibri"/>
                <a:sym typeface="Calibri"/>
              </a:rPr>
              <a:t>Ενημερώστε τις διαφημίσεις σας στα μέσα κοινωνικής δικτύωσης:</a:t>
            </a:r>
            <a:r>
              <a:rPr lang="en-GB" sz="1600" b="0" i="0" u="none" strike="noStrike" cap="none" dirty="0">
                <a:solidFill>
                  <a:srgbClr val="000000"/>
                </a:solidFill>
                <a:latin typeface="Calibri"/>
                <a:ea typeface="Calibri"/>
                <a:cs typeface="Calibri"/>
                <a:sym typeface="Calibri"/>
              </a:rPr>
              <a:t> Αναθεωρήστε και ενημερώστε τακτικά τις διαφημιστικές σας καμπάνιες για να διασφαλίσετε ότι εξακολουθούν να είναι σχετικές και αποτελεσματικές.</a:t>
            </a:r>
            <a:endParaRPr sz="16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600" b="1" i="0" u="none" strike="noStrike" cap="none" dirty="0">
                <a:solidFill>
                  <a:srgbClr val="000000"/>
                </a:solidFill>
                <a:latin typeface="Calibri"/>
                <a:ea typeface="Calibri"/>
                <a:cs typeface="Calibri"/>
                <a:sym typeface="Calibri"/>
              </a:rPr>
              <a:t>Επιμεληθείτε περιεχόμενο για να το μοιραστείτε:</a:t>
            </a:r>
            <a:r>
              <a:rPr lang="en-GB" sz="1600" b="0" i="0" u="none" strike="noStrike" cap="none" dirty="0">
                <a:solidFill>
                  <a:srgbClr val="000000"/>
                </a:solidFill>
                <a:latin typeface="Calibri"/>
                <a:ea typeface="Calibri"/>
                <a:cs typeface="Calibri"/>
                <a:sym typeface="Calibri"/>
              </a:rPr>
              <a:t> Η κοινοποίηση σχετικού περιεχομένου τρίτων μπορεί να προσφέρει πρόσθετη αξία στο κοινό σας και να συμπληρώσει το πρωτότυπο περιεχόμενό σας.</a:t>
            </a:r>
            <a:endParaRPr sz="1600" b="0" i="0" u="none" strike="noStrike" cap="none" dirty="0">
              <a:solidFill>
                <a:srgbClr val="000000"/>
              </a:solidFill>
              <a:sym typeface="Arial"/>
            </a:endParaRPr>
          </a:p>
          <a:p>
            <a:pPr marL="0" marR="0" lvl="0" indent="0" algn="l" rtl="0">
              <a:lnSpc>
                <a:spcPct val="100000"/>
              </a:lnSpc>
              <a:spcBef>
                <a:spcPts val="0"/>
              </a:spcBef>
              <a:spcAft>
                <a:spcPts val="0"/>
              </a:spcAft>
              <a:buClr>
                <a:srgbClr val="000000"/>
              </a:buClr>
              <a:buSzPts val="1800"/>
              <a:buFont typeface="Arial"/>
              <a:buNone/>
            </a:pPr>
            <a:r>
              <a:rPr lang="en-GB" sz="1600" b="1" i="0" u="none" strike="noStrike" cap="none" dirty="0">
                <a:solidFill>
                  <a:srgbClr val="000000"/>
                </a:solidFill>
                <a:latin typeface="Calibri"/>
                <a:ea typeface="Calibri"/>
                <a:cs typeface="Calibri"/>
                <a:sym typeface="Calibri"/>
              </a:rPr>
              <a:t>Προάσπιση: Κάντε το εύκολο για την ομάδα σας να το μοιραστεί:</a:t>
            </a:r>
            <a:r>
              <a:rPr lang="en-GB" sz="1600" b="0" i="0" u="none" strike="noStrike" cap="none" dirty="0">
                <a:solidFill>
                  <a:srgbClr val="000000"/>
                </a:solidFill>
                <a:latin typeface="Calibri"/>
                <a:ea typeface="Calibri"/>
                <a:cs typeface="Calibri"/>
                <a:sym typeface="Calibri"/>
              </a:rPr>
              <a:t> Ενθαρρύνετε την ομάδα σας να μοιράζεται και να ασχολείται με το περιεχόμενο της μάρκας σας για να αυξήσετε την εμβέλεια.</a:t>
            </a:r>
            <a:endParaRPr sz="1600" b="0" i="0" u="none" strike="noStrike" cap="none" dirty="0">
              <a:solidFill>
                <a:srgbClr val="000000"/>
              </a:solidFill>
              <a:sym typeface="Arial"/>
            </a:endParaRPr>
          </a:p>
          <a:p>
            <a:pPr marL="0" marR="0" lvl="0" indent="0" algn="l" rtl="0">
              <a:lnSpc>
                <a:spcPct val="100000"/>
              </a:lnSpc>
              <a:spcBef>
                <a:spcPts val="0"/>
              </a:spcBef>
              <a:spcAft>
                <a:spcPts val="0"/>
              </a:spcAft>
              <a:buClr>
                <a:srgbClr val="000000"/>
              </a:buClr>
              <a:buSzPts val="1800"/>
              <a:buFont typeface="Arial"/>
              <a:buNone/>
            </a:pPr>
            <a:r>
              <a:rPr lang="en-GB" sz="1600" b="1" i="0" u="none" strike="noStrike" cap="none" dirty="0">
                <a:solidFill>
                  <a:srgbClr val="000000"/>
                </a:solidFill>
                <a:latin typeface="Calibri"/>
                <a:ea typeface="Calibri"/>
                <a:cs typeface="Calibri"/>
                <a:sym typeface="Calibri"/>
              </a:rPr>
              <a:t>Ακολουθήστε πίσω αυτούς που σας ακολουθούν:</a:t>
            </a:r>
            <a:r>
              <a:rPr lang="en-GB" sz="1600" b="0" i="0" u="none" strike="noStrike" cap="none" dirty="0">
                <a:solidFill>
                  <a:srgbClr val="000000"/>
                </a:solidFill>
                <a:latin typeface="Calibri"/>
                <a:ea typeface="Calibri"/>
                <a:cs typeface="Calibri"/>
                <a:sym typeface="Calibri"/>
              </a:rPr>
              <a:t> Είναι ένας τρόπος να δείξετε την εκτίμησή σας στο κοινό σας και μπορεί να βοηθήσει στην αύξηση της βάσης των οπαδών σας.</a:t>
            </a:r>
            <a:endParaRPr sz="1600" b="0" i="0" u="none" strike="noStrike" cap="none" dirty="0">
              <a:solidFill>
                <a:srgbClr val="000000"/>
              </a:solidFill>
              <a:sym typeface="Arial"/>
            </a:endParaRPr>
          </a:p>
          <a:p>
            <a:pPr marL="0" marR="0" lvl="0" indent="0" algn="l" rtl="0">
              <a:lnSpc>
                <a:spcPct val="100000"/>
              </a:lnSpc>
              <a:spcBef>
                <a:spcPts val="0"/>
              </a:spcBef>
              <a:spcAft>
                <a:spcPts val="0"/>
              </a:spcAft>
              <a:buClr>
                <a:srgbClr val="000000"/>
              </a:buClr>
              <a:buSzPts val="1800"/>
              <a:buFont typeface="Arial"/>
              <a:buNone/>
            </a:pPr>
            <a:r>
              <a:rPr lang="en-GB" sz="1600" b="1" i="0" u="none" strike="noStrike" cap="none" dirty="0">
                <a:solidFill>
                  <a:srgbClr val="000000"/>
                </a:solidFill>
                <a:latin typeface="Calibri"/>
                <a:ea typeface="Calibri"/>
                <a:cs typeface="Calibri"/>
                <a:sym typeface="Calibri"/>
              </a:rPr>
              <a:t>Ελέγξτε τα στατιστικά σας:</a:t>
            </a:r>
            <a:r>
              <a:rPr lang="en-GB" sz="1600" b="0" i="0" u="none" strike="noStrike" cap="none" dirty="0">
                <a:solidFill>
                  <a:srgbClr val="000000"/>
                </a:solidFill>
                <a:latin typeface="Calibri"/>
                <a:ea typeface="Calibri"/>
                <a:cs typeface="Calibri"/>
                <a:sym typeface="Calibri"/>
              </a:rPr>
              <a:t> Ελέγχετε τακτικά τα αναλυτικά σας στοιχεία για να καταλάβετε τι λειτουργεί και να ενημερώνετε για μελλοντικές στρατηγικές.</a:t>
            </a:r>
            <a:endParaRPr sz="1600" b="0" i="0" u="none" strike="noStrike" cap="none" dirty="0">
              <a:solidFill>
                <a:srgbClr val="000000"/>
              </a:solidFill>
              <a:sym typeface="Arial"/>
            </a:endParaRPr>
          </a:p>
          <a:p>
            <a:pPr marL="0" marR="0" lvl="0" indent="0" algn="l" rtl="0">
              <a:lnSpc>
                <a:spcPct val="100000"/>
              </a:lnSpc>
              <a:spcBef>
                <a:spcPts val="0"/>
              </a:spcBef>
              <a:spcAft>
                <a:spcPts val="0"/>
              </a:spcAft>
              <a:buClr>
                <a:srgbClr val="000000"/>
              </a:buClr>
              <a:buSzPts val="1800"/>
              <a:buFont typeface="Arial"/>
              <a:buNone/>
            </a:pPr>
            <a:r>
              <a:rPr lang="en-GB" sz="1600" b="1" i="0" u="none" strike="noStrike" cap="none" dirty="0">
                <a:solidFill>
                  <a:srgbClr val="000000"/>
                </a:solidFill>
                <a:latin typeface="Calibri"/>
                <a:ea typeface="Calibri"/>
                <a:cs typeface="Calibri"/>
                <a:sym typeface="Calibri"/>
              </a:rPr>
              <a:t>Συνεργαστείτε με τους Influencers:</a:t>
            </a:r>
            <a:r>
              <a:rPr lang="en-GB" sz="1600" b="0" i="0" u="none" strike="noStrike" cap="none" dirty="0">
                <a:solidFill>
                  <a:srgbClr val="000000"/>
                </a:solidFill>
                <a:latin typeface="Calibri"/>
                <a:ea typeface="Calibri"/>
                <a:cs typeface="Calibri"/>
                <a:sym typeface="Calibri"/>
              </a:rPr>
              <a:t> Η συνεργασία ή η εμπλοκή με φορείς επιρροής μπορεί να επεκτείνει την εμβέλειά σας και να ενισχύσει την αξιοπιστία της μάρκας σας.</a:t>
            </a:r>
            <a:endParaRPr sz="1600" b="0" i="0" u="none" strike="noStrike" cap="none" dirty="0">
              <a:solidFill>
                <a:srgbClr val="000000"/>
              </a:solidFill>
              <a:sym typeface="Arial"/>
            </a:endParaRPr>
          </a:p>
          <a:p>
            <a:pPr marL="0" marR="0" lvl="0" indent="0" algn="l" rtl="0">
              <a:lnSpc>
                <a:spcPct val="100000"/>
              </a:lnSpc>
              <a:spcBef>
                <a:spcPts val="0"/>
              </a:spcBef>
              <a:spcAft>
                <a:spcPts val="0"/>
              </a:spcAft>
              <a:buClr>
                <a:srgbClr val="000000"/>
              </a:buClr>
              <a:buSzPts val="1800"/>
              <a:buFont typeface="Arial"/>
              <a:buNone/>
            </a:pPr>
            <a:r>
              <a:rPr lang="en-GB" sz="1600" b="1" i="0" u="none" strike="noStrike" cap="none" dirty="0">
                <a:solidFill>
                  <a:srgbClr val="000000"/>
                </a:solidFill>
                <a:latin typeface="Calibri"/>
                <a:ea typeface="Calibri"/>
                <a:cs typeface="Calibri"/>
                <a:sym typeface="Calibri"/>
              </a:rPr>
              <a:t>Συνεργασία με τους εταίρους:</a:t>
            </a:r>
            <a:r>
              <a:rPr lang="en-GB" sz="1600" b="0" i="0" u="none" strike="noStrike" cap="none" dirty="0">
                <a:solidFill>
                  <a:srgbClr val="000000"/>
                </a:solidFill>
                <a:latin typeface="Calibri"/>
                <a:ea typeface="Calibri"/>
                <a:cs typeface="Calibri"/>
                <a:sym typeface="Calibri"/>
              </a:rPr>
              <a:t> Αλληλεπιδράστε τακτικά με τους επιχειρηματικούς σας εταίρους στα μέσα κοινωνικής δικτύωσης για να ενισχύσετε τις σχέσεις σας και να προσεγγίσετε ενδεχομένως ένα ευρύτερο κοινό</a:t>
            </a:r>
            <a:r>
              <a:rPr lang="en-GB" sz="18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2"/>
          <p:cNvSpPr txBox="1">
            <a:spLocks noGrp="1"/>
          </p:cNvSpPr>
          <p:nvPr>
            <p:ph type="body" idx="1"/>
          </p:nvPr>
        </p:nvSpPr>
        <p:spPr>
          <a:xfrm>
            <a:off x="399370" y="1449389"/>
            <a:ext cx="611573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Επισκόπηση</a:t>
            </a:r>
            <a:endParaRPr b="1" dirty="0">
              <a:solidFill>
                <a:schemeClr val="accent3"/>
              </a:solidFill>
            </a:endParaRPr>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a:t>Το Twitter είναι μια διαδικτυακή πλατφόρμα για μικρο-blogging και παγκόσμια ανταλλαγή πληροφοριών.</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a:t>Οι χρήστες μπορούν να μοιράζονται ειδήσεις, βίντεο και φωτογραφίες σε πραγματικό χρόνο.</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a:t>Το όριο χαρακτήρων για τα tweets είναι 280.</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a:t>Χρησιμοποιείται για σύντομα σχόλια, επικοινωνία με άλλους και ενημέρωση.</a:t>
            </a:r>
            <a:endParaRPr dirty="0"/>
          </a:p>
          <a:p>
            <a:pPr marL="514350" marR="0" lvl="0" indent="-285750" algn="just" rtl="0">
              <a:lnSpc>
                <a:spcPct val="150000"/>
              </a:lnSpc>
              <a:spcBef>
                <a:spcPts val="1000"/>
              </a:spcBef>
              <a:spcAft>
                <a:spcPts val="0"/>
              </a:spcAft>
              <a:buClr>
                <a:srgbClr val="000000"/>
              </a:buClr>
              <a:buSzPts val="1800"/>
              <a:buFont typeface="Wingdings" panose="05000000000000000000" pitchFamily="2" charset="2"/>
              <a:buChar char="§"/>
            </a:pPr>
            <a:r>
              <a:rPr lang="en-GB" dirty="0"/>
              <a:t>Οι οργανισμοί χρησιμοποιούν το Twitter για γρήγορη επικοινωνία και δημιουργία συνδέσεων.</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09" name="Google Shape;109;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TWITTER</a:t>
            </a:r>
            <a:endParaRPr b="1"/>
          </a:p>
        </p:txBody>
      </p:sp>
      <p:pic>
        <p:nvPicPr>
          <p:cNvPr id="110" name="Google Shape;110;p32"/>
          <p:cNvPicPr preferRelativeResize="0"/>
          <p:nvPr/>
        </p:nvPicPr>
        <p:blipFill rotWithShape="1">
          <a:blip r:embed="rId3">
            <a:alphaModFix/>
          </a:blip>
          <a:srcRect/>
          <a:stretch/>
        </p:blipFill>
        <p:spPr>
          <a:xfrm>
            <a:off x="6788150" y="1449389"/>
            <a:ext cx="4743450" cy="3162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3"/>
          <p:cNvSpPr txBox="1">
            <a:spLocks noGrp="1"/>
          </p:cNvSpPr>
          <p:nvPr>
            <p:ph type="body" idx="1"/>
          </p:nvPr>
        </p:nvSpPr>
        <p:spPr>
          <a:xfrm>
            <a:off x="399370" y="1449389"/>
            <a:ext cx="710633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t>Συμβουλές για αποτελεσματική χρήση του Twitter</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a:t>Θέστε όρια στη συμμετοχή για υγιείς συνήθειες στα μέσα κοινωνικής δικτύωσης.</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a:t>Διατηρήστε το βιογραφικό σας ενημερωμένο για να προσελκύσετε οπαδούς.</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a:t>Ακολουθήστε σημαίνοντα πρόσωπα στον τομέα σας για προβολή.</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a:t>Χρησιμοποιήστε το "@" για να στείλετε άμεσα μηνύματα και να δώσετε τα εύσημα σε άλλους.</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t>Κατανόηση των Hashtags</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a:t>Τα hashtags συμβολίζονται με "#" και χρησιμοποιούνται για την παρακολούθηση των θεμάτων που βρίσκονται σε εξέλιξη.</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a:t>Μπορεί να συμπεριληφθεί οπουδήποτε σε ένα tweet.</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a:t>Ιστοσελίδες όπως η tagdef.com, η hashtags.org και το </a:t>
            </a:r>
            <a:r>
              <a:rPr lang="en-GB" dirty="0" err="1"/>
              <a:t>κέντρο </a:t>
            </a:r>
            <a:r>
              <a:rPr lang="en-GB" dirty="0"/>
              <a:t>βοήθειας του Twitter παρέχουν πληροφορίες.</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117" name="Google Shape;117;p33"/>
          <p:cNvPicPr preferRelativeResize="0"/>
          <p:nvPr/>
        </p:nvPicPr>
        <p:blipFill rotWithShape="1">
          <a:blip r:embed="rId3">
            <a:alphaModFix/>
          </a:blip>
          <a:srcRect/>
          <a:stretch/>
        </p:blipFill>
        <p:spPr>
          <a:xfrm>
            <a:off x="8046130" y="1449389"/>
            <a:ext cx="3429000" cy="4800600"/>
          </a:xfrm>
          <a:prstGeom prst="rect">
            <a:avLst/>
          </a:prstGeom>
          <a:noFill/>
          <a:ln>
            <a:noFill/>
          </a:ln>
        </p:spPr>
      </p:pic>
      <p:sp>
        <p:nvSpPr>
          <p:cNvPr id="118" name="Google Shape;118;p33"/>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TWITTER</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4"/>
          <p:cNvSpPr txBox="1">
            <a:spLocks noGrp="1"/>
          </p:cNvSpPr>
          <p:nvPr>
            <p:ph type="body" idx="1"/>
          </p:nvPr>
        </p:nvSpPr>
        <p:spPr>
          <a:xfrm>
            <a:off x="162559" y="1211580"/>
            <a:ext cx="6644641" cy="52122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t>Διαχείριση ορίου χαρακτήρων και </a:t>
            </a:r>
            <a:r>
              <a:rPr lang="el-GR" b="1" dirty="0"/>
              <a:t>στατιστικά στοιχεία </a:t>
            </a:r>
          </a:p>
          <a:p>
            <a:pPr marL="457200" marR="0" lvl="0" indent="-228600" algn="just" rtl="0">
              <a:lnSpc>
                <a:spcPct val="90000"/>
              </a:lnSpc>
              <a:spcBef>
                <a:spcPts val="1000"/>
              </a:spcBef>
              <a:spcAft>
                <a:spcPts val="0"/>
              </a:spcAft>
              <a:buClr>
                <a:srgbClr val="000000"/>
              </a:buClr>
              <a:buSzPts val="1800"/>
              <a:buFont typeface="Arial"/>
              <a:buNone/>
            </a:pPr>
            <a:r>
              <a:rPr lang="en-GB" dirty="0"/>
              <a:t>Το Twitter επέκτεινε το όριο χαρακτήρων σε 280, αλλά εστιάζει στην ποιότητα του περιεχομένου.</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a:t>Το Twitter Analytics παρέχει μετρήσεις δέσμευσης.</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a:t>Η φόρτωση πολυμέσων ενισχύει το περιεχόμενο.</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err="1"/>
              <a:t>Το κέντρο </a:t>
            </a:r>
            <a:r>
              <a:rPr lang="en-GB" dirty="0"/>
              <a:t>βοήθειας προσφέρει καθοδήγηση σχετικά με τις μορφές μέσων.</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t>Εργαλεία για τη διαχείριση του Twitter</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Για τη δημιουργία λογαριασμού και τη βελτιστοποίηση της χρήσης της πλατφόρμας: </a:t>
            </a:r>
            <a:r>
              <a:rPr lang="en-GB" dirty="0">
                <a:hlinkClick r:id="rId3"/>
              </a:rPr>
              <a:t>https://help.twitter.com/</a:t>
            </a:r>
            <a:r>
              <a:rPr lang="el-GR" dirty="0"/>
              <a:t> </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Για διαφήμιση και μάρκετινγκ: </a:t>
            </a:r>
            <a:r>
              <a:rPr lang="en-GB" dirty="0">
                <a:hlinkClick r:id="rId4"/>
              </a:rPr>
              <a:t>https://business.twitter.com/</a:t>
            </a:r>
            <a:r>
              <a:rPr lang="el-GR" dirty="0"/>
              <a:t> </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Δείτε το blog του Twitter για ενημερώσεις και νέα: </a:t>
            </a:r>
            <a:r>
              <a:rPr lang="en-GB" dirty="0">
                <a:hlinkClick r:id="rId5"/>
              </a:rPr>
              <a:t>https://blog.twitter.com/</a:t>
            </a:r>
            <a:r>
              <a:rPr lang="el-GR" dirty="0"/>
              <a:t> </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Χρησιμοποιήστε το Tweetdeck για να προγραμματίσετε tweets, να προσθέσετε φίλτρα, να παρακολουθείτε αναφορές και hashtags και να διαχειρίζεστε απεριόριστους λογαριασμούς: </a:t>
            </a:r>
            <a:r>
              <a:rPr lang="en-GB" dirty="0">
                <a:hlinkClick r:id="rId6"/>
              </a:rPr>
              <a:t>https://tweetdeck.twitter.com/</a:t>
            </a:r>
            <a:r>
              <a:rPr lang="el-GR" dirty="0"/>
              <a:t> </a:t>
            </a:r>
            <a:endParaRPr dirty="0"/>
          </a:p>
        </p:txBody>
      </p:sp>
      <p:pic>
        <p:nvPicPr>
          <p:cNvPr id="125" name="Google Shape;125;p34"/>
          <p:cNvPicPr preferRelativeResize="0"/>
          <p:nvPr/>
        </p:nvPicPr>
        <p:blipFill rotWithShape="1">
          <a:blip r:embed="rId7">
            <a:alphaModFix/>
          </a:blip>
          <a:srcRect/>
          <a:stretch/>
        </p:blipFill>
        <p:spPr>
          <a:xfrm>
            <a:off x="7073900" y="1498600"/>
            <a:ext cx="4533900" cy="3594100"/>
          </a:xfrm>
          <a:prstGeom prst="rect">
            <a:avLst/>
          </a:prstGeom>
          <a:noFill/>
          <a:ln>
            <a:noFill/>
          </a:ln>
        </p:spPr>
      </p:pic>
      <p:sp>
        <p:nvSpPr>
          <p:cNvPr id="126" name="Google Shape;126;p34"/>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TWITTER</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5"/>
          <p:cNvSpPr txBox="1">
            <a:spLocks noGrp="1"/>
          </p:cNvSpPr>
          <p:nvPr>
            <p:ph type="body" idx="1"/>
          </p:nvPr>
        </p:nvSpPr>
        <p:spPr>
          <a:xfrm>
            <a:off x="223520" y="1005839"/>
            <a:ext cx="7245976" cy="5464352"/>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buNone/>
            </a:pPr>
            <a:r>
              <a:rPr lang="en-GB" b="1" dirty="0">
                <a:solidFill>
                  <a:schemeClr val="accent3"/>
                </a:solidFill>
              </a:rPr>
              <a:t>Επισκόπηση </a:t>
            </a:r>
            <a:endParaRPr b="1"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Το Facebook, το οποίο ιδρύθηκε το 2004 από τον Μαρκ Ζούκερμπεργκ και την ομάδα του, είναι μια ευρέως χρησιμοποιούμενη πλατφόρμα κοινωνικής δικτύωσης που ξεκίνησε ως μέσο σύνδεσης για φοιτητές, αλλά έκτοτε έχει γίνει μια παγκόσμια πλατφόρμα για άτομα από όλα τα υπόβαθρα.</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Στο Facebook, οι χρήστες έχουν τη δυνατότητα να δημιουργούν προφίλ, να συνδέονται με φίλους και συγγενείς και να μοιράζονται διάφορες μορφές περιεχομένου, όπως ενημερώσεις, φωτογραφίες και βίντεο. Χρησιμεύει ως εικονικός χώρος για τους ανθρώπους να επικοινωνούν με άλλους και να αλληλεπιδρούν με το περιεχόμενο που δημοσιεύουν, ενισχύοντας τις συνδέσεις και τις κοινότητες.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Ένα σημαντικό χαρακτηριστικό του Facebook είναι η ροή ειδήσεων, η οποία παρουσιάζει μια εξατομικευμένη ροή περιεχομένου με βάση τις συνδέσεις και τα ενδιαφέροντα του χρήστη. Οι χρήστες μπορούν να ασχοληθούν με τις αναρτήσεις κάνοντας like, σχολιάζοντας και κοινοποιώντας τις, επιτρέποντας την αλληλεπίδραση και τη συζήτηση μεταξύ του κύκλου των φίλων και των γνωστών τους.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Στην πορεία ανάπτυξής του, το Facebook έχει επεκτείνει τις υπηρεσίες του μέσω της εξαγοράς άλλων δημοφιλών εφαρμογών και πλατφορμών, όπως το Instagram και το WhatsApp. </a:t>
            </a:r>
            <a:endParaRPr dirty="0"/>
          </a:p>
        </p:txBody>
      </p:sp>
      <p:sp>
        <p:nvSpPr>
          <p:cNvPr id="133" name="Google Shape;133;p3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FACEBOOK </a:t>
            </a:r>
            <a:endParaRPr b="1"/>
          </a:p>
        </p:txBody>
      </p:sp>
      <p:pic>
        <p:nvPicPr>
          <p:cNvPr id="134" name="Google Shape;134;p35"/>
          <p:cNvPicPr preferRelativeResize="0"/>
          <p:nvPr/>
        </p:nvPicPr>
        <p:blipFill rotWithShape="1">
          <a:blip r:embed="rId3">
            <a:alphaModFix/>
          </a:blip>
          <a:srcRect/>
          <a:stretch/>
        </p:blipFill>
        <p:spPr>
          <a:xfrm>
            <a:off x="7945120" y="1388975"/>
            <a:ext cx="3942079" cy="381294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6"/>
          <p:cNvSpPr txBox="1">
            <a:spLocks noGrp="1"/>
          </p:cNvSpPr>
          <p:nvPr>
            <p:ph type="body" idx="1"/>
          </p:nvPr>
        </p:nvSpPr>
        <p:spPr>
          <a:xfrm>
            <a:off x="0" y="942340"/>
            <a:ext cx="12059920" cy="5321300"/>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1700" dirty="0"/>
              <a:t>Το Facebook μπορεί να αποτελέσει ένα πολύτιμο εργαλείο για τις </a:t>
            </a:r>
            <a:r>
              <a:rPr lang="el-GR" sz="1700" dirty="0" err="1"/>
              <a:t>ΟΚτΠ</a:t>
            </a:r>
            <a:r>
              <a:rPr lang="el-GR" sz="1700" dirty="0"/>
              <a:t>, </a:t>
            </a:r>
            <a:r>
              <a:rPr lang="en-GB" sz="1700" dirty="0" err="1"/>
              <a:t>γι</a:t>
            </a:r>
            <a:r>
              <a:rPr lang="en-GB" sz="1700" dirty="0"/>
              <a:t>α να επικοινωνούν με το κοινό τους, να ευαισθητοποιούνται για κοινωνικά ζητήματα και να κινητοποιούν την υποστήριξη για τους σκοπούς τους. Ακολουθούν ορισμένες βασικές εκτιμήσεις και στρατηγικές για τις ΟΚ</a:t>
            </a:r>
            <a:r>
              <a:rPr lang="el-GR" sz="1700" dirty="0"/>
              <a:t>τ</a:t>
            </a:r>
            <a:r>
              <a:rPr lang="en-GB" sz="1700" dirty="0"/>
              <a:t>Π κατά τη χρήση του Facebook:</a:t>
            </a:r>
            <a:endParaRPr sz="1700" dirty="0"/>
          </a:p>
          <a:p>
            <a:pPr marL="457200" lvl="0" indent="-228600" algn="just" rtl="0">
              <a:lnSpc>
                <a:spcPct val="90000"/>
              </a:lnSpc>
              <a:spcBef>
                <a:spcPts val="1000"/>
              </a:spcBef>
              <a:spcAft>
                <a:spcPts val="0"/>
              </a:spcAft>
              <a:buSzPts val="1800"/>
              <a:buNone/>
            </a:pPr>
            <a:r>
              <a:rPr lang="en-GB" sz="1700" dirty="0">
                <a:solidFill>
                  <a:schemeClr val="accent3"/>
                </a:solidFill>
              </a:rPr>
              <a:t>Καθιέρωση ισχυρής παρουσίας:</a:t>
            </a:r>
            <a:endParaRPr sz="1700"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sz="1700" dirty="0"/>
              <a:t>Δημιουργήστε μια σελίδα στο Facebook ειδικά για τον οργανισμό σας για να παρουσιάσετε την αποστολή, τις δραστηριότητες και τον αντίκτυπό σας.</a:t>
            </a:r>
            <a:endParaRPr sz="17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700" dirty="0"/>
              <a:t>Προσαρμόστε τη Σελίδα σας με μια ελκυστική εικόνα προφίλ, μια φωτογραφία εξωφύλλου και μια συνοπτική και ελκυστική περιγραφή.</a:t>
            </a:r>
            <a:endParaRPr sz="17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700" dirty="0"/>
              <a:t>Χρησιμοποιήστε την ενότητα "Σχετικά" για να παρέχετε σχετικές πληροφορίες και να συμπεριλάβετε συνδέσμους προς τον ιστότοπό σας ή άλλες διαδικτυακές πλατφόρμες.</a:t>
            </a:r>
            <a:endParaRPr sz="1700" dirty="0"/>
          </a:p>
          <a:p>
            <a:pPr marL="457200" lvl="0" indent="-228600" algn="just" rtl="0">
              <a:lnSpc>
                <a:spcPct val="90000"/>
              </a:lnSpc>
              <a:spcBef>
                <a:spcPts val="1000"/>
              </a:spcBef>
              <a:spcAft>
                <a:spcPts val="0"/>
              </a:spcAft>
              <a:buSzPts val="1800"/>
              <a:buNone/>
            </a:pPr>
            <a:r>
              <a:rPr lang="en-GB" sz="1700" dirty="0">
                <a:solidFill>
                  <a:schemeClr val="accent3"/>
                </a:solidFill>
              </a:rPr>
              <a:t>Στρατηγική περιεχομένου:</a:t>
            </a:r>
            <a:endParaRPr sz="1700"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sz="1700" dirty="0"/>
              <a:t>Αναπτύξτε μια στρατηγική περιεχομένου που ευθυγραμμίζεται με τους στόχους και το κοινό-στόχο του οργανισμού σας.</a:t>
            </a:r>
            <a:endParaRPr sz="1700" dirty="0"/>
          </a:p>
          <a:p>
            <a:pPr marL="457200" lvl="0" indent="-228600" algn="just" rtl="0">
              <a:lnSpc>
                <a:spcPct val="90000"/>
              </a:lnSpc>
              <a:spcBef>
                <a:spcPts val="1000"/>
              </a:spcBef>
              <a:spcAft>
                <a:spcPts val="0"/>
              </a:spcAft>
              <a:buSzPts val="1800"/>
              <a:buNone/>
            </a:pPr>
            <a:r>
              <a:rPr lang="en-GB" sz="1700" dirty="0">
                <a:solidFill>
                  <a:schemeClr val="accent3"/>
                </a:solidFill>
              </a:rPr>
              <a:t>Συμμετοχή και αλληλεπίδραση:</a:t>
            </a:r>
            <a:endParaRPr sz="1700"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sz="1700" dirty="0"/>
              <a:t>Ανταποκριθείτε ενεργά στα σχόλια, τα μηνύματα και τα ερωτήματα του κοινού σας.</a:t>
            </a:r>
            <a:endParaRPr sz="17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700" dirty="0"/>
              <a:t>Ενθαρρύνετε τις συζητήσεις και δημιουργήστε μια αίσθηση κοινότητας, θέτοντας ερωτήσεις, αναζητώντας απόψεις και φιλοξενώντας δημοσκοπήσεις ή έρευνες.</a:t>
            </a:r>
            <a:endParaRPr sz="1700" dirty="0"/>
          </a:p>
          <a:p>
            <a:pPr marL="457200" lvl="0" indent="-228600" algn="just" rtl="0">
              <a:lnSpc>
                <a:spcPct val="90000"/>
              </a:lnSpc>
              <a:spcBef>
                <a:spcPts val="1000"/>
              </a:spcBef>
              <a:spcAft>
                <a:spcPts val="0"/>
              </a:spcAft>
              <a:buSzPts val="1800"/>
              <a:buNone/>
            </a:pPr>
            <a:r>
              <a:rPr lang="en-GB" sz="1700" dirty="0">
                <a:solidFill>
                  <a:schemeClr val="accent3"/>
                </a:solidFill>
              </a:rPr>
              <a:t>Ομάδες Facebook:</a:t>
            </a:r>
            <a:endParaRPr sz="1700"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sz="1700" dirty="0"/>
              <a:t>Εξετάστε το ενδεχόμενο δημιουργίας ή συμμετοχής σε σχετικές ομάδες στο Facebook για να συνδεθείτε με ομοϊδεάτες</a:t>
            </a:r>
            <a:r>
              <a:rPr lang="el-GR" sz="1700" dirty="0"/>
              <a:t>,</a:t>
            </a:r>
            <a:r>
              <a:rPr lang="en-GB" sz="1700" dirty="0"/>
              <a:t> οργανώσεις και άτομα που μοιράζονται παρόμοια ενδιαφέροντα ή ανησυχίες.</a:t>
            </a:r>
            <a:endParaRPr sz="17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700" dirty="0"/>
              <a:t>Συμμετέχετε σε συζητήσεις, μοιραστείτε πόρους και συνεργαστείτε σε κοινές πρωτοβουλίες στο πλαίσιο αυτών των ομάδων.</a:t>
            </a:r>
            <a:endParaRPr sz="17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40" name="Google Shape;140;p36"/>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FACEBOOK</a:t>
            </a:r>
            <a:endParaRP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7"/>
          <p:cNvSpPr txBox="1">
            <a:spLocks noGrp="1"/>
          </p:cNvSpPr>
          <p:nvPr>
            <p:ph type="body" idx="1"/>
          </p:nvPr>
        </p:nvSpPr>
        <p:spPr>
          <a:xfrm>
            <a:off x="114440" y="998220"/>
            <a:ext cx="11874360" cy="5415477"/>
          </a:xfrm>
          <a:prstGeom prst="rect">
            <a:avLst/>
          </a:prstGeom>
          <a:noFill/>
          <a:ln>
            <a:noFill/>
          </a:ln>
        </p:spPr>
        <p:txBody>
          <a:bodyPr spcFirstLastPara="1" wrap="square" lIns="0" tIns="0" rIns="0" bIns="0" anchor="t" anchorCtr="0">
            <a:noAutofit/>
          </a:bodyPr>
          <a:lstStyle/>
          <a:p>
            <a:pPr marL="457200" lvl="0" indent="-228600" algn="just" rtl="0">
              <a:lnSpc>
                <a:spcPct val="90000"/>
              </a:lnSpc>
              <a:spcBef>
                <a:spcPts val="1000"/>
              </a:spcBef>
              <a:spcAft>
                <a:spcPts val="0"/>
              </a:spcAft>
              <a:buSzPts val="1800"/>
              <a:buNone/>
            </a:pPr>
            <a:r>
              <a:rPr lang="en-GB" sz="1600" dirty="0">
                <a:solidFill>
                  <a:schemeClr val="accent3"/>
                </a:solidFill>
              </a:rPr>
              <a:t>Εξεύρεση πόρων και δωρεές:</a:t>
            </a:r>
            <a:endParaRPr sz="1600"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Αξιοποιήστε τις λειτουργίες </a:t>
            </a:r>
            <a:r>
              <a:rPr lang="en-GB"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του Facebook για τη </a:t>
            </a:r>
            <a:r>
              <a:rPr lang="en-GB" sz="1600" dirty="0"/>
              <a:t>συγκέντρωση χρημάτων, όπως η δημιουργία εράνων ή η προσθήκη ενός κουμπιού "Δωρεά" στη Σελίδα σας, για να συγκεντρώσετε χρήματα για τον οργανισμό σας.</a:t>
            </a:r>
            <a:endParaRPr sz="16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Μοιραστείτε συναρπαστικές ιστορίες, στοιχεία για τον αντίκτυπο και συγκεκριμένους στόχους για να ενθαρρύνετε τις δωρεές και να αναδείξετε τον αντίκτυπο των συνεισφορών.</a:t>
            </a:r>
            <a:endParaRPr sz="1600" dirty="0"/>
          </a:p>
          <a:p>
            <a:pPr marL="457200" lvl="0" indent="-228600" algn="just" rtl="0">
              <a:lnSpc>
                <a:spcPct val="90000"/>
              </a:lnSpc>
              <a:spcBef>
                <a:spcPts val="1000"/>
              </a:spcBef>
              <a:spcAft>
                <a:spcPts val="0"/>
              </a:spcAft>
              <a:buSzPts val="1800"/>
              <a:buNone/>
            </a:pPr>
            <a:r>
              <a:rPr lang="en-GB" sz="1600" dirty="0">
                <a:solidFill>
                  <a:schemeClr val="accent3"/>
                </a:solidFill>
              </a:rPr>
              <a:t>Εκδηλώσεις στο Facebook:</a:t>
            </a:r>
            <a:endParaRPr sz="1600"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Οργανώστε και προωθήστε εκδηλώσεις μέσω του Facebook Events για να προσεγγίσετε ένα ευρύτερο κοινό και να παρακολουθείτε τη συμμετοχή.</a:t>
            </a:r>
            <a:endParaRPr sz="16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Αξιοποιήστε τις λειτουργίες εκδήλωσης για να μοιραστείτε λεπτομέρειες και ενημερώσεις της εκδήλωσης και να αλληλεπιδράσετε με τους συμμετέχοντες πριν, κατά τη διάρκεια και μετά την εκδήλωση.</a:t>
            </a:r>
            <a:endParaRPr sz="1600" dirty="0"/>
          </a:p>
          <a:p>
            <a:pPr marL="457200" lvl="0" indent="-228600" algn="just" rtl="0">
              <a:lnSpc>
                <a:spcPct val="90000"/>
              </a:lnSpc>
              <a:spcBef>
                <a:spcPts val="1000"/>
              </a:spcBef>
              <a:spcAft>
                <a:spcPts val="0"/>
              </a:spcAft>
              <a:buSzPts val="1800"/>
              <a:buNone/>
            </a:pPr>
            <a:r>
              <a:rPr lang="en-GB" sz="1600" dirty="0">
                <a:solidFill>
                  <a:schemeClr val="accent3"/>
                </a:solidFill>
              </a:rPr>
              <a:t>Διαφήμιση στο Facebook:</a:t>
            </a:r>
            <a:endParaRPr sz="1600"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Εξετάστε το ενδεχόμενο να χρησιμοποιήσετε στοχευμένες διαφημίσεις στο Facebook για να προσεγγίσετε συγκεκριμένες δημογραφικές ομάδες, να επεκτείνετε την εμβέλειά σας και να προωθήσετε τη δέσμευση ή την υποστήριξη του οργανισμού σας.</a:t>
            </a:r>
            <a:endParaRPr sz="16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Καθορίστε το κοινό-στόχο σας, ορίστε σαφείς στόχους εκστρατείας και παρακολουθήστε την απόδοση των διαφημίσεών σας για να βελτιστοποιήσετε τα αποτελέσματα.</a:t>
            </a:r>
            <a:endParaRPr sz="1600" dirty="0"/>
          </a:p>
          <a:p>
            <a:pPr marL="457200" lvl="0" indent="-228600" algn="just" rtl="0">
              <a:lnSpc>
                <a:spcPct val="90000"/>
              </a:lnSpc>
              <a:spcBef>
                <a:spcPts val="1000"/>
              </a:spcBef>
              <a:spcAft>
                <a:spcPts val="0"/>
              </a:spcAft>
              <a:buSzPts val="1800"/>
              <a:buNone/>
            </a:pPr>
            <a:r>
              <a:rPr lang="en-GB" sz="1600" dirty="0">
                <a:solidFill>
                  <a:schemeClr val="accent3"/>
                </a:solidFill>
              </a:rPr>
              <a:t>Παρακολούθηση και αξιολόγηση:</a:t>
            </a:r>
            <a:endParaRPr sz="1600"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Παρακολουθείτε τακτικά τις επιδόσεις των προσπαθειών σας στο Facebook χρησιμοποιώντας το Facebook Insights και άλλα εργαλεία ανάλυσης.</a:t>
            </a:r>
            <a:endParaRPr sz="16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1600" dirty="0"/>
              <a:t>Αξιολογήστε τη δέσμευση, την εμβέλεια και τον αντίκτυπο των αναρτήσεων και των εκστρατειών σας για να βελτιώσετε τη στρατηγική περιεχομένου σας και να μεγιστοποιήσετε την αποτελεσματικότητα.</a:t>
            </a:r>
            <a:endParaRPr sz="16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46" name="Google Shape;146;p37"/>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FACEBOOK</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8"/>
          <p:cNvSpPr txBox="1">
            <a:spLocks noGrp="1"/>
          </p:cNvSpPr>
          <p:nvPr>
            <p:ph type="body" idx="1"/>
          </p:nvPr>
        </p:nvSpPr>
        <p:spPr>
          <a:xfrm>
            <a:off x="152400" y="1211814"/>
            <a:ext cx="7369544" cy="52376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Επισκόπηση </a:t>
            </a:r>
            <a:endParaRPr dirty="0">
              <a:solidFill>
                <a:schemeClr val="accent3"/>
              </a:solidFill>
            </a:endParaRPr>
          </a:p>
          <a:p>
            <a:pPr marL="514350" lvl="0" indent="-285750" algn="just" rtl="0">
              <a:lnSpc>
                <a:spcPct val="100000"/>
              </a:lnSpc>
              <a:spcBef>
                <a:spcPts val="1000"/>
              </a:spcBef>
              <a:spcAft>
                <a:spcPts val="0"/>
              </a:spcAft>
              <a:buSzPts val="1800"/>
              <a:buFont typeface="Wingdings" panose="05000000000000000000" pitchFamily="2" charset="2"/>
              <a:buChar char="§"/>
            </a:pPr>
            <a:r>
              <a:rPr lang="en-GB" dirty="0"/>
              <a:t>Το YouTube είναι μια γνωστή πλατφόρμα όπου οι χρήστες μπορούν να ανεβάζουν και να παρακολουθούν βίντεο σε ένα ευρύ φάσμα κατηγοριών. Χρησιμεύει ως κόμβος για ποικίλο περιεχόμενο, όπως ψυχαγωγία, εκπαίδευση, μουσική και πολλά άλλα. </a:t>
            </a:r>
            <a:endParaRPr dirty="0"/>
          </a:p>
          <a:p>
            <a:pPr marL="514350" lvl="0" indent="-285750" algn="just" rtl="0">
              <a:lnSpc>
                <a:spcPct val="100000"/>
              </a:lnSpc>
              <a:spcBef>
                <a:spcPts val="1000"/>
              </a:spcBef>
              <a:spcAft>
                <a:spcPts val="0"/>
              </a:spcAft>
              <a:buSzPts val="1800"/>
              <a:buFont typeface="Wingdings" panose="05000000000000000000" pitchFamily="2" charset="2"/>
              <a:buChar char="§"/>
            </a:pPr>
            <a:r>
              <a:rPr lang="en-GB" dirty="0"/>
              <a:t>Οι χρήστες έχουν την ελευθερία να μοιραστούν τα δικά τους βίντεο ή να εξερευνήσουν την εκτεταμένη συλλογή που διατίθεται δωρεάν. Το YouTube ενθαρρύνει την κοινωνική δέσμευση μέσω λειτουργιών όπως ο σχολιασμός, </a:t>
            </a:r>
            <a:r>
              <a:rPr lang="el-GR" dirty="0"/>
              <a:t>τα </a:t>
            </a:r>
            <a:r>
              <a:rPr lang="en-US" dirty="0"/>
              <a:t>likes </a:t>
            </a:r>
            <a:r>
              <a:rPr lang="en-GB" dirty="0"/>
              <a:t>και η κοινή χρήση, ενισχύοντας μια ενεργή και διασυνδεδεμένη κοινότητα. </a:t>
            </a:r>
            <a:endParaRPr dirty="0"/>
          </a:p>
          <a:p>
            <a:pPr marL="514350" lvl="0" indent="-285750" algn="just" rtl="0">
              <a:lnSpc>
                <a:spcPct val="100000"/>
              </a:lnSpc>
              <a:spcBef>
                <a:spcPts val="1000"/>
              </a:spcBef>
              <a:spcAft>
                <a:spcPts val="0"/>
              </a:spcAft>
              <a:buSzPts val="1800"/>
              <a:buFont typeface="Wingdings" panose="05000000000000000000" pitchFamily="2" charset="2"/>
              <a:buChar char="§"/>
            </a:pPr>
            <a:r>
              <a:rPr lang="en-GB" dirty="0"/>
              <a:t>Επιπλέον, η πλατφόρμα προσφέρει δυνατότητες ζωντανής ροής και παρέχει πολύτιμα εργαλεία για να βοηθήσει τους δημιουργούς περιεχομένου να βελτιώσουν τα βίντεό τους. Με την εκτεταμένη εμβέλεια και την εκτεταμένη βιβλιοθήκη περιεχομένου του, το YouTube έχει γίνει ένας εξέχων προορισμός για την ανταλλαγή και την προβολή βίντεο στο διαδίκτυο.</a:t>
            </a:r>
            <a:endParaRPr dirty="0"/>
          </a:p>
        </p:txBody>
      </p:sp>
      <p:sp>
        <p:nvSpPr>
          <p:cNvPr id="153" name="Google Shape;153;p38"/>
          <p:cNvSpPr txBox="1">
            <a:spLocks noGrp="1"/>
          </p:cNvSpPr>
          <p:nvPr>
            <p:ph type="title"/>
          </p:nvPr>
        </p:nvSpPr>
        <p:spPr>
          <a:xfrm>
            <a:off x="399370" y="241874"/>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endParaRPr b="1"/>
          </a:p>
          <a:p>
            <a:pPr marL="0" lvl="0" indent="0" algn="l" rtl="0">
              <a:lnSpc>
                <a:spcPct val="100000"/>
              </a:lnSpc>
              <a:spcBef>
                <a:spcPts val="0"/>
              </a:spcBef>
              <a:spcAft>
                <a:spcPts val="0"/>
              </a:spcAft>
              <a:buClr>
                <a:schemeClr val="lt1"/>
              </a:buClr>
              <a:buSzPts val="1800"/>
              <a:buNone/>
            </a:pPr>
            <a:r>
              <a:rPr lang="en-GB" b="1"/>
              <a:t>YOUTUB</a:t>
            </a:r>
            <a:r>
              <a:rPr lang="en-GB" b="1" i="1"/>
              <a:t>E </a:t>
            </a:r>
            <a:br>
              <a:rPr lang="en-GB" b="1" i="1"/>
            </a:br>
            <a:endParaRPr/>
          </a:p>
        </p:txBody>
      </p:sp>
      <p:pic>
        <p:nvPicPr>
          <p:cNvPr id="154" name="Google Shape;154;p38"/>
          <p:cNvPicPr preferRelativeResize="0"/>
          <p:nvPr/>
        </p:nvPicPr>
        <p:blipFill rotWithShape="1">
          <a:blip r:embed="rId3">
            <a:alphaModFix/>
          </a:blip>
          <a:srcRect/>
          <a:stretch/>
        </p:blipFill>
        <p:spPr>
          <a:xfrm>
            <a:off x="7945120" y="1473200"/>
            <a:ext cx="3847510" cy="4216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3"/>
          <p:cNvSpPr txBox="1">
            <a:spLocks noGrp="1"/>
          </p:cNvSpPr>
          <p:nvPr>
            <p:ph type="body" idx="1"/>
          </p:nvPr>
        </p:nvSpPr>
        <p:spPr>
          <a:xfrm>
            <a:off x="127001" y="1104900"/>
            <a:ext cx="11665630" cy="5440877"/>
          </a:xfrm>
          <a:prstGeom prst="rect">
            <a:avLst/>
          </a:prstGeom>
          <a:noFill/>
          <a:ln>
            <a:noFill/>
          </a:ln>
        </p:spPr>
        <p:txBody>
          <a:bodyPr spcFirstLastPara="1" wrap="square" lIns="0" tIns="0" rIns="0" bIns="0" anchor="t" anchorCtr="0">
            <a:noAutofit/>
          </a:bodyPr>
          <a:lstStyle/>
          <a:p>
            <a:pPr marL="457200" lvl="0" indent="-228600" algn="just" rtl="0">
              <a:lnSpc>
                <a:spcPct val="115000"/>
              </a:lnSpc>
              <a:spcBef>
                <a:spcPts val="200"/>
              </a:spcBef>
              <a:spcAft>
                <a:spcPts val="0"/>
              </a:spcAft>
              <a:buSzPts val="1800"/>
              <a:buNone/>
            </a:pPr>
            <a:r>
              <a:rPr lang="en-GB" sz="2000" b="1" dirty="0">
                <a:solidFill>
                  <a:srgbClr val="1F3763"/>
                </a:solidFill>
                <a:latin typeface="Calibri"/>
                <a:ea typeface="Calibri"/>
                <a:cs typeface="Calibri"/>
                <a:sym typeface="Calibri"/>
              </a:rPr>
              <a:t>Επ</a:t>
            </a:r>
            <a:r>
              <a:rPr lang="en-GB" sz="2000" b="1" dirty="0" err="1">
                <a:solidFill>
                  <a:srgbClr val="1F3763"/>
                </a:solidFill>
                <a:latin typeface="Calibri"/>
                <a:ea typeface="Calibri"/>
                <a:cs typeface="Calibri"/>
                <a:sym typeface="Calibri"/>
              </a:rPr>
              <a:t>ισκό</a:t>
            </a:r>
            <a:r>
              <a:rPr lang="en-GB" sz="2000" b="1" dirty="0">
                <a:solidFill>
                  <a:srgbClr val="1F3763"/>
                </a:solidFill>
                <a:latin typeface="Calibri"/>
                <a:ea typeface="Calibri"/>
                <a:cs typeface="Calibri"/>
                <a:sym typeface="Calibri"/>
              </a:rPr>
              <a:t>πηση</a:t>
            </a:r>
            <a:r>
              <a:rPr lang="en-GB" sz="2000" dirty="0">
                <a:solidFill>
                  <a:srgbClr val="1F3763"/>
                </a:solidFill>
                <a:latin typeface="Calibri"/>
                <a:ea typeface="Calibri"/>
                <a:cs typeface="Calibri"/>
                <a:sym typeface="Calibri"/>
              </a:rPr>
              <a:t> </a:t>
            </a:r>
            <a:endParaRPr sz="2400" dirty="0">
              <a:latin typeface="Calibri"/>
              <a:ea typeface="Calibri"/>
              <a:cs typeface="Calibri"/>
              <a:sym typeface="Calibri"/>
            </a:endParaRPr>
          </a:p>
          <a:p>
            <a:pPr marL="228600" lvl="0" indent="0" algn="just" rtl="0">
              <a:lnSpc>
                <a:spcPct val="115000"/>
              </a:lnSpc>
              <a:spcBef>
                <a:spcPts val="1000"/>
              </a:spcBef>
              <a:spcAft>
                <a:spcPts val="0"/>
              </a:spcAft>
              <a:buSzPts val="1800"/>
            </a:pPr>
            <a:r>
              <a:rPr lang="en-GB" sz="2000" dirty="0">
                <a:latin typeface="Calibri"/>
                <a:ea typeface="Calibri"/>
                <a:cs typeface="Calibri"/>
                <a:sym typeface="Calibri"/>
              </a:rPr>
              <a:t>Η δύναμη των μέσων κοινωνικής δικτύωσης ως πλατφόρμα επικοινωνίας, προβολής και δέσμευσης είναι αναμφισβήτητη. Για τις Οργανώσεις της Κοινωνίας των Πολιτών (ΟΚ</a:t>
            </a:r>
            <a:r>
              <a:rPr lang="el-GR" sz="2000" dirty="0">
                <a:latin typeface="Calibri"/>
                <a:ea typeface="Calibri"/>
                <a:cs typeface="Calibri"/>
                <a:sym typeface="Calibri"/>
              </a:rPr>
              <a:t>τ</a:t>
            </a:r>
            <a:r>
              <a:rPr lang="en-GB" sz="2000" dirty="0">
                <a:latin typeface="Calibri"/>
                <a:ea typeface="Calibri"/>
                <a:cs typeface="Calibri"/>
                <a:sym typeface="Calibri"/>
              </a:rPr>
              <a:t>Π), αυτά τα ψηφιακά εργαλεία μπορούν να χρησιμεύσουν ως ανεκτίμητα περιουσιακά στοιχεία για την προώθηση του σκοπού τους και τη δημιουργία ενός δικτύου υποστήριξης. Αυτή η ενότητα έχει ως στόχο να καθοδηγήσει τις ΟΚ</a:t>
            </a:r>
            <a:r>
              <a:rPr lang="el-GR" sz="2000" dirty="0">
                <a:latin typeface="Calibri"/>
                <a:ea typeface="Calibri"/>
                <a:cs typeface="Calibri"/>
                <a:sym typeface="Calibri"/>
              </a:rPr>
              <a:t>τ</a:t>
            </a:r>
            <a:r>
              <a:rPr lang="en-GB" sz="2000" dirty="0">
                <a:latin typeface="Calibri"/>
                <a:ea typeface="Calibri"/>
                <a:cs typeface="Calibri"/>
                <a:sym typeface="Calibri"/>
              </a:rPr>
              <a:t>Π στον εντοπισμό και τη χρήση των πιο σχετικών εργαλείων των μέσων κοινωνικής δικτύωσης, μαζί με την παροχή αξιοποιήσιμων πληροφοριών για την ενίσχυση της στρατηγικής τους στα μέσα κοινωνικής δικτύωσης. </a:t>
            </a:r>
            <a:endParaRPr sz="2400" dirty="0">
              <a:latin typeface="Calibri"/>
              <a:ea typeface="Calibri"/>
              <a:cs typeface="Calibri"/>
              <a:sym typeface="Calibri"/>
            </a:endParaRPr>
          </a:p>
          <a:p>
            <a:pPr marL="457200" lvl="0" indent="-228600" algn="just" rtl="0">
              <a:lnSpc>
                <a:spcPct val="115000"/>
              </a:lnSpc>
              <a:spcBef>
                <a:spcPts val="800"/>
              </a:spcBef>
              <a:spcAft>
                <a:spcPts val="0"/>
              </a:spcAft>
              <a:buSzPts val="1800"/>
              <a:buNone/>
            </a:pPr>
            <a:r>
              <a:rPr lang="en-GB" sz="2000" b="1" dirty="0">
                <a:solidFill>
                  <a:srgbClr val="1F3763"/>
                </a:solidFill>
                <a:latin typeface="Calibri"/>
                <a:ea typeface="Calibri"/>
                <a:cs typeface="Calibri"/>
                <a:sym typeface="Calibri"/>
              </a:rPr>
              <a:t>Μαθησιακά αποτελέσματα</a:t>
            </a:r>
            <a:endParaRPr sz="2400" b="1" dirty="0">
              <a:latin typeface="Calibri"/>
              <a:ea typeface="Calibri"/>
              <a:cs typeface="Calibri"/>
              <a:sym typeface="Calibri"/>
            </a:endParaRPr>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Κατανόηση διαφορετικών πλατφορμών κοινωνικής δικτύωσης</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l-GR" sz="2000" dirty="0"/>
              <a:t>Επιλογή κατάλληλων πλατφορμών </a:t>
            </a:r>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Ανάπ</a:t>
            </a:r>
            <a:r>
              <a:rPr lang="en-GB" sz="2000" dirty="0" err="1"/>
              <a:t>τυξη</a:t>
            </a:r>
            <a:r>
              <a:rPr lang="en-GB" sz="2000" dirty="0"/>
              <a:t> ελκυστικού περιεχομένου</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err="1"/>
              <a:t>Δημι</a:t>
            </a:r>
            <a:r>
              <a:rPr lang="el-GR" sz="2000" dirty="0" err="1"/>
              <a:t>ουργία</a:t>
            </a:r>
            <a:r>
              <a:rPr lang="el-GR" sz="2000" dirty="0"/>
              <a:t> και καλλιέργεια </a:t>
            </a:r>
            <a:r>
              <a:rPr lang="en-GB" sz="2000" dirty="0" err="1"/>
              <a:t>μι</a:t>
            </a:r>
            <a:r>
              <a:rPr lang="en-GB" sz="2000" dirty="0"/>
              <a:t>α</a:t>
            </a:r>
            <a:r>
              <a:rPr lang="el-GR" sz="2000" dirty="0"/>
              <a:t>ς</a:t>
            </a:r>
            <a:r>
              <a:rPr lang="en-GB" sz="2000" dirty="0"/>
              <a:t> </a:t>
            </a:r>
            <a:r>
              <a:rPr lang="en-GB" sz="2000" dirty="0" err="1"/>
              <a:t>δι</a:t>
            </a:r>
            <a:r>
              <a:rPr lang="en-GB" sz="2000" dirty="0"/>
              <a:t>αδικτυακή</a:t>
            </a:r>
            <a:r>
              <a:rPr lang="el-GR" sz="2000" dirty="0"/>
              <a:t>ς</a:t>
            </a:r>
            <a:r>
              <a:rPr lang="en-GB" sz="2000" dirty="0"/>
              <a:t> </a:t>
            </a:r>
            <a:r>
              <a:rPr lang="en-GB" sz="2000" dirty="0" err="1"/>
              <a:t>κοινότητ</a:t>
            </a:r>
            <a:r>
              <a:rPr lang="en-GB" sz="2000" dirty="0"/>
              <a:t>α</a:t>
            </a:r>
            <a:r>
              <a:rPr lang="el-GR" sz="2000" dirty="0"/>
              <a:t>ς</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a:t>Εφαρμογή εκστρατειών συγκέντρωσης πόρων και ευαισθητοποίησης</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sz="2000" dirty="0" err="1"/>
              <a:t>Αν</a:t>
            </a:r>
            <a:r>
              <a:rPr lang="el-GR" sz="2000" dirty="0" err="1"/>
              <a:t>άλυση</a:t>
            </a:r>
            <a:r>
              <a:rPr lang="el-GR" sz="2000" dirty="0"/>
              <a:t> απόδοσης </a:t>
            </a:r>
            <a:r>
              <a:rPr lang="en-GB" sz="2000" dirty="0" err="1"/>
              <a:t>των</a:t>
            </a:r>
            <a:r>
              <a:rPr lang="en-GB" sz="2000" dirty="0"/>
              <a:t> κοινωνικών μέσων ενημέρωσης</a:t>
            </a:r>
            <a:endParaRPr dirty="0"/>
          </a:p>
          <a:p>
            <a:pPr marL="228600" lvl="0" indent="0" algn="just" rtl="0">
              <a:lnSpc>
                <a:spcPct val="90000"/>
              </a:lnSpc>
              <a:spcBef>
                <a:spcPts val="1000"/>
              </a:spcBef>
              <a:spcAft>
                <a:spcPts val="0"/>
              </a:spcAft>
              <a:buSzPts val="1800"/>
              <a:buNone/>
            </a:pPr>
            <a:endParaRPr b="1" dirty="0"/>
          </a:p>
          <a:p>
            <a:pPr marL="0" lvl="0" indent="0" algn="just" rtl="0">
              <a:lnSpc>
                <a:spcPct val="90000"/>
              </a:lnSpc>
              <a:spcBef>
                <a:spcPts val="0"/>
              </a:spcBef>
              <a:spcAft>
                <a:spcPts val="0"/>
              </a:spcAft>
              <a:buClr>
                <a:schemeClr val="accent1"/>
              </a:buClr>
              <a:buSzPts val="1800"/>
              <a:buNone/>
            </a:pPr>
            <a:endParaRPr dirty="0">
              <a:solidFill>
                <a:srgbClr val="000000"/>
              </a:solidFill>
            </a:endParaRPr>
          </a:p>
        </p:txBody>
      </p:sp>
      <p:sp>
        <p:nvSpPr>
          <p:cNvPr id="59" name="Google Shape;59;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br>
              <a:rPr lang="en-GB" b="1" dirty="0"/>
            </a:br>
            <a:br>
              <a:rPr lang="en-GB" b="1" dirty="0"/>
            </a:br>
            <a:r>
              <a:rPr lang="en-GB" b="1" dirty="0"/>
              <a:t>Επ</a:t>
            </a:r>
            <a:r>
              <a:rPr lang="en-GB" b="1" dirty="0" err="1"/>
              <a:t>ισκό</a:t>
            </a:r>
            <a:r>
              <a:rPr lang="en-GB" b="1" dirty="0"/>
              <a:t>πηση και μαθησιακοί στόχοι </a:t>
            </a:r>
            <a:br>
              <a:rPr lang="en-GB" b="1" dirty="0"/>
            </a:br>
            <a:br>
              <a:rPr lang="en-GB" dirty="0"/>
            </a:b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9"/>
          <p:cNvSpPr txBox="1">
            <a:spLocks noGrp="1"/>
          </p:cNvSpPr>
          <p:nvPr>
            <p:ph type="body" idx="1"/>
          </p:nvPr>
        </p:nvSpPr>
        <p:spPr>
          <a:xfrm>
            <a:off x="203200" y="1282700"/>
            <a:ext cx="11589430" cy="52630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Πράγματα που </a:t>
            </a:r>
            <a:r>
              <a:rPr lang="en-GB" b="1" dirty="0">
                <a:solidFill>
                  <a:schemeClr val="accent3"/>
                </a:solidFill>
              </a:rPr>
              <a:t>μπορείτε να κάνετε στο YouTube:</a:t>
            </a:r>
            <a:endParaRPr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Αρχίστε να δημιουργείτε τα δικά σας βίντεο: Ξεκινήστε με το storyboarding των ιδεών σας και δημιουργήστε μια συναρπαστική αφήγηση. Τα storyboards είναι οπτικές αναπαραστάσεις της ιστορίας σας, χρησιμοποιώντας στιγμιότυπα οθόνης ή εικονογραφήσεις. Βοηθούν στην ανάπτυξη των βίντεο σας. Πριν από τη μαγνητοσκόπηση, δημιουργήστε ένα storyboard και ένα σενάριο. Διαχωρίστε την ιστορία σας σε διαφορετικές σκηνές για να οργανώσετε αποτελεσματικά το περιεχόμενό σας.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Δημιουργήστε ένα κανάλι στο YouTube για τον οργανισμό σας: Δημιουργήστε ένα ειδικό κανάλι όπου μπορείτε να ανεβάζετε και να παρουσιάζετε τα βίντεό σας. Αυτό θα σας επιτρέψει να συγκεντρώσετε το περιεχόμενό σας και να το καταστήσετε εύκολα προσβάσιμο. Στη συνέχεια, μπορείτε να μοιραστείτε αυτά τα βίντεο στις πλατφόρμες των μέσων κοινωνικής δικτύωσης που διαθέτετε για να προσεγγίσετε ένα ευρύτερο κοινό.</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Συμμετέχετε σε άλλα βίντεο στο YouTube: Κάντε like, σχολιάστε και μοιραστείτε βίντεο που είναι σχετικά με τον οργανισμό σας. Αυτό μπορεί να σας βοηθήσει να δημιουργήσετε συνδέσεις και να εμπλακείτε με την κοινότητα του YouTube. Είναι ένας πολύ καλός τρόπος για να δείξετε υποστήριξη και να συνεργαστείτε με άλλους δημιουργούς.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Αξιοποιήστε τη ζωντανή ροή: Σας επιτρέπει να μοιράζεστε εμπειρίες σε πραγματικό χρόνο και να επικοινωνείτε με το κοινό σας. Μπορείτε να το χρησιμοποιήσετε για να δώσετε </a:t>
            </a:r>
            <a:r>
              <a:rPr lang="el-GR" dirty="0"/>
              <a:t>αυθόρμητες </a:t>
            </a:r>
            <a:r>
              <a:rPr lang="en-GB" dirty="0"/>
              <a:t>απα</a:t>
            </a:r>
            <a:r>
              <a:rPr lang="en-GB" dirty="0" err="1"/>
              <a:t>ντήσεις</a:t>
            </a:r>
            <a:r>
              <a:rPr lang="en-GB" dirty="0"/>
              <a:t> σε γεγονότα, ειδήσεις ή ακόμη και για να κάνετε unboxings. Παρόλο που η ζωντανή ροή μπορεί να έχει μια καμπύλη εκμάθησης, μπορεί να γίνει ο ευκολότερος τρόπος για τη δημιουργία περιεχομένου βίντεο μόλις κατακτήσετε τη μορφή.</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60" name="Google Shape;160;p39"/>
          <p:cNvSpPr txBox="1">
            <a:spLocks noGrp="1"/>
          </p:cNvSpPr>
          <p:nvPr>
            <p:ph type="title"/>
          </p:nvPr>
        </p:nvSpPr>
        <p:spPr>
          <a:xfrm>
            <a:off x="399295" y="2506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endParaRPr b="1"/>
          </a:p>
          <a:p>
            <a:pPr marL="0" lvl="0" indent="0" algn="l" rtl="0">
              <a:lnSpc>
                <a:spcPct val="100000"/>
              </a:lnSpc>
              <a:spcBef>
                <a:spcPts val="0"/>
              </a:spcBef>
              <a:spcAft>
                <a:spcPts val="0"/>
              </a:spcAft>
              <a:buClr>
                <a:schemeClr val="lt1"/>
              </a:buClr>
              <a:buSzPts val="1800"/>
              <a:buNone/>
            </a:pPr>
            <a:r>
              <a:rPr lang="en-GB" b="1"/>
              <a:t>YOUTUB</a:t>
            </a:r>
            <a:r>
              <a:rPr lang="en-GB" b="1" i="1"/>
              <a:t>E </a:t>
            </a:r>
            <a:br>
              <a:rPr lang="en-GB" b="1" i="1"/>
            </a:b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40"/>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p>
            <a:pPr marL="457200" lvl="0" indent="-228600" algn="just" rtl="0">
              <a:lnSpc>
                <a:spcPct val="90000"/>
              </a:lnSpc>
              <a:spcBef>
                <a:spcPts val="1000"/>
              </a:spcBef>
              <a:spcAft>
                <a:spcPts val="0"/>
              </a:spcAft>
              <a:buSzPts val="1800"/>
              <a:buNone/>
            </a:pPr>
            <a:r>
              <a:rPr lang="en-GB" b="1" dirty="0" err="1">
                <a:solidFill>
                  <a:schemeClr val="accent3"/>
                </a:solidFill>
              </a:rPr>
              <a:t>Συμ</a:t>
            </a:r>
            <a:r>
              <a:rPr lang="en-GB" b="1" dirty="0">
                <a:solidFill>
                  <a:schemeClr val="accent3"/>
                </a:solidFill>
              </a:rPr>
              <a:t>βουλές για βίντεο </a:t>
            </a:r>
            <a:r>
              <a:rPr lang="el-GR" b="1" dirty="0">
                <a:solidFill>
                  <a:schemeClr val="accent3"/>
                </a:solidFill>
              </a:rPr>
              <a:t>στο </a:t>
            </a:r>
            <a:r>
              <a:rPr lang="en-US" b="1" dirty="0" err="1">
                <a:solidFill>
                  <a:schemeClr val="accent3"/>
                </a:solidFill>
              </a:rPr>
              <a:t>Youtube</a:t>
            </a:r>
            <a:r>
              <a:rPr lang="en-GB" b="1" dirty="0">
                <a:solidFill>
                  <a:schemeClr val="accent3"/>
                </a:solidFill>
              </a:rPr>
              <a:t>:</a:t>
            </a:r>
            <a:endParaRPr dirty="0">
              <a:solidFill>
                <a:schemeClr val="accent3"/>
              </a:solidFill>
            </a:endParaRPr>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Ξεκινήστε κάθε βίντεο με </a:t>
            </a:r>
            <a:r>
              <a:rPr lang="en-GB" dirty="0" err="1"/>
              <a:t>έν</a:t>
            </a:r>
            <a:r>
              <a:rPr lang="en-GB" dirty="0"/>
              <a:t>α</a:t>
            </a:r>
            <a:r>
              <a:rPr lang="el-GR" dirty="0"/>
              <a:t>ν</a:t>
            </a:r>
            <a:r>
              <a:rPr lang="en-GB" dirty="0"/>
              <a:t> </a:t>
            </a:r>
            <a:r>
              <a:rPr lang="en-GB" dirty="0" err="1"/>
              <a:t>ενδι</a:t>
            </a:r>
            <a:r>
              <a:rPr lang="en-GB" dirty="0"/>
              <a:t>αφέρον</a:t>
            </a:r>
            <a:r>
              <a:rPr lang="el-GR" dirty="0"/>
              <a:t> τρόπο</a:t>
            </a:r>
            <a:r>
              <a:rPr lang="en-GB" dirty="0"/>
              <a:t>: Τραβήξτε την προσοχή των θεατών σας από την αρχή για να τους κρατήσετε απασχολημένους καθ' όλη τη διάρκεια του βίντεο.</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Ανάπτυξη μιας βιώσιμης ροής εργασίας παραγωγής βίντεο: Καθιέρωση μιας συστηματικής διαδικασίας για το</a:t>
            </a:r>
            <a:r>
              <a:rPr lang="el-GR" dirty="0"/>
              <a:t>ν</a:t>
            </a:r>
            <a:r>
              <a:rPr lang="en-GB" dirty="0"/>
              <a:t> σχεδιασμό, τη λήψη, την επεξεργασία και τη μεταφόρτωση των βίντεό σας. Αυτό εξασφαλίζει σταθερή ποιότητα και έγκαιρη παράδοση.</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Δημιουργήστε μια συνεπή εμφάνιση και αίσθηση: Χρησιμοποιώντας σταθερό branding, γραφικά και τεχνικές μοντάζ, αναπτύξτε ένα αναγνωρίσιμο οπτικό στυλ για τα βίντεό σας. Αυτό βοηθά στη δημιουργία μιας συνεκτικής ταυτότητας για το κανάλι σας.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Συνεργαστείτε με άλλους YouTubers: Αναζητήστε κανάλια με παρόμοιο κοινό αλλά διαφορετικό περιεχόμενο και διερευνήστε ευκαιρίες συνεργασίας. Αυτό μπορεί να σας βοηθήσει να προσεγγίσετε νέα κοινά και να επεκτείνετε την εμβέλειά σας.</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Αναπτύξτε βίντεο ως σειρά: Εξετάστε το ενδεχόμενο να δημιουργήσετε μια σειρά βίντεο που περιστρέφονται γύρω από ένα συγκεκριμένο θέμα. Αυτό ενθαρρύνει τους θεατές να παρακολουθήσουν πολλαπλά βίντεο, αυξάνοντας τη δέσμευση και την αφοσίωση των συνδρομητών.</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66" name="Google Shape;166;p40"/>
          <p:cNvSpPr txBox="1">
            <a:spLocks noGrp="1"/>
          </p:cNvSpPr>
          <p:nvPr>
            <p:ph type="title"/>
          </p:nvPr>
        </p:nvSpPr>
        <p:spPr>
          <a:xfrm>
            <a:off x="399370" y="241874"/>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endParaRPr b="1"/>
          </a:p>
          <a:p>
            <a:pPr marL="0" lvl="0" indent="0" algn="l" rtl="0">
              <a:lnSpc>
                <a:spcPct val="100000"/>
              </a:lnSpc>
              <a:spcBef>
                <a:spcPts val="0"/>
              </a:spcBef>
              <a:spcAft>
                <a:spcPts val="0"/>
              </a:spcAft>
              <a:buClr>
                <a:schemeClr val="lt1"/>
              </a:buClr>
              <a:buSzPts val="1800"/>
              <a:buNone/>
            </a:pPr>
            <a:r>
              <a:rPr lang="en-GB" b="1"/>
              <a:t>YOUTUB</a:t>
            </a:r>
            <a:r>
              <a:rPr lang="en-GB" b="1" i="1"/>
              <a:t>E </a:t>
            </a:r>
            <a:br>
              <a:rPr lang="en-GB" b="1" i="1"/>
            </a:b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1"/>
          <p:cNvSpPr txBox="1">
            <a:spLocks noGrp="1"/>
          </p:cNvSpPr>
          <p:nvPr>
            <p:ph type="body" idx="1"/>
          </p:nvPr>
        </p:nvSpPr>
        <p:spPr>
          <a:xfrm>
            <a:off x="307929" y="1307149"/>
            <a:ext cx="11307077"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t>Για τη μέτρηση, τη δημιουργία περιεχομένου, τον προγραμματισμό και την παρακολούθηση στο YouTube, μπορείτε να χρησιμοποιήσετε τα ακόλουθα εργαλεία:</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YouTube Live: </a:t>
            </a:r>
            <a:r>
              <a:rPr lang="en-GB" dirty="0"/>
              <a:t>Το YouTube Live είναι ένα ισχυρό εργαλείο για ζωντανή μετάδοση εκδηλώσεων, παραστάσεων ή διαδραστικών συνεδριών. Μπορείτε να αλληλεπιδράσετε με το κοινό σας σε πραγματικό χρόνο και να δημιουργήσετε μια αίσθηση κοινότητας. Για να μάθετε περισσότερα σχετικά με τη χρήση του YouTube Live, μπορείτε να αποκτήσετε πρόσβαση σε ένα δωρεάν μάθημα που παρέχεται από το YouTube σχετικά με τη ζωντανή ροή μέσω αυτού του συνδέσμου: </a:t>
            </a:r>
            <a:r>
              <a:rPr lang="en-GB" u="sng" dirty="0">
                <a:solidFill>
                  <a:schemeClr val="hlink"/>
                </a:solidFill>
                <a:hlinkClick r:id="rId3"/>
              </a:rPr>
              <a:t>https://creatoracademy.youtube.com/page/course/livestream</a:t>
            </a:r>
            <a:endParaRPr lang="en-GB" u="sng" dirty="0">
              <a:solidFill>
                <a:schemeClr val="hlink"/>
              </a:solidFill>
            </a:endParaRPr>
          </a:p>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YouTube Analytics: </a:t>
            </a:r>
            <a:r>
              <a:rPr lang="en-GB" dirty="0"/>
              <a:t>Τα YouTube Analytics παρέχουν πολύτιμες πληροφορίες σχετικά με τις επιδόσεις του καναλιού σας και τη δέσμευση του κοινού. Σας επιτρέπει να παρακολουθείτε μετρήσεις όπως οι προβολές, ο χρόνος παρακολούθησης, τα δημογραφικά στοιχεία του κοινού και πολλά άλλα. Για να καταλάβετε πώς να χρησιμοποιείτε αποτελεσματικά τα YouTube Analytics, μπορείτε να ανατρέξετε σε αυτόν τον σύνδεσμο για περισσότερες πληροφορίες: </a:t>
            </a:r>
            <a:r>
              <a:rPr lang="en-GB" u="sng" dirty="0">
                <a:solidFill>
                  <a:schemeClr val="hlink"/>
                </a:solidFill>
                <a:hlinkClick r:id="rId4"/>
              </a:rPr>
              <a:t>https://support.google.com/youtube/answer/1714323?hl=en</a:t>
            </a:r>
            <a:endParaRPr lang="en-GB" u="sng" dirty="0">
              <a:solidFill>
                <a:schemeClr val="hlink"/>
              </a:solidFill>
            </a:endParaRPr>
          </a:p>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Αυτά τα εργαλεία θα σας βοηθήσουν να κατανοήσετε βαθύτερα τις επιδόσεις του καναλιού σας, τη συμπεριφορά του κοινού και θα σας επιτρέψουν να λάβετε αποφάσεις βάσει δεδομένων</a:t>
            </a:r>
            <a:r>
              <a:rPr lang="el-GR" dirty="0"/>
              <a:t>,</a:t>
            </a:r>
            <a:r>
              <a:rPr lang="en-GB" dirty="0"/>
              <a:t> για να βελτιώσετε τη στρατηγική περιεχομένου σας.</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72" name="Google Shape;172;p41"/>
          <p:cNvSpPr txBox="1">
            <a:spLocks noGrp="1"/>
          </p:cNvSpPr>
          <p:nvPr>
            <p:ph type="title"/>
          </p:nvPr>
        </p:nvSpPr>
        <p:spPr>
          <a:xfrm>
            <a:off x="399370" y="241874"/>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endParaRPr b="1"/>
          </a:p>
          <a:p>
            <a:pPr marL="0" lvl="0" indent="0" algn="l" rtl="0">
              <a:lnSpc>
                <a:spcPct val="100000"/>
              </a:lnSpc>
              <a:spcBef>
                <a:spcPts val="0"/>
              </a:spcBef>
              <a:spcAft>
                <a:spcPts val="0"/>
              </a:spcAft>
              <a:buClr>
                <a:schemeClr val="lt1"/>
              </a:buClr>
              <a:buSzPts val="1800"/>
              <a:buNone/>
            </a:pPr>
            <a:r>
              <a:rPr lang="en-GB" b="1"/>
              <a:t>YOUTUB</a:t>
            </a:r>
            <a:r>
              <a:rPr lang="en-GB" b="1" i="1"/>
              <a:t>E </a:t>
            </a:r>
            <a:br>
              <a:rPr lang="en-GB" b="1" i="1"/>
            </a:b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2"/>
          <p:cNvSpPr txBox="1">
            <a:spLocks noGrp="1"/>
          </p:cNvSpPr>
          <p:nvPr>
            <p:ph type="body" idx="1"/>
          </p:nvPr>
        </p:nvSpPr>
        <p:spPr>
          <a:xfrm>
            <a:off x="399370" y="1449389"/>
            <a:ext cx="569663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Επισκόπηση </a:t>
            </a:r>
            <a:endParaRPr dirty="0">
              <a:solidFill>
                <a:schemeClr val="accent3"/>
              </a:solidFill>
            </a:endParaRPr>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Το Instagram, διαθέσιμο στη διεύθυνση www.instagram.com, είναι μια δημοφιλής εφαρμογή για κινητά που χρησιμοποιείται για την ανταλλαγή φωτογραφιών και βίντεο. Οι χρήστες συνήθως α</a:t>
            </a:r>
            <a:r>
              <a:rPr lang="en-GB" dirty="0" err="1"/>
              <a:t>νε</a:t>
            </a:r>
            <a:r>
              <a:rPr lang="en-GB" dirty="0"/>
              <a:t>βάζουν στους λογαριασμούς τους στο Instagram, όπου οι άλλοι μπορούν να τους κάνουν like και να τα σχολιάζουν. </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Η εφαρμογή μπορεί να συνδεθεί με άλλες πλατφόρμες κοινωνικής δικτύωσης, επιτρέποντας την ταυτόχρονη ανάρτηση σε πολλαπλά δίκτυα.</a:t>
            </a:r>
            <a:endParaRPr dirty="0"/>
          </a:p>
          <a:p>
            <a:pPr marL="457200" marR="0" lvl="0" indent="-228600" algn="just" rtl="0">
              <a:lnSpc>
                <a:spcPct val="90000"/>
              </a:lnSpc>
              <a:spcBef>
                <a:spcPts val="1000"/>
              </a:spcBef>
              <a:spcAft>
                <a:spcPts val="0"/>
              </a:spcAft>
              <a:buClr>
                <a:srgbClr val="000000"/>
              </a:buClr>
              <a:buSzPts val="1800"/>
              <a:buFont typeface="Arial"/>
              <a:buNone/>
            </a:pPr>
            <a:endParaRPr b="1" dirty="0"/>
          </a:p>
        </p:txBody>
      </p:sp>
      <p:sp>
        <p:nvSpPr>
          <p:cNvPr id="179" name="Google Shape;179;p4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INSTAGRAM </a:t>
            </a:r>
            <a:endParaRPr b="1"/>
          </a:p>
        </p:txBody>
      </p:sp>
      <p:pic>
        <p:nvPicPr>
          <p:cNvPr id="180" name="Google Shape;180;p42"/>
          <p:cNvPicPr preferRelativeResize="0"/>
          <p:nvPr/>
        </p:nvPicPr>
        <p:blipFill rotWithShape="1">
          <a:blip r:embed="rId3">
            <a:alphaModFix/>
          </a:blip>
          <a:srcRect/>
          <a:stretch/>
        </p:blipFill>
        <p:spPr>
          <a:xfrm>
            <a:off x="6794500" y="1148277"/>
            <a:ext cx="5397500" cy="5397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3"/>
          <p:cNvSpPr txBox="1">
            <a:spLocks noGrp="1"/>
          </p:cNvSpPr>
          <p:nvPr>
            <p:ph type="body" idx="1"/>
          </p:nvPr>
        </p:nvSpPr>
        <p:spPr>
          <a:xfrm>
            <a:off x="317500" y="1041400"/>
            <a:ext cx="7221220" cy="55043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000" b="1" dirty="0">
                <a:solidFill>
                  <a:schemeClr val="accent3"/>
                </a:solidFill>
              </a:rPr>
              <a:t>Χαρακτηριστικά </a:t>
            </a:r>
            <a:endParaRPr sz="2000" dirty="0">
              <a:solidFill>
                <a:schemeClr val="accent3"/>
              </a:solidFill>
            </a:endParaRPr>
          </a:p>
          <a:p>
            <a:pPr marL="514350" lvl="0" indent="-285750" algn="l" rtl="0">
              <a:lnSpc>
                <a:spcPct val="90000"/>
              </a:lnSpc>
              <a:spcBef>
                <a:spcPts val="1000"/>
              </a:spcBef>
              <a:spcAft>
                <a:spcPts val="0"/>
              </a:spcAft>
              <a:buSzPts val="1800"/>
              <a:buFont typeface="Wingdings" panose="05000000000000000000" pitchFamily="2" charset="2"/>
              <a:buChar char="§"/>
            </a:pPr>
            <a:r>
              <a:rPr lang="en-GB" sz="2000" dirty="0">
                <a:solidFill>
                  <a:srgbClr val="374151"/>
                </a:solidFill>
              </a:rPr>
              <a:t>Instagram Live: Οι χρήστες μπορούν να μεταδίδουν ζωντανά περιεχόμενο βίντεο σε πραγματικό χρόνο χρησιμοποιώντας το Instagram Live. Επιτρέπει την άμεση αλληλεπίδραση με τους</a:t>
            </a:r>
            <a:r>
              <a:rPr lang="el-GR" sz="2000" dirty="0">
                <a:solidFill>
                  <a:srgbClr val="374151"/>
                </a:solidFill>
              </a:rPr>
              <a:t> ακόλουθους</a:t>
            </a:r>
            <a:r>
              <a:rPr lang="en-GB" sz="2000" dirty="0">
                <a:solidFill>
                  <a:srgbClr val="374151"/>
                </a:solidFill>
              </a:rPr>
              <a:t>.</a:t>
            </a:r>
            <a:endParaRPr sz="2000" dirty="0"/>
          </a:p>
          <a:p>
            <a:pPr marL="514350" lvl="0" indent="-285750" algn="l" rtl="0">
              <a:lnSpc>
                <a:spcPct val="90000"/>
              </a:lnSpc>
              <a:spcBef>
                <a:spcPts val="1000"/>
              </a:spcBef>
              <a:spcAft>
                <a:spcPts val="0"/>
              </a:spcAft>
              <a:buSzPts val="1800"/>
              <a:buFont typeface="Wingdings" panose="05000000000000000000" pitchFamily="2" charset="2"/>
              <a:buChar char="§"/>
            </a:pPr>
            <a:r>
              <a:rPr lang="en-GB" sz="2000" dirty="0">
                <a:solidFill>
                  <a:srgbClr val="374151"/>
                </a:solidFill>
              </a:rPr>
              <a:t>Instagram Stories: Αυτή η λειτουργία επιτρέπει στους χρήστες να δημοσιεύουν πολλαπλές φωτογραφίες ή βίντεο που εμφανίζονται ως slideshow. Οι ιστορίες εξαφανίζονται μετά από 24 ώρες, γεγονός που τις καθιστά ιδανικές για την ανταλλαγή προσωρινού περιεχομένου. Μπορούν να ανακαλυφθούν από χρήστες που δεν σας ακολουθούν, επεκτείνοντας την εμβέλειά σας. Οι ιστορίες χρησιμοποιούνται συνήθως για την αφήγηση ιστοριών, την προώθηση εμπορικών σημάτων και εκδηλώσεων.</a:t>
            </a:r>
            <a:endParaRPr sz="2000" dirty="0"/>
          </a:p>
          <a:p>
            <a:pPr marL="514350" lvl="0" indent="-285750" algn="l" rtl="0">
              <a:lnSpc>
                <a:spcPct val="90000"/>
              </a:lnSpc>
              <a:spcBef>
                <a:spcPts val="1000"/>
              </a:spcBef>
              <a:spcAft>
                <a:spcPts val="0"/>
              </a:spcAft>
              <a:buSzPts val="1800"/>
              <a:buFont typeface="Wingdings" panose="05000000000000000000" pitchFamily="2" charset="2"/>
              <a:buChar char="§"/>
            </a:pPr>
            <a:r>
              <a:rPr lang="en-GB" sz="2000" dirty="0">
                <a:solidFill>
                  <a:srgbClr val="374151"/>
                </a:solidFill>
              </a:rPr>
              <a:t>Hashtags σε ιστορίες: Οι χρήστες έχουν τη δυνατότητα να προσθέτουν hashtags στις ιστορίες τους στο Instagram, αυξάνοντας την ορατότητα του περιεχομένου τους. Τα hashtags βοηθούν στην κατηγοριοποίηση και </a:t>
            </a:r>
            <a:r>
              <a:rPr lang="el-GR" sz="2000" dirty="0">
                <a:solidFill>
                  <a:srgbClr val="374151"/>
                </a:solidFill>
              </a:rPr>
              <a:t>δίνουν τη δυνατότητα ανακάλυψης των </a:t>
            </a:r>
            <a:r>
              <a:rPr lang="en-GB" sz="2000" dirty="0" err="1">
                <a:solidFill>
                  <a:srgbClr val="374151"/>
                </a:solidFill>
              </a:rPr>
              <a:t>ιστορ</a:t>
            </a:r>
            <a:r>
              <a:rPr lang="el-GR" sz="2000" dirty="0">
                <a:solidFill>
                  <a:srgbClr val="374151"/>
                </a:solidFill>
              </a:rPr>
              <a:t>ιών σας</a:t>
            </a:r>
            <a:r>
              <a:rPr lang="en-GB" sz="2000" dirty="0">
                <a:solidFill>
                  <a:srgbClr val="374151"/>
                </a:solidFill>
              </a:rPr>
              <a:t> από ένα ευρύτερο κοινό.</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b="1" dirty="0"/>
          </a:p>
        </p:txBody>
      </p:sp>
      <p:pic>
        <p:nvPicPr>
          <p:cNvPr id="186" name="Google Shape;186;p43"/>
          <p:cNvPicPr preferRelativeResize="0"/>
          <p:nvPr/>
        </p:nvPicPr>
        <p:blipFill rotWithShape="1">
          <a:blip r:embed="rId3">
            <a:alphaModFix/>
          </a:blip>
          <a:srcRect/>
          <a:stretch/>
        </p:blipFill>
        <p:spPr>
          <a:xfrm>
            <a:off x="8168640" y="1157375"/>
            <a:ext cx="3616959" cy="4278225"/>
          </a:xfrm>
          <a:prstGeom prst="rect">
            <a:avLst/>
          </a:prstGeom>
          <a:noFill/>
          <a:ln>
            <a:noFill/>
          </a:ln>
        </p:spPr>
      </p:pic>
      <p:sp>
        <p:nvSpPr>
          <p:cNvPr id="187" name="Google Shape;187;p43"/>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INSTAGRAM </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4"/>
          <p:cNvSpPr txBox="1">
            <a:spLocks noGrp="1"/>
          </p:cNvSpPr>
          <p:nvPr>
            <p:ph type="body" idx="1"/>
          </p:nvPr>
        </p:nvSpPr>
        <p:spPr>
          <a:xfrm>
            <a:off x="0" y="969299"/>
            <a:ext cx="11714480" cy="51614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1600" b="1" dirty="0">
                <a:solidFill>
                  <a:schemeClr val="accent3"/>
                </a:solidFill>
              </a:rPr>
              <a:t>Συμβουλές </a:t>
            </a:r>
            <a:endParaRPr sz="1600" b="1" dirty="0">
              <a:solidFill>
                <a:schemeClr val="accent3"/>
              </a:solidFill>
            </a:endParaRPr>
          </a:p>
          <a:p>
            <a:pPr marL="457200" marR="0" lvl="0" indent="-228600" algn="just" rtl="0">
              <a:lnSpc>
                <a:spcPct val="150000"/>
              </a:lnSpc>
              <a:spcBef>
                <a:spcPts val="1000"/>
              </a:spcBef>
              <a:spcAft>
                <a:spcPts val="0"/>
              </a:spcAft>
              <a:buClr>
                <a:srgbClr val="000000"/>
              </a:buClr>
              <a:buSzPts val="1800"/>
              <a:buFont typeface="Arial"/>
              <a:buNone/>
            </a:pPr>
            <a:r>
              <a:rPr lang="en-GB" sz="1600" b="1" dirty="0"/>
              <a:t>Προώθηση εκδηλώσεων με Instagram Stories: </a:t>
            </a:r>
            <a:r>
              <a:rPr lang="en-GB" sz="1600" dirty="0"/>
              <a:t>Ενισχύστε την προώθηση εκδηλώσεων με τη χρήση Instagram Stories, συμπεριλαμβάνοντας εικόνες προεπισκόπησης και μοιραζόμενοι περιεχόμενο που βρίσκεται πίσω από τις σκηνές, όπως φωτογραφίες του χώρου, συναντήσεις και οργάνωση. Ενθαρρύνετε τους συμμετέχοντες στην εκδήλωση να χρησιμοποιήσουν τα Instagram Stories για να αυξήσουν την εμβέλεια και τη δέσμευση.</a:t>
            </a:r>
            <a:endParaRPr sz="1600" dirty="0"/>
          </a:p>
          <a:p>
            <a:pPr marL="457200" marR="0" lvl="0" indent="-228600" algn="just" rtl="0">
              <a:lnSpc>
                <a:spcPct val="150000"/>
              </a:lnSpc>
              <a:spcBef>
                <a:spcPts val="1000"/>
              </a:spcBef>
              <a:spcAft>
                <a:spcPts val="0"/>
              </a:spcAft>
              <a:buClr>
                <a:srgbClr val="000000"/>
              </a:buClr>
              <a:buSzPts val="1800"/>
              <a:buFont typeface="Arial"/>
              <a:buNone/>
            </a:pPr>
            <a:r>
              <a:rPr lang="en-GB" sz="1600" b="1" dirty="0"/>
              <a:t>Χρονισμός και Hashtags για αυξημένη δέσμευση: </a:t>
            </a:r>
            <a:r>
              <a:rPr lang="en-GB" sz="1600" dirty="0"/>
              <a:t>Εξετάστε το</a:t>
            </a:r>
            <a:r>
              <a:rPr lang="el-GR" sz="1600" dirty="0"/>
              <a:t>ν</a:t>
            </a:r>
            <a:r>
              <a:rPr lang="en-GB" sz="1600" dirty="0"/>
              <a:t> χρόνο των δημοσιεύσεών σας για να μεγιστοποιήσετε την ορατότητα και τη δέσμευση. Ενσωματώστε δημοφιλή hashtags, αλλά περιορίστε τη χρήση τους σε 1-3 σχετικά hashtags ανά φωτογραφία. Αυτό συμβάλλει στην αύξηση της δυνατότητας ανακάλυψης του περιεχομένου σας.</a:t>
            </a:r>
            <a:endParaRPr sz="1600" dirty="0"/>
          </a:p>
          <a:p>
            <a:pPr marL="457200" marR="0" lvl="0" indent="-228600" algn="just" rtl="0">
              <a:lnSpc>
                <a:spcPct val="150000"/>
              </a:lnSpc>
              <a:spcBef>
                <a:spcPts val="1000"/>
              </a:spcBef>
              <a:spcAft>
                <a:spcPts val="0"/>
              </a:spcAft>
              <a:buClr>
                <a:srgbClr val="000000"/>
              </a:buClr>
              <a:buSzPts val="1800"/>
              <a:buFont typeface="Arial"/>
              <a:buNone/>
            </a:pPr>
            <a:r>
              <a:rPr lang="en-GB" sz="1600" b="1" dirty="0"/>
              <a:t>Αυθεντικότητα και δέσμευση: </a:t>
            </a:r>
            <a:r>
              <a:rPr lang="en-GB" sz="1600" dirty="0"/>
              <a:t>Διοργανώστε διαγωνισμούς και μοιραστείτε ειλικρινείς λήψεις που προσφέρουν μια εσωτερική ματιά στις εσωτερικές λειτουργίες του οργανισμού σας. Αυτό κάνει το feed σας στο Instagram πιο ελκυστικό και αυθεντικό, προσελκύοντας το κοινό σας.</a:t>
            </a:r>
            <a:endParaRPr sz="1600" dirty="0"/>
          </a:p>
          <a:p>
            <a:pPr marL="457200" marR="0" lvl="0" indent="-228600" algn="just" rtl="0">
              <a:lnSpc>
                <a:spcPct val="150000"/>
              </a:lnSpc>
              <a:spcBef>
                <a:spcPts val="1000"/>
              </a:spcBef>
              <a:spcAft>
                <a:spcPts val="0"/>
              </a:spcAft>
              <a:buClr>
                <a:srgbClr val="000000"/>
              </a:buClr>
              <a:buSzPts val="1800"/>
              <a:buFont typeface="Arial"/>
              <a:buNone/>
            </a:pPr>
            <a:r>
              <a:rPr lang="en-GB" sz="1600" b="1" dirty="0"/>
              <a:t>Ζωντανή μετάδοση βίντεο: </a:t>
            </a:r>
            <a:r>
              <a:rPr lang="en-GB" sz="1600" dirty="0"/>
              <a:t>Αξιοποιήστε τη λειτουργία ζωντανής μετάδοσης βίντεο του Instagram για να μοιραστείτε περιεχόμενο σε πραγματικό χρόνο με το κοινό σας. Αυτά τα ζωντανά βίντεο μπορούν να αποθηκευτούν ως αναρτήσεις για μεταγενέστερη προβολή και είναι διαθέσιμα για 24 ώρες, παρόμοια με τα Instagram Stories.</a:t>
            </a:r>
            <a:endParaRPr sz="16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93" name="Google Shape;193;p44"/>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INSTAGRAM </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5"/>
          <p:cNvSpPr txBox="1">
            <a:spLocks noGrp="1"/>
          </p:cNvSpPr>
          <p:nvPr>
            <p:ph type="body" idx="1"/>
          </p:nvPr>
        </p:nvSpPr>
        <p:spPr>
          <a:xfrm>
            <a:off x="302851" y="1272540"/>
            <a:ext cx="11301228" cy="5161477"/>
          </a:xfrm>
          <a:prstGeom prst="rect">
            <a:avLst/>
          </a:prstGeom>
          <a:noFill/>
          <a:ln>
            <a:noFill/>
          </a:ln>
        </p:spPr>
        <p:txBody>
          <a:bodyPr spcFirstLastPara="1" wrap="square" lIns="0" tIns="0" rIns="0" bIns="0" anchor="t" anchorCtr="0">
            <a:noAutofit/>
          </a:bodyPr>
          <a:lstStyle/>
          <a:p>
            <a:pPr marL="457200" lvl="0" indent="-228600" algn="l" rtl="0">
              <a:lnSpc>
                <a:spcPct val="90000"/>
              </a:lnSpc>
              <a:spcBef>
                <a:spcPts val="1000"/>
              </a:spcBef>
              <a:spcAft>
                <a:spcPts val="0"/>
              </a:spcAft>
              <a:buSzPts val="1800"/>
              <a:buNone/>
            </a:pPr>
            <a:r>
              <a:rPr lang="en-GB" sz="2000" dirty="0">
                <a:solidFill>
                  <a:srgbClr val="374151"/>
                </a:solidFill>
              </a:rPr>
              <a:t>Ακολουθούν ορισμένα πρόσθετα εργαλεία για την παρακολούθηση, τον προγραμματισμό και την κοινοποίηση περιεχομένου στα μέσα κοινωνικής δικτύωσης:</a:t>
            </a:r>
            <a:endParaRPr sz="2000" dirty="0"/>
          </a:p>
          <a:p>
            <a:pPr marL="514350" lvl="0" indent="-285750" algn="l" rtl="0">
              <a:lnSpc>
                <a:spcPct val="90000"/>
              </a:lnSpc>
              <a:spcBef>
                <a:spcPts val="1000"/>
              </a:spcBef>
              <a:spcAft>
                <a:spcPts val="0"/>
              </a:spcAft>
              <a:buSzPts val="1800"/>
              <a:buFont typeface="Wingdings" panose="05000000000000000000" pitchFamily="2" charset="2"/>
              <a:buChar char="§"/>
            </a:pPr>
            <a:r>
              <a:rPr lang="en-GB" sz="2000" dirty="0" err="1">
                <a:solidFill>
                  <a:srgbClr val="374151"/>
                </a:solidFill>
              </a:rPr>
              <a:t>Hootsuite</a:t>
            </a:r>
            <a:r>
              <a:rPr lang="en-GB" sz="2000" dirty="0">
                <a:solidFill>
                  <a:srgbClr val="374151"/>
                </a:solidFill>
              </a:rPr>
              <a:t>: Ένα εργαλείο διαχείρισης κοινωνικών μέσων που βοηθά στο</a:t>
            </a:r>
            <a:r>
              <a:rPr lang="el-GR" sz="2000" dirty="0">
                <a:solidFill>
                  <a:srgbClr val="374151"/>
                </a:solidFill>
              </a:rPr>
              <a:t>ν</a:t>
            </a:r>
            <a:r>
              <a:rPr lang="en-GB" sz="2000" dirty="0">
                <a:solidFill>
                  <a:srgbClr val="374151"/>
                </a:solidFill>
              </a:rPr>
              <a:t> συντονισμό των αναρτήσεων και της παρουσίας σας σε διάφορες πλατφόρμες. Επιτρέπει τον προγραμματισμό αναρτήσεων, τη συγκέντρωση αναλυτικών στοιχείων από πολλαπλούς λογαριασμούς και πολλά άλλα. Επισκεφθείτε </a:t>
            </a:r>
            <a:r>
              <a:rPr lang="en-GB" sz="2000" u="sng" dirty="0">
                <a:solidFill>
                  <a:srgbClr val="374151"/>
                </a:solidFill>
                <a:hlinkClick r:id="rId3">
                  <a:extLst>
                    <a:ext uri="{A12FA001-AC4F-418D-AE19-62706E023703}">
                      <ahyp:hlinkClr xmlns:ahyp="http://schemas.microsoft.com/office/drawing/2018/hyperlinkcolor" val="tx"/>
                    </a:ext>
                  </a:extLst>
                </a:hlinkClick>
              </a:rPr>
              <a:t>το https://signup.hootsuite.com/ </a:t>
            </a:r>
            <a:r>
              <a:rPr lang="en-GB" sz="2000" dirty="0">
                <a:solidFill>
                  <a:srgbClr val="374151"/>
                </a:solidFill>
              </a:rPr>
              <a:t>για περισσότερες πληροφορίες.</a:t>
            </a:r>
            <a:endParaRPr sz="2000" dirty="0"/>
          </a:p>
          <a:p>
            <a:pPr marL="514350" lvl="0" indent="-285750" algn="l" rtl="0">
              <a:lnSpc>
                <a:spcPct val="90000"/>
              </a:lnSpc>
              <a:spcBef>
                <a:spcPts val="1000"/>
              </a:spcBef>
              <a:spcAft>
                <a:spcPts val="0"/>
              </a:spcAft>
              <a:buSzPts val="1800"/>
              <a:buFont typeface="Wingdings" panose="05000000000000000000" pitchFamily="2" charset="2"/>
              <a:buChar char="§"/>
            </a:pPr>
            <a:r>
              <a:rPr lang="en-GB" sz="2000" dirty="0" err="1">
                <a:solidFill>
                  <a:srgbClr val="374151"/>
                </a:solidFill>
              </a:rPr>
              <a:t>Mentionmapp</a:t>
            </a:r>
            <a:r>
              <a:rPr lang="en-GB" sz="2000" dirty="0">
                <a:solidFill>
                  <a:srgbClr val="374151"/>
                </a:solidFill>
              </a:rPr>
              <a:t>: Ένα αναλυτικό εργαλείο ειδικά σχεδιασμένο για το Twitter. Επιτρέπει την παρακολούθηση των αναφορών των μέσων ενημέρωσης, των συνομιλιών, την οπτικοποίηση των αναλυτικών στοιχείων, την αναδημοσίευση και το like των αναρτήσεων. Μπορείτε να το εξερευνήσετε στη διεύθυνση </a:t>
            </a:r>
            <a:r>
              <a:rPr lang="en-GB" sz="2000" dirty="0">
                <a:solidFill>
                  <a:srgbClr val="374151"/>
                </a:solidFill>
                <a:hlinkClick r:id="rId4"/>
              </a:rPr>
              <a:t>https://mentionmapp.com/</a:t>
            </a:r>
            <a:r>
              <a:rPr lang="el-GR" sz="2000" dirty="0">
                <a:solidFill>
                  <a:srgbClr val="374151"/>
                </a:solidFill>
              </a:rPr>
              <a:t>.</a:t>
            </a:r>
            <a:endParaRPr sz="2000" dirty="0"/>
          </a:p>
          <a:p>
            <a:pPr marL="514350" lvl="0" indent="-285750" algn="l" rtl="0">
              <a:lnSpc>
                <a:spcPct val="90000"/>
              </a:lnSpc>
              <a:spcBef>
                <a:spcPts val="1000"/>
              </a:spcBef>
              <a:spcAft>
                <a:spcPts val="0"/>
              </a:spcAft>
              <a:buSzPts val="1800"/>
              <a:buFont typeface="Wingdings" panose="05000000000000000000" pitchFamily="2" charset="2"/>
              <a:buChar char="§"/>
            </a:pPr>
            <a:r>
              <a:rPr lang="en-GB" sz="2000" dirty="0" err="1">
                <a:solidFill>
                  <a:srgbClr val="374151"/>
                </a:solidFill>
              </a:rPr>
              <a:t>Socialbakers</a:t>
            </a:r>
            <a:r>
              <a:rPr lang="en-GB" sz="2000" dirty="0">
                <a:solidFill>
                  <a:srgbClr val="374151"/>
                </a:solidFill>
              </a:rPr>
              <a:t>: Προσφέρει δωρεάν εργαλεία για την απόκτηση στατιστικών στοιχείων στο Facebook, το Instagram και το YouTube. Μπορεί να βοηθήσει στην ανακάλυψη επιρροών και σημαντικών θεμάτων. Δείτε τις προσφορές τους στη διεύθυνση </a:t>
            </a:r>
            <a:r>
              <a:rPr lang="en-GB" sz="2000" dirty="0">
                <a:solidFill>
                  <a:srgbClr val="374151"/>
                </a:solidFill>
                <a:hlinkClick r:id="rId5"/>
              </a:rPr>
              <a:t>https://www.socialbakers.com</a:t>
            </a:r>
            <a:r>
              <a:rPr lang="en-GB" sz="2000" dirty="0">
                <a:solidFill>
                  <a:srgbClr val="374151"/>
                </a:solidFill>
              </a:rPr>
              <a:t>.</a:t>
            </a:r>
            <a:endParaRPr sz="2000" dirty="0"/>
          </a:p>
          <a:p>
            <a:pPr marL="514350" lvl="0" indent="-285750" algn="l" rtl="0">
              <a:lnSpc>
                <a:spcPct val="90000"/>
              </a:lnSpc>
              <a:spcBef>
                <a:spcPts val="1000"/>
              </a:spcBef>
              <a:spcAft>
                <a:spcPts val="0"/>
              </a:spcAft>
              <a:buSzPts val="1800"/>
              <a:buFont typeface="Wingdings" panose="05000000000000000000" pitchFamily="2" charset="2"/>
              <a:buChar char="§"/>
            </a:pPr>
            <a:r>
              <a:rPr lang="en-US" sz="2000" dirty="0">
                <a:solidFill>
                  <a:srgbClr val="374151"/>
                </a:solidFill>
              </a:rPr>
              <a:t>Buffer</a:t>
            </a:r>
            <a:r>
              <a:rPr lang="en-GB" sz="2000" dirty="0">
                <a:solidFill>
                  <a:srgbClr val="374151"/>
                </a:solidFill>
              </a:rPr>
              <a:t>: Ένα ολοκληρωμένο εργαλείο που επιτρέπει τον προγραμματισμό αναρτήσεων, την ανάλυση των επιδόσεων και τη διαχείριση πολλαπλών λογαριασμών από μία πλατφόρμα. Μάθετε περισσότερα στο </a:t>
            </a:r>
            <a:r>
              <a:rPr lang="en-GB" sz="2000" dirty="0">
                <a:solidFill>
                  <a:srgbClr val="374151"/>
                </a:solidFill>
                <a:hlinkClick r:id="rId6"/>
              </a:rPr>
              <a:t>https://buffer.com/</a:t>
            </a:r>
            <a:r>
              <a:rPr lang="el-GR" sz="2000" dirty="0">
                <a:solidFill>
                  <a:srgbClr val="374151"/>
                </a:solidFill>
              </a:rPr>
              <a:t> </a:t>
            </a:r>
            <a:r>
              <a:rPr lang="en-GB" sz="2000" dirty="0">
                <a:solidFill>
                  <a:srgbClr val="374151"/>
                </a:solidFill>
              </a:rPr>
              <a:t>.</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99" name="Google Shape;199;p45"/>
          <p:cNvSpPr txBox="1">
            <a:spLocks noGrp="1"/>
          </p:cNvSpPr>
          <p:nvPr>
            <p:ph type="title"/>
          </p:nvPr>
        </p:nvSpPr>
        <p:spPr>
          <a:xfrm>
            <a:off x="114300" y="139700"/>
            <a:ext cx="11678330" cy="71019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Άλλα εργαλεία για την παρακολούθηση, τον προγραμματισμό και</a:t>
            </a:r>
            <a:r>
              <a:rPr lang="el-GR" b="1" dirty="0"/>
              <a:t> την κοινοποίηση </a:t>
            </a:r>
            <a:r>
              <a:rPr lang="en-GB" b="1" dirty="0"/>
              <a:t>π</a:t>
            </a:r>
            <a:r>
              <a:rPr lang="en-GB" b="1" dirty="0" err="1"/>
              <a:t>εριεχομένου</a:t>
            </a:r>
            <a:r>
              <a:rPr lang="en-GB" b="1" dirty="0"/>
              <a:t> στα μέσα κοινωνικής δικτύωσης</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522ae8a7e9_0_0"/>
          <p:cNvSpPr txBox="1">
            <a:spLocks noGrp="1"/>
          </p:cNvSpPr>
          <p:nvPr>
            <p:ph type="body" idx="1"/>
          </p:nvPr>
        </p:nvSpPr>
        <p:spPr>
          <a:xfrm>
            <a:off x="3080520" y="1762327"/>
            <a:ext cx="6030959" cy="1666673"/>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1000"/>
              </a:spcBef>
              <a:spcAft>
                <a:spcPts val="0"/>
              </a:spcAft>
              <a:buSzPts val="1800"/>
              <a:buNone/>
            </a:pPr>
            <a:r>
              <a:rPr lang="el-GR" sz="2600" b="1" dirty="0"/>
              <a:t>ΟΙΚΟΔΟΜΗΣΗ ΣΤΡΑΤΗΓΙΚΗΣ ΜΕΣΩΝ ΚΟΙΝΩΝΙΚΗΣ ΔΙΚΤΥΩΣΗΣ ΓΙΑ ΤΟΝ ΟΡΓΑΝΙΣΜΟ ΣΑΣ</a:t>
            </a:r>
            <a:endParaRPr sz="2600" b="1" dirty="0"/>
          </a:p>
        </p:txBody>
      </p:sp>
      <p:sp>
        <p:nvSpPr>
          <p:cNvPr id="206" name="Google Shape;206;g2522ae8a7e9_0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800"/>
              <a:buNone/>
            </a:pPr>
            <a:r>
              <a:rPr lang="en-GB" b="1">
                <a:solidFill>
                  <a:srgbClr val="FFFFFF"/>
                </a:solidFill>
              </a:rPr>
              <a:t>Ομαδική δραστηριότητα (Φύλλο εργασίας)</a:t>
            </a:r>
            <a:endParaRPr/>
          </a:p>
        </p:txBody>
      </p:sp>
      <p:pic>
        <p:nvPicPr>
          <p:cNvPr id="207" name="Google Shape;207;g2522ae8a7e9_0_0"/>
          <p:cNvPicPr preferRelativeResize="0"/>
          <p:nvPr/>
        </p:nvPicPr>
        <p:blipFill rotWithShape="1">
          <a:blip r:embed="rId3">
            <a:alphaModFix/>
          </a:blip>
          <a:srcRect/>
          <a:stretch/>
        </p:blipFill>
        <p:spPr>
          <a:xfrm>
            <a:off x="3135296" y="3152312"/>
            <a:ext cx="5921406" cy="296070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6"/>
          <p:cNvSpPr txBox="1">
            <a:spLocks noGrp="1"/>
          </p:cNvSpPr>
          <p:nvPr>
            <p:ph type="body" idx="1"/>
          </p:nvPr>
        </p:nvSpPr>
        <p:spPr>
          <a:xfrm>
            <a:off x="194095" y="688019"/>
            <a:ext cx="6858289" cy="5695884"/>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dirty="0"/>
              <a:t> </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a:t>Εάν δεν το έχετε ήδη κάνει, συνιστάται ιδιαίτερα η ενσωμάτωση των μέσων κοινωνικής δικτύωσης στο στρατηγικό σας σχέδιο επικοινωνίας. Οι βασικές δραστηριότητες για τους οργανισμούς περιλαμβάνουν την ανταλλαγή εργασίας, την αφήγηση ιστοριών, τη διεξαγωγή έρευνας αγοράς, την οικοδόμηση σχέσεων και την παροχή εξυπηρέτησης πελατών.</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a:t>Χρησιμοποιώντας τα μέσα κοινωνικής δικτύωσης, οι οργανισμοί μπορούν να επεκτείνουν την εμβέλειά τους σε ένα ευρύτερο κοινό, να δημιουργήσουν συνδέσεις με τους πελάτες και να αποκτήσουν πολύτιμες πληροφορίες σχετικά με τις ανάγκες και τις προτιμήσεις των πελατών. Επιπλέον, επ</a:t>
            </a:r>
            <a:r>
              <a:rPr lang="en-GB" dirty="0" err="1"/>
              <a:t>ιτρέ</a:t>
            </a:r>
            <a:r>
              <a:rPr lang="en-GB" dirty="0"/>
              <a:t>π</a:t>
            </a:r>
            <a:r>
              <a:rPr lang="el-GR" dirty="0" err="1"/>
              <a:t>ουν</a:t>
            </a:r>
            <a:r>
              <a:rPr lang="en-GB" dirty="0"/>
              <a:t> την εξατομικευμένη επικοινωνία με το κοινό, οδηγώντας σε αυξημένη αφοσίωση και ικανοποίηση των πελατών.</a:t>
            </a:r>
            <a:endParaRPr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r>
              <a:rPr lang="en-GB" dirty="0"/>
              <a:t>Τα μέσα κοινωνικής δικτύωσης προσφέρουν επίσης ευκαιρίες για τους οργανισμούς να ενισχύσουν την αναγνωρισιμότητα του εμπορικού σήματος και να καλλιεργήσουν μια θετική δημόσια εικόνα. Μπορούν να αξιοποιηθούν για την ευαισθητοποίηση σχετικά με εκστρατείες, εκδηλώσεις και προωθητικές ενέργειες. Επιπλέον, διευκολύνουν τη συνεργασία και την ανταλλαγή ιδεών, επιτρέποντας στους οργανισμούς να αξιοποιήσουν τη συλλογική νοημοσύνη του κοινού τους και να βελτιώσουν την αποδοτικότητα.</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66" name="Google Shape;66;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Πλατφόρμες κοινωνικής δικτύωσης - Επισκόπηση </a:t>
            </a:r>
            <a:endParaRPr dirty="0"/>
          </a:p>
        </p:txBody>
      </p:sp>
      <p:pic>
        <p:nvPicPr>
          <p:cNvPr id="67" name="Google Shape;67;p26"/>
          <p:cNvPicPr preferRelativeResize="0"/>
          <p:nvPr/>
        </p:nvPicPr>
        <p:blipFill rotWithShape="1">
          <a:blip r:embed="rId3">
            <a:alphaModFix/>
          </a:blip>
          <a:srcRect/>
          <a:stretch/>
        </p:blipFill>
        <p:spPr>
          <a:xfrm>
            <a:off x="7380514" y="1272136"/>
            <a:ext cx="4412116" cy="3980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7"/>
          <p:cNvSpPr txBox="1">
            <a:spLocks noGrp="1"/>
          </p:cNvSpPr>
          <p:nvPr>
            <p:ph type="body" idx="1"/>
          </p:nvPr>
        </p:nvSpPr>
        <p:spPr>
          <a:xfrm>
            <a:off x="89490" y="1058229"/>
            <a:ext cx="11909470" cy="5096388"/>
          </a:xfrm>
          <a:prstGeom prst="rect">
            <a:avLst/>
          </a:prstGeom>
          <a:noFill/>
          <a:ln>
            <a:noFill/>
          </a:ln>
        </p:spPr>
        <p:txBody>
          <a:bodyPr spcFirstLastPara="1" wrap="square" lIns="0" tIns="0" rIns="0" bIns="0" anchor="t" anchorCtr="0">
            <a:noAutofit/>
          </a:bodyPr>
          <a:lstStyle/>
          <a:p>
            <a:pPr marL="228600" marR="0" lvl="0" indent="0" algn="just" rtl="0">
              <a:lnSpc>
                <a:spcPct val="90000"/>
              </a:lnSpc>
              <a:spcBef>
                <a:spcPts val="1000"/>
              </a:spcBef>
              <a:spcAft>
                <a:spcPts val="0"/>
              </a:spcAft>
              <a:buClr>
                <a:srgbClr val="000000"/>
              </a:buClr>
              <a:buSzPts val="1800"/>
              <a:buFont typeface="Arial"/>
              <a:buNone/>
            </a:pPr>
            <a:r>
              <a:rPr lang="en-GB" dirty="0"/>
              <a:t>Ο προσδιορισμός των πιο κατάλληλων πλατφορμών κοινωνικής δικτύωσης εξαρτάται από διάφορους παράγοντες, όπως το κοινό-στόχο σας, τους στόχους σας και τα οφέλη που προσφέρει κάθε πλατφόρμα. Ακολουθούν ορισμένες δημοφιλείς πλατφόρμες κοινωνικής δικτύωσης και τα βασικά χαρακτηριστικά </a:t>
            </a:r>
            <a:r>
              <a:rPr lang="en-GB" dirty="0" err="1"/>
              <a:t>τους</a:t>
            </a:r>
            <a:r>
              <a:rPr lang="en-GB" dirty="0"/>
              <a:t>:</a:t>
            </a:r>
            <a:endParaRPr dirty="0"/>
          </a:p>
          <a:p>
            <a:pPr marL="228600" marR="0" lvl="0" indent="0" algn="just" rtl="0">
              <a:lnSpc>
                <a:spcPct val="100000"/>
              </a:lnSpc>
              <a:spcBef>
                <a:spcPts val="1000"/>
              </a:spcBef>
              <a:spcAft>
                <a:spcPts val="0"/>
              </a:spcAft>
              <a:buClr>
                <a:srgbClr val="000000"/>
              </a:buClr>
              <a:buSzPts val="1800"/>
              <a:buFont typeface="Arial"/>
              <a:buNone/>
            </a:pPr>
            <a:r>
              <a:rPr lang="en-GB" b="1" dirty="0">
                <a:solidFill>
                  <a:schemeClr val="accent3"/>
                </a:solidFill>
              </a:rPr>
              <a:t>Facebook: </a:t>
            </a:r>
            <a:r>
              <a:rPr lang="en-GB" dirty="0"/>
              <a:t>Με πάνω από 2,8 δισεκατομμύρια ενεργούς χρήστες σε μηνιαία βάση, το Facebook παραμένει μία από τις μεγαλύτερες πλατφόρμες κοινωνικής δικτύωσης. Προσελκύει μια ποικίλη βάση χρηστών από διαφορετικές ηλικιακές ομάδες και ενδιαφέροντα. Το Facebook παρέχει ένα ευρύ φάσμα διαφημιστικών επιλογών, δυνατότητες στόχευσης και λεπτομερή αναλυτικά στοιχεία.</a:t>
            </a:r>
            <a:endParaRPr dirty="0"/>
          </a:p>
          <a:p>
            <a:pPr marL="228600" marR="0" lvl="0" indent="0" algn="just" rtl="0">
              <a:lnSpc>
                <a:spcPct val="100000"/>
              </a:lnSpc>
              <a:spcBef>
                <a:spcPts val="1000"/>
              </a:spcBef>
              <a:spcAft>
                <a:spcPts val="0"/>
              </a:spcAft>
              <a:buClr>
                <a:srgbClr val="000000"/>
              </a:buClr>
              <a:buSzPts val="1800"/>
              <a:buFont typeface="Arial"/>
              <a:buNone/>
            </a:pPr>
            <a:r>
              <a:rPr lang="en-GB" b="1" dirty="0">
                <a:solidFill>
                  <a:schemeClr val="accent3"/>
                </a:solidFill>
              </a:rPr>
              <a:t>Instagram: </a:t>
            </a:r>
            <a:r>
              <a:rPr lang="en-GB" dirty="0"/>
              <a:t>Γνωστό για το οπτικά εστιασμένο περιεχόμενό του, το Instagram είναι ιδιαίτερα δημοφιλές στο νεανικό κοινό, αν και η βάση των χρηστών του διευρύνεται. Προσφέρει ευκαιρίες για την ανταλλαγή φωτογραφιών, βίντεο και ιστοριών. Οι διαφημιστικές επιλογές του Instagram περιλαμβάνουν διαφημίσεις φωτογραφιών, διαφημίσεις βίντεο, διαφημίσεις καρουσέλ και συνεργασίες με influencer.</a:t>
            </a:r>
            <a:endParaRPr dirty="0"/>
          </a:p>
          <a:p>
            <a:pPr marL="228600" marR="0" lvl="0" indent="0" algn="just" rtl="0">
              <a:lnSpc>
                <a:spcPct val="100000"/>
              </a:lnSpc>
              <a:spcBef>
                <a:spcPts val="1000"/>
              </a:spcBef>
              <a:spcAft>
                <a:spcPts val="0"/>
              </a:spcAft>
              <a:buClr>
                <a:srgbClr val="000000"/>
              </a:buClr>
              <a:buSzPts val="1800"/>
              <a:buFont typeface="Arial"/>
              <a:buNone/>
            </a:pPr>
            <a:r>
              <a:rPr lang="en-GB" b="1" dirty="0">
                <a:solidFill>
                  <a:schemeClr val="accent3"/>
                </a:solidFill>
              </a:rPr>
              <a:t>Twitter: </a:t>
            </a:r>
            <a:r>
              <a:rPr lang="en-GB" dirty="0"/>
              <a:t>Το Twitter είναι μια πλατφόρμα microblogging όπου οι χρήστες μπορούν να μοιράζονται σύντομα μηνύματα που ονομάζονται tweets. Χρησιμοποιείται συχνά για ενημερώσεις σε πραγματικό χρόνο, ειδήσεις και συζητήσεις. Το Twitter μπορεί να είναι αποτελεσματικό για την προσέγγιση ενός ευρέος κοινού, τη συμμετοχή σε συζητήσεις και την παρακολούθηση των τάσεων και του κλίματος.</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73" name="Google Shape;73;p2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Εντοπισμός των πιο σχετικών πλατφορμών κοινωνικής δικτύωσης</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8"/>
          <p:cNvSpPr txBox="1">
            <a:spLocks noGrp="1"/>
          </p:cNvSpPr>
          <p:nvPr>
            <p:ph type="body" idx="1"/>
          </p:nvPr>
        </p:nvSpPr>
        <p:spPr>
          <a:xfrm>
            <a:off x="4338320" y="1173480"/>
            <a:ext cx="7660640" cy="53519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LinkedIn</a:t>
            </a:r>
            <a:r>
              <a:rPr lang="en-GB" b="1" dirty="0">
                <a:solidFill>
                  <a:srgbClr val="0070C0"/>
                </a:solidFill>
              </a:rPr>
              <a:t>: </a:t>
            </a:r>
            <a:r>
              <a:rPr lang="en-GB" dirty="0"/>
              <a:t>Ως πλατφόρμα επαγγελματικής δικτύωσης, το LinkedIn απευθύνεται σε επιχειρήσεις, επαγγελματίες και άτομα που αναζητούν εργασία. Είναι ιδανικό για μάρκετινγκ, προσλήψεις και βιομηχανική δικτύωση. Το LinkedIn προσφέρει επιλογές διαφήμισης, όπως χορηγούμενο περιεχόμενο, διαφημίσεις προβολής και μηνύματα </a:t>
            </a:r>
            <a:r>
              <a:rPr lang="en-GB" dirty="0" err="1"/>
              <a:t>InMail.</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YouTube: </a:t>
            </a:r>
            <a:r>
              <a:rPr lang="el-GR" dirty="0"/>
              <a:t>Ως η </a:t>
            </a:r>
            <a:r>
              <a:rPr lang="en-GB" dirty="0" err="1"/>
              <a:t>μεγ</a:t>
            </a:r>
            <a:r>
              <a:rPr lang="en-GB" dirty="0"/>
              <a:t>αλύτερη πλατφόρμα κοινής χρήσης βίντεο, το YouTube έχει δισεκατομμύρια χρήστες και προσφέρει μεγάλη εμβέλεια. Είναι αποτελεσματικό για περιεχόμενο που βασίζεται σε βίντεο, σεμινάρια, κριτικές προϊόντων και ψυχαγωγία. Η διαφήμιση στο YouTube περιλαμβάνει διαφημίσεις pre-roll, χορηγούμενα βίντεο και διαφημίσεις προβολής.</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err="1">
                <a:solidFill>
                  <a:schemeClr val="accent3"/>
                </a:solidFill>
              </a:rPr>
              <a:t>TikTok</a:t>
            </a:r>
            <a:r>
              <a:rPr lang="en-GB" b="1" dirty="0">
                <a:solidFill>
                  <a:schemeClr val="accent3"/>
                </a:solidFill>
              </a:rPr>
              <a:t>: Το </a:t>
            </a:r>
            <a:r>
              <a:rPr lang="en-GB" dirty="0" err="1"/>
              <a:t>TikTok </a:t>
            </a:r>
            <a:r>
              <a:rPr lang="en-GB" dirty="0"/>
              <a:t>είναι μια πλατφόρμα βίντεο μικρής διάρκειας με κυρίως νεανική βάση χρηστών. Είναι γνωστό για τις ιογενείς προκλήσεις, τους χορούς και το δημιουργικό του περιεχόμενο. Οι διαφημιστικές επιλογές </a:t>
            </a:r>
            <a:r>
              <a:rPr lang="en-GB" dirty="0" err="1"/>
              <a:t>του TikTok </a:t>
            </a:r>
            <a:r>
              <a:rPr lang="en-GB" dirty="0"/>
              <a:t>περιλαμβάνουν διαφημίσεις εντός της ροής, επώνυμα εφέ και συνεργασίες με influencers.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Pinterest: </a:t>
            </a:r>
            <a:r>
              <a:rPr lang="en-GB" dirty="0"/>
              <a:t>Το Pinterest είναι μια πλατφόρμα οπτικής ανακάλυψης όπου οι χρήστες μπορούν να βρίσκουν και να αποθηκεύουν ιδέες. Είναι δημοφιλές για τη μόδα, τη διακόσμηση σπιτιού, τις συνταγές και τα έργα DIY. Η διαφήμιση του Pinterest διαθέτει προωθούμενες καρφίτσες, διαφημίσεις αγορών και εξατομικευμένες συστάσεις.</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80" name="Google Shape;80;p28"/>
          <p:cNvPicPr preferRelativeResize="0"/>
          <p:nvPr/>
        </p:nvPicPr>
        <p:blipFill rotWithShape="1">
          <a:blip r:embed="rId3">
            <a:alphaModFix/>
          </a:blip>
          <a:srcRect/>
          <a:stretch/>
        </p:blipFill>
        <p:spPr>
          <a:xfrm>
            <a:off x="254000" y="2038406"/>
            <a:ext cx="4084320" cy="3072074"/>
          </a:xfrm>
          <a:prstGeom prst="rect">
            <a:avLst/>
          </a:prstGeom>
          <a:noFill/>
          <a:ln>
            <a:noFill/>
          </a:ln>
        </p:spPr>
      </p:pic>
      <p:sp>
        <p:nvSpPr>
          <p:cNvPr id="81" name="Google Shape;81;p28"/>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Εντοπισμός των πιο σχετικών πλατφορμών κοινωνικής δικτύωσης</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8"/>
          <p:cNvSpPr txBox="1">
            <a:spLocks noGrp="1"/>
          </p:cNvSpPr>
          <p:nvPr>
            <p:ph type="body" idx="1"/>
          </p:nvPr>
        </p:nvSpPr>
        <p:spPr>
          <a:xfrm>
            <a:off x="4515080" y="1047647"/>
            <a:ext cx="7483880" cy="53519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LinkedIn</a:t>
            </a:r>
            <a:r>
              <a:rPr lang="en-GB" b="1" dirty="0">
                <a:solidFill>
                  <a:srgbClr val="0070C0"/>
                </a:solidFill>
              </a:rPr>
              <a:t>: </a:t>
            </a:r>
            <a:r>
              <a:rPr lang="en-GB" dirty="0"/>
              <a:t>Ως πλατφόρμα επαγγελματικής δικτύωσης, το LinkedIn απευθύνεται σε επιχειρήσεις, επαγγελματίες και άτομα που αναζητούν εργασία. Είναι ιδανικό για μάρκετινγκ B2B, προσλήψεις και βιομηχανική δικτύωση. Το LinkedIn προσφέρει επιλογές διαφήμισης, όπως χορηγούμενο περιεχόμενο, διαφημίσεις προβολής και μηνύματα </a:t>
            </a:r>
            <a:r>
              <a:rPr lang="en-GB" dirty="0" err="1"/>
              <a:t>InMail.</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YouTube: </a:t>
            </a:r>
            <a:r>
              <a:rPr lang="en-GB" dirty="0"/>
              <a:t>Η μεγαλύτερη πλατφόρμα κοινής χρήσης βίντεο, το YouTube έχει δισεκατομμύρια χρήστες και προσφέρει μεγάλη εμβέλεια. Είναι αποτελεσματικό για περιεχόμενο που βασίζεται σε βίντεο, σεμινάρια, κριτικές προϊόντων και ψυχαγωγία. Η διαφήμιση στο YouTube περιλαμβάνει διαφημίσεις pre-roll, χορηγούμενα βίντεο και διαφημίσεις προβολής.</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err="1">
                <a:solidFill>
                  <a:schemeClr val="accent3"/>
                </a:solidFill>
              </a:rPr>
              <a:t>TikTok</a:t>
            </a:r>
            <a:r>
              <a:rPr lang="en-GB" b="1" dirty="0">
                <a:solidFill>
                  <a:schemeClr val="accent3"/>
                </a:solidFill>
              </a:rPr>
              <a:t>: Το </a:t>
            </a:r>
            <a:r>
              <a:rPr lang="en-GB" dirty="0" err="1"/>
              <a:t>TikTok </a:t>
            </a:r>
            <a:r>
              <a:rPr lang="en-GB" dirty="0"/>
              <a:t>είναι μια πλατφόρμα βίντεο μικρής διάρκειας με κυρίως νεανική βάση χρηστών. Είναι γνωστό για τις ιογενείς προκλήσεις, τους χορούς και το δημιουργικό του περιεχόμενο. Οι διαφημιστικές επιλογές </a:t>
            </a:r>
            <a:r>
              <a:rPr lang="en-GB" dirty="0" err="1"/>
              <a:t>του TikTok </a:t>
            </a:r>
            <a:r>
              <a:rPr lang="en-GB" dirty="0"/>
              <a:t>περιλαμβάνουν διαφημίσεις εντός της ροής, επώνυμα εφέ και συνεργασίες με influencers.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chemeClr val="accent3"/>
                </a:solidFill>
              </a:rPr>
              <a:t>Pinterest: </a:t>
            </a:r>
            <a:r>
              <a:rPr lang="en-GB" dirty="0"/>
              <a:t>Το Pinterest είναι μια πλατφόρμα οπτικής ανακάλυψης όπου οι χρήστες μπορούν να βρίσκουν και να αποθηκεύουν ιδέες. Είναι δημοφιλές για τη μόδα, τη διακόσμηση σπιτιού, τις συνταγές και τα έργα DIY. Η διαφήμιση του Pinterest διαθέτει προωθούμενες καρφίτσες, διαφημίσεις αγορών και εξατομικευμένες συστάσεις.</a:t>
            </a:r>
            <a:endParaRPr dirty="0"/>
          </a:p>
          <a:p>
            <a:pPr marL="457200" marR="0" lvl="0" indent="-228600" algn="just" rtl="0">
              <a:lnSpc>
                <a:spcPct val="90000"/>
              </a:lnSpc>
              <a:spcBef>
                <a:spcPts val="1000"/>
              </a:spcBef>
              <a:spcAft>
                <a:spcPts val="0"/>
              </a:spcAft>
              <a:buClr>
                <a:srgbClr val="000000"/>
              </a:buClr>
              <a:buSzPts val="1800"/>
              <a:buFont typeface="Arial"/>
              <a:buNone/>
            </a:pPr>
            <a:r>
              <a:rPr lang="en-GB" dirty="0"/>
              <a:t>.</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80" name="Google Shape;80;p28"/>
          <p:cNvPicPr preferRelativeResize="0"/>
          <p:nvPr/>
        </p:nvPicPr>
        <p:blipFill rotWithShape="1">
          <a:blip r:embed="rId3">
            <a:alphaModFix/>
          </a:blip>
          <a:srcRect/>
          <a:stretch/>
        </p:blipFill>
        <p:spPr>
          <a:xfrm>
            <a:off x="254000" y="2265680"/>
            <a:ext cx="4196080" cy="3316514"/>
          </a:xfrm>
          <a:prstGeom prst="rect">
            <a:avLst/>
          </a:prstGeom>
          <a:noFill/>
          <a:ln>
            <a:noFill/>
          </a:ln>
        </p:spPr>
      </p:pic>
      <p:sp>
        <p:nvSpPr>
          <p:cNvPr id="81" name="Google Shape;81;p28"/>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Εντοπισμός των πιο σχετικών πλατφορμών κοινωνικής δικτύωσης</a:t>
            </a:r>
            <a:endParaRPr dirty="0"/>
          </a:p>
        </p:txBody>
      </p:sp>
      <p:sp>
        <p:nvSpPr>
          <p:cNvPr id="2" name="Rectangle 1"/>
          <p:cNvSpPr/>
          <p:nvPr/>
        </p:nvSpPr>
        <p:spPr>
          <a:xfrm>
            <a:off x="518160" y="1360047"/>
            <a:ext cx="11393400" cy="496146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Calibri" panose="020F0502020204030204" pitchFamily="34" charset="0"/>
                <a:cs typeface="Calibri" panose="020F0502020204030204" pitchFamily="34" charset="0"/>
              </a:rPr>
              <a:t>Χρησιμοποιείτε τα μέσα κοινωνικής δικτύωσης για τους σκοπούς </a:t>
            </a:r>
          </a:p>
          <a:p>
            <a:pPr algn="ctr"/>
            <a:r>
              <a:rPr lang="en-GB" sz="4000" dirty="0">
                <a:latin typeface="Calibri" panose="020F0502020204030204" pitchFamily="34" charset="0"/>
                <a:cs typeface="Calibri" panose="020F0502020204030204" pitchFamily="34" charset="0"/>
              </a:rPr>
              <a:t>του οργανισμού σας;</a:t>
            </a:r>
          </a:p>
          <a:p>
            <a:pPr algn="ctr"/>
            <a:r>
              <a:rPr lang="en-GB" sz="4000" dirty="0">
                <a:latin typeface="Calibri" panose="020F0502020204030204" pitchFamily="34" charset="0"/>
                <a:cs typeface="Calibri" panose="020F0502020204030204" pitchFamily="34" charset="0"/>
              </a:rPr>
              <a:t>Τι χρησιμοποιείτε και γιατί;</a:t>
            </a:r>
          </a:p>
        </p:txBody>
      </p:sp>
    </p:spTree>
    <p:extLst>
      <p:ext uri="{BB962C8B-B14F-4D97-AF65-F5344CB8AC3E}">
        <p14:creationId xmlns:p14="http://schemas.microsoft.com/office/powerpoint/2010/main" val="1927856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9"/>
          <p:cNvSpPr txBox="1">
            <a:spLocks noGrp="1"/>
          </p:cNvSpPr>
          <p:nvPr>
            <p:ph type="body" idx="1"/>
          </p:nvPr>
        </p:nvSpPr>
        <p:spPr>
          <a:xfrm>
            <a:off x="-200071" y="1337629"/>
            <a:ext cx="12392071" cy="5096388"/>
          </a:xfrm>
          <a:prstGeom prst="rect">
            <a:avLst/>
          </a:prstGeom>
          <a:noFill/>
          <a:ln>
            <a:noFill/>
          </a:ln>
        </p:spPr>
        <p:txBody>
          <a:bodyPr spcFirstLastPara="1" wrap="square" lIns="0" tIns="0" rIns="0" bIns="0" anchor="t" anchorCtr="0">
            <a:noAutofit/>
          </a:bodyPr>
          <a:lstStyle/>
          <a:p>
            <a:pPr marL="228600" lvl="0" indent="0" algn="just" rtl="0">
              <a:lnSpc>
                <a:spcPct val="90000"/>
              </a:lnSpc>
              <a:spcBef>
                <a:spcPts val="1000"/>
              </a:spcBef>
              <a:spcAft>
                <a:spcPts val="0"/>
              </a:spcAft>
              <a:buSzPts val="1800"/>
            </a:pPr>
            <a:endParaRPr lang="en-GB" dirty="0"/>
          </a:p>
          <a:p>
            <a:pPr marL="228600" lvl="0" indent="0" algn="just" rtl="0">
              <a:lnSpc>
                <a:spcPct val="90000"/>
              </a:lnSpc>
              <a:spcBef>
                <a:spcPts val="1000"/>
              </a:spcBef>
              <a:spcAft>
                <a:spcPts val="0"/>
              </a:spcAft>
              <a:buSzPts val="1800"/>
            </a:pPr>
            <a:endParaRPr lang="en-GB" dirty="0"/>
          </a:p>
          <a:p>
            <a:pPr marL="228600" lvl="0" indent="0" algn="just" rtl="0">
              <a:lnSpc>
                <a:spcPct val="90000"/>
              </a:lnSpc>
              <a:spcBef>
                <a:spcPts val="1000"/>
              </a:spcBef>
              <a:spcAft>
                <a:spcPts val="0"/>
              </a:spcAft>
              <a:buSzPts val="1800"/>
            </a:pPr>
            <a:endParaRPr lang="en-GB" dirty="0"/>
          </a:p>
          <a:p>
            <a:pPr marL="228600" lvl="0" indent="0" algn="just" rtl="0">
              <a:lnSpc>
                <a:spcPct val="90000"/>
              </a:lnSpc>
              <a:spcBef>
                <a:spcPts val="1000"/>
              </a:spcBef>
              <a:spcAft>
                <a:spcPts val="0"/>
              </a:spcAft>
              <a:buSzPts val="1800"/>
            </a:pPr>
            <a:endParaRPr lang="en-GB" dirty="0"/>
          </a:p>
          <a:p>
            <a:pPr marL="228600" lvl="0" indent="0" algn="just" rtl="0">
              <a:lnSpc>
                <a:spcPct val="90000"/>
              </a:lnSpc>
              <a:spcBef>
                <a:spcPts val="1000"/>
              </a:spcBef>
              <a:spcAft>
                <a:spcPts val="0"/>
              </a:spcAft>
              <a:buSzPts val="1800"/>
            </a:pPr>
            <a:endParaRPr lang="en-GB" dirty="0"/>
          </a:p>
          <a:p>
            <a:pPr marL="228600" lvl="0" indent="0" algn="just" rtl="0">
              <a:lnSpc>
                <a:spcPct val="90000"/>
              </a:lnSpc>
              <a:spcBef>
                <a:spcPts val="1000"/>
              </a:spcBef>
              <a:spcAft>
                <a:spcPts val="0"/>
              </a:spcAft>
              <a:buSzPts val="1800"/>
            </a:pPr>
            <a:endParaRPr lang="en-GB" dirty="0"/>
          </a:p>
          <a:p>
            <a:pPr marL="228600" lvl="0" indent="0" algn="just" rtl="0">
              <a:lnSpc>
                <a:spcPct val="90000"/>
              </a:lnSpc>
              <a:spcBef>
                <a:spcPts val="1000"/>
              </a:spcBef>
              <a:spcAft>
                <a:spcPts val="0"/>
              </a:spcAft>
              <a:buSzPts val="1800"/>
            </a:pPr>
            <a:endParaRPr lang="en-GB" dirty="0"/>
          </a:p>
          <a:p>
            <a:pPr marL="228600" lvl="0" indent="0" algn="just" rtl="0">
              <a:lnSpc>
                <a:spcPct val="90000"/>
              </a:lnSpc>
              <a:spcBef>
                <a:spcPts val="1000"/>
              </a:spcBef>
              <a:spcAft>
                <a:spcPts val="0"/>
              </a:spcAft>
              <a:buSzPts val="1800"/>
            </a:pPr>
            <a:endParaRPr lang="en-GB" dirty="0"/>
          </a:p>
          <a:p>
            <a:pPr marL="228600" lvl="0" indent="0" algn="ctr" rtl="0">
              <a:lnSpc>
                <a:spcPct val="90000"/>
              </a:lnSpc>
              <a:spcBef>
                <a:spcPts val="1000"/>
              </a:spcBef>
              <a:spcAft>
                <a:spcPts val="0"/>
              </a:spcAft>
              <a:buSzPts val="1800"/>
            </a:pPr>
            <a:r>
              <a:rPr lang="en-GB" sz="2400" i="1" dirty="0"/>
              <a:t>Αυτή η συνέπεια δημιουργεί μια αίσθηση συνέχειας και αξιοπιστίας, βοηθώντας στη διαμόρφωση μιας ξεχωριστής ταυτότητας του εμπορικού σήματος. Επιπλέον, η μετάδοση ενός συνεπούς μηνύματος και οράματος συμβάλλει στην ενίσχυση του δεσμού με το κοινό σας.</a:t>
            </a:r>
            <a:endParaRPr sz="2400" i="1" dirty="0"/>
          </a:p>
          <a:p>
            <a:pPr marL="514350" lvl="0" indent="-171450" algn="just" rtl="0">
              <a:lnSpc>
                <a:spcPct val="90000"/>
              </a:lnSpc>
              <a:spcBef>
                <a:spcPts val="1000"/>
              </a:spcBef>
              <a:spcAft>
                <a:spcPts val="0"/>
              </a:spcAft>
              <a:buSzPts val="1800"/>
              <a:buFont typeface="Arial"/>
              <a:buNone/>
            </a:pPr>
            <a:endParaRPr dirty="0"/>
          </a:p>
        </p:txBody>
      </p:sp>
      <p:sp>
        <p:nvSpPr>
          <p:cNvPr id="87" name="Google Shape;87;p2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Τι στυλ/τόνο/φωνή πρέπει να χρησιμοποιήσετε;</a:t>
            </a:r>
            <a:endParaRPr dirty="0"/>
          </a:p>
        </p:txBody>
      </p:sp>
      <p:sp>
        <p:nvSpPr>
          <p:cNvPr id="2" name="Rectangle 1"/>
          <p:cNvSpPr/>
          <p:nvPr/>
        </p:nvSpPr>
        <p:spPr>
          <a:xfrm>
            <a:off x="1754372" y="1786270"/>
            <a:ext cx="8456428" cy="1903228"/>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algn="ctr">
              <a:lnSpc>
                <a:spcPct val="90000"/>
              </a:lnSpc>
              <a:spcBef>
                <a:spcPts val="1000"/>
              </a:spcBef>
              <a:buSzPts val="1800"/>
            </a:pPr>
            <a:r>
              <a:rPr lang="en-GB" sz="2400" b="1" dirty="0">
                <a:solidFill>
                  <a:schemeClr val="bg1"/>
                </a:solidFill>
                <a:latin typeface="Calibri" panose="020F0502020204030204" pitchFamily="34" charset="0"/>
                <a:cs typeface="Calibri" panose="020F0502020204030204" pitchFamily="34" charset="0"/>
              </a:rPr>
              <a:t>Η συνέπεια </a:t>
            </a:r>
            <a:r>
              <a:rPr lang="en-GB" sz="2400" dirty="0">
                <a:solidFill>
                  <a:schemeClr val="bg1"/>
                </a:solidFill>
                <a:latin typeface="Calibri" panose="020F0502020204030204" pitchFamily="34" charset="0"/>
                <a:cs typeface="Calibri" panose="020F0502020204030204" pitchFamily="34" charset="0"/>
              </a:rPr>
              <a:t>είναι το κλειδί στη διαχείριση των </a:t>
            </a:r>
            <a:r>
              <a:rPr lang="el-GR" sz="2400" dirty="0">
                <a:solidFill>
                  <a:schemeClr val="bg1"/>
                </a:solidFill>
                <a:latin typeface="Calibri" panose="020F0502020204030204" pitchFamily="34" charset="0"/>
                <a:cs typeface="Calibri" panose="020F0502020204030204" pitchFamily="34" charset="0"/>
              </a:rPr>
              <a:t>μέσων κοινωνικής δικτύωσης</a:t>
            </a:r>
            <a:r>
              <a:rPr lang="en-GB" sz="2400" dirty="0">
                <a:solidFill>
                  <a:schemeClr val="bg1"/>
                </a:solidFill>
                <a:latin typeface="Calibri" panose="020F0502020204030204" pitchFamily="34" charset="0"/>
                <a:cs typeface="Calibri" panose="020F0502020204030204" pitchFamily="34" charset="0"/>
              </a:rPr>
              <a:t>. Είναι ζωτικής σημασίας να υποστηρίζετε μια συγκεκριμένη προσωπικότητα της μάρκας και να διατηρείτε ένα συνεπές ύφος και στυλ γραφής σε όλες τις πλατφόρμες.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2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Τι στυλ/τόνο/φωνή πρέπει να χρησιμοποιήσετε; Οφέλη της συνέπειας</a:t>
            </a:r>
            <a:endParaRPr dirty="0"/>
          </a:p>
        </p:txBody>
      </p:sp>
      <p:graphicFrame>
        <p:nvGraphicFramePr>
          <p:cNvPr id="2" name="Diagram 1"/>
          <p:cNvGraphicFramePr/>
          <p:nvPr>
            <p:extLst>
              <p:ext uri="{D42A27DB-BD31-4B8C-83A1-F6EECF244321}">
                <p14:modId xmlns:p14="http://schemas.microsoft.com/office/powerpoint/2010/main" val="2988034253"/>
              </p:ext>
            </p:extLst>
          </p:nvPr>
        </p:nvGraphicFramePr>
        <p:xfrm>
          <a:off x="1818167" y="1187499"/>
          <a:ext cx="8341833" cy="5553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6980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2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r>
              <a:rPr lang="en-GB" b="1" dirty="0"/>
              <a:t>Τι στυλ/τόνο/φωνή πρέπει να χρησιμοποιήσετε; Οφέλη της συνέπειας</a:t>
            </a:r>
            <a:endParaRPr dirty="0"/>
          </a:p>
        </p:txBody>
      </p:sp>
      <p:graphicFrame>
        <p:nvGraphicFramePr>
          <p:cNvPr id="2" name="Diagram 1"/>
          <p:cNvGraphicFramePr/>
          <p:nvPr>
            <p:extLst>
              <p:ext uri="{D42A27DB-BD31-4B8C-83A1-F6EECF244321}">
                <p14:modId xmlns:p14="http://schemas.microsoft.com/office/powerpoint/2010/main" val="4231237369"/>
              </p:ext>
            </p:extLst>
          </p:nvPr>
        </p:nvGraphicFramePr>
        <p:xfrm>
          <a:off x="1871330" y="1219398"/>
          <a:ext cx="8448158" cy="5606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1493933"/>
      </p:ext>
    </p:extLst>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5136</Words>
  <Application>Microsoft Office PowerPoint</Application>
  <PresentationFormat>Widescreen</PresentationFormat>
  <Paragraphs>227</Paragraphs>
  <Slides>28</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Wingdings</vt:lpstr>
      <vt:lpstr>CARDET Course template</vt:lpstr>
      <vt:lpstr>2_CARDET Course template</vt:lpstr>
      <vt:lpstr>Ενότητα 5 Στρατηγική επικοινωνία για Οργανώσεις της Κοινωνίας των Πολιτών (ΟΚτΠ)</vt:lpstr>
      <vt:lpstr>  Επισκόπηση και μαθησιακοί στόχοι   </vt:lpstr>
      <vt:lpstr>Πλατφόρμες κοινωνικής δικτύωσης - Επισκόπηση </vt:lpstr>
      <vt:lpstr>Εντοπισμός των πιο σχετικών πλατφορμών κοινωνικής δικτύωσης</vt:lpstr>
      <vt:lpstr>Εντοπισμός των πιο σχετικών πλατφορμών κοινωνικής δικτύωσης</vt:lpstr>
      <vt:lpstr>Εντοπισμός των πιο σχετικών πλατφορμών κοινωνικής δικτύωσης</vt:lpstr>
      <vt:lpstr>Τι στυλ/τόνο/φωνή πρέπει να χρησιμοποιήσετε;</vt:lpstr>
      <vt:lpstr>Τι στυλ/τόνο/φωνή πρέπει να χρησιμοποιήσετε; Οφέλη της συνέπειας</vt:lpstr>
      <vt:lpstr>Τι στυλ/τόνο/φωνή πρέπει να χρησιμοποιήσετε; Οφέλη της συνέπειας</vt:lpstr>
      <vt:lpstr>Ποιος θα μετρήσει την επιτυχία σας;</vt:lpstr>
      <vt:lpstr>Ποιος θα μετρήσει την επιτυχία σας;</vt:lpstr>
      <vt:lpstr>Λίστα ελέγχου κοινωνικών μέσων </vt:lpstr>
      <vt:lpstr>TWITTER</vt:lpstr>
      <vt:lpstr>TWITTER</vt:lpstr>
      <vt:lpstr>TWITTER</vt:lpstr>
      <vt:lpstr>FACEBOOK </vt:lpstr>
      <vt:lpstr>FACEBOOK</vt:lpstr>
      <vt:lpstr>FACEBOOK</vt:lpstr>
      <vt:lpstr> YOUTUBE  </vt:lpstr>
      <vt:lpstr> YOUTUBE  </vt:lpstr>
      <vt:lpstr> YOUTUBE  </vt:lpstr>
      <vt:lpstr> YOUTUBE  </vt:lpstr>
      <vt:lpstr>INSTAGRAM </vt:lpstr>
      <vt:lpstr>INSTAGRAM </vt:lpstr>
      <vt:lpstr>INSTAGRAM </vt:lpstr>
      <vt:lpstr>Άλλα εργαλεία για την παρακολούθηση, τον προγραμματισμό και την κοινοποίηση περιεχομένου στα μέσα κοινωνικής δικτύωσης</vt:lpstr>
      <vt:lpstr>Ομαδική δραστηριότητα (Φύλλο εργασίας)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Strategic Communication for Civil Society Organizations (CSOs)</dc:title>
  <dc:creator>2Fast4u</dc:creator>
  <cp:keywords>, docId:63C956886CB6328157EA525997347FF4</cp:keywords>
  <cp:lastModifiedBy>Foteini Sokratous</cp:lastModifiedBy>
  <cp:revision>17</cp:revision>
  <dcterms:created xsi:type="dcterms:W3CDTF">2014-07-11T09:12:14Z</dcterms:created>
  <dcterms:modified xsi:type="dcterms:W3CDTF">2024-03-08T14:14:44Z</dcterms:modified>
</cp:coreProperties>
</file>