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4" r:id="rId2"/>
  </p:sldMasterIdLst>
  <p:notesMasterIdLst>
    <p:notesMasterId r:id="rId2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4" r:id="rId19"/>
  </p:sldIdLst>
  <p:sldSz cx="12192000" cy="6858000"/>
  <p:notesSz cx="6858000" cy="9144000"/>
  <p:embeddedFontLst>
    <p:embeddedFont>
      <p:font typeface="Roboto" panose="02000000000000000000" pitchFamily="2"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0" roundtripDataSignature="AMtx7mhhKdJiXtnnAycMf9u1sGSE+KmkT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264" autoAdjust="0"/>
  </p:normalViewPr>
  <p:slideViewPr>
    <p:cSldViewPr snapToGrid="0">
      <p:cViewPr varScale="1">
        <p:scale>
          <a:sx n="82" d="100"/>
          <a:sy n="82" d="100"/>
        </p:scale>
        <p:origin x="167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30"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F91B0-25AB-4DFA-B184-293DD156034C}"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7782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lvl="0"/>
            <a:r>
              <a:rPr lang="en-US" sz="1200" b="0" i="0" u="none" strike="noStrike" cap="none" dirty="0">
                <a:solidFill>
                  <a:schemeClr val="dk1"/>
                </a:solidFill>
                <a:effectLst/>
                <a:latin typeface="Calibri"/>
                <a:ea typeface="Calibri"/>
                <a:cs typeface="Calibri"/>
                <a:sym typeface="Calibri"/>
              </a:rPr>
              <a:t>Εξηγήστε ότι το ταξίδι </a:t>
            </a:r>
            <a:r>
              <a:rPr lang="en-US" sz="1200" b="1" i="0" u="none" strike="noStrike" cap="none" dirty="0" err="1">
                <a:solidFill>
                  <a:schemeClr val="dk1"/>
                </a:solidFill>
                <a:effectLst/>
                <a:latin typeface="Calibri"/>
                <a:ea typeface="Calibri"/>
                <a:cs typeface="Calibri"/>
                <a:sym typeface="Calibri"/>
              </a:rPr>
              <a:t>του</a:t>
            </a:r>
            <a:r>
              <a:rPr lang="en-US" sz="1200" b="1" i="0" u="none" strike="noStrike" cap="none" dirty="0">
                <a:solidFill>
                  <a:schemeClr val="dk1"/>
                </a:solidFill>
                <a:effectLst/>
                <a:latin typeface="Calibri"/>
                <a:ea typeface="Calibri"/>
                <a:cs typeface="Calibri"/>
                <a:sym typeface="Calibri"/>
              </a:rPr>
              <a:t> </a:t>
            </a:r>
            <a:r>
              <a:rPr lang="el-GR" sz="1200" b="1" i="0" u="none" strike="noStrike" cap="none" dirty="0">
                <a:solidFill>
                  <a:schemeClr val="dk1"/>
                </a:solidFill>
                <a:effectLst/>
                <a:latin typeface="Calibri"/>
                <a:ea typeface="Calibri"/>
                <a:cs typeface="Calibri"/>
                <a:sym typeface="Calibri"/>
              </a:rPr>
              <a:t>χορηγού</a:t>
            </a:r>
            <a:r>
              <a:rPr lang="en-US" sz="1200" b="1" i="0" u="none" strike="noStrike" cap="none" dirty="0">
                <a:solidFill>
                  <a:schemeClr val="dk1"/>
                </a:solidFill>
                <a:effectLst/>
                <a:latin typeface="Calibri"/>
                <a:ea typeface="Calibri"/>
                <a:cs typeface="Calibri"/>
                <a:sym typeface="Calibri"/>
              </a:rPr>
              <a:t> </a:t>
            </a:r>
            <a:r>
              <a:rPr lang="en-US" sz="1200" b="0" i="0" u="none" strike="noStrike" cap="none" dirty="0">
                <a:solidFill>
                  <a:schemeClr val="dk1"/>
                </a:solidFill>
                <a:effectLst/>
                <a:latin typeface="Calibri"/>
                <a:ea typeface="Calibri"/>
                <a:cs typeface="Calibri"/>
                <a:sym typeface="Calibri"/>
              </a:rPr>
              <a:t>είναι μια σημαντική πτυχή της κατανόησης του τρόπου με τον οποίο ένας </a:t>
            </a:r>
            <a:r>
              <a:rPr lang="el-GR" sz="1200" b="0" i="0" u="none" strike="noStrike" cap="none" dirty="0">
                <a:solidFill>
                  <a:schemeClr val="dk1"/>
                </a:solidFill>
                <a:effectLst/>
                <a:latin typeface="Calibri"/>
                <a:ea typeface="Calibri"/>
                <a:cs typeface="Calibri"/>
                <a:sym typeface="Calibri"/>
              </a:rPr>
              <a:t>χορηγός</a:t>
            </a:r>
            <a:r>
              <a:rPr lang="en-US" sz="1200" b="0" i="0" u="none" strike="noStrike" cap="none" dirty="0">
                <a:solidFill>
                  <a:schemeClr val="dk1"/>
                </a:solidFill>
                <a:effectLst/>
                <a:latin typeface="Calibri"/>
                <a:ea typeface="Calibri"/>
                <a:cs typeface="Calibri"/>
                <a:sym typeface="Calibri"/>
              </a:rPr>
              <a:t> θα μάθει για μια ΟΚ</a:t>
            </a:r>
            <a:r>
              <a:rPr lang="el-GR" sz="1200" b="0" i="0" u="none" strike="noStrike" cap="none" dirty="0">
                <a:solidFill>
                  <a:schemeClr val="dk1"/>
                </a:solidFill>
                <a:effectLst/>
                <a:latin typeface="Calibri"/>
                <a:ea typeface="Calibri"/>
                <a:cs typeface="Calibri"/>
                <a:sym typeface="Calibri"/>
              </a:rPr>
              <a:t>τ</a:t>
            </a:r>
            <a:r>
              <a:rPr lang="en-US" sz="1200" b="0" i="0" u="none" strike="noStrike" cap="none" dirty="0">
                <a:solidFill>
                  <a:schemeClr val="dk1"/>
                </a:solidFill>
                <a:effectLst/>
                <a:latin typeface="Calibri"/>
                <a:ea typeface="Calibri"/>
                <a:cs typeface="Calibri"/>
                <a:sym typeface="Calibri"/>
              </a:rPr>
              <a:t>Π και πώς θα αλληλεπιδράσει μαζί της.</a:t>
            </a:r>
          </a:p>
          <a:p>
            <a:pPr lvl="0"/>
            <a:endParaRPr lang="en-GB" sz="1200" b="0" i="0" u="none" strike="noStrike" cap="none" dirty="0">
              <a:solidFill>
                <a:schemeClr val="dk1"/>
              </a:solidFill>
              <a:effectLst/>
              <a:latin typeface="Calibri"/>
              <a:ea typeface="Calibri"/>
              <a:cs typeface="Calibri"/>
              <a:sym typeface="Calibri"/>
            </a:endParaRPr>
          </a:p>
          <a:p>
            <a:pPr lvl="0"/>
            <a:r>
              <a:rPr lang="en-US" sz="1200" b="0" i="0" u="none" strike="noStrike" cap="none" dirty="0">
                <a:solidFill>
                  <a:schemeClr val="dk1"/>
                </a:solidFill>
                <a:effectLst/>
                <a:latin typeface="Calibri"/>
                <a:ea typeface="Calibri"/>
                <a:cs typeface="Calibri"/>
                <a:sym typeface="Calibri"/>
              </a:rPr>
              <a:t>Είναι σημαντικό να βελτιστοποιηθεί αυτή η διαδικασία, ώστε να είναι εύκολο για τον δότη να κατανοήσει όλα όσα έχουν συζητηθεί μέχρι τώρα. </a:t>
            </a:r>
          </a:p>
          <a:p>
            <a:pPr lvl="0"/>
            <a:endParaRPr lang="en-US" sz="1200" b="0" i="0" u="none" strike="noStrike" cap="none" dirty="0">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Εξηγήστε ότι είναι ζωτικής σημασίας η ανάπτυξη της ψηφιακής παρουσίας μιας ΟΚ</a:t>
            </a:r>
            <a:r>
              <a:rPr lang="el-GR" sz="1200" b="0" i="0" u="none" strike="noStrike" cap="none" dirty="0">
                <a:solidFill>
                  <a:schemeClr val="dk1"/>
                </a:solidFill>
                <a:effectLst/>
                <a:latin typeface="Calibri"/>
                <a:ea typeface="Calibri"/>
                <a:cs typeface="Calibri"/>
                <a:sym typeface="Calibri"/>
              </a:rPr>
              <a:t>τ</a:t>
            </a:r>
            <a:r>
              <a:rPr lang="en-US" sz="1200" b="0" i="0" u="none" strike="noStrike" cap="none" dirty="0">
                <a:solidFill>
                  <a:schemeClr val="dk1"/>
                </a:solidFill>
                <a:effectLst/>
                <a:latin typeface="Calibri"/>
                <a:ea typeface="Calibri"/>
                <a:cs typeface="Calibri"/>
                <a:sym typeface="Calibri"/>
              </a:rPr>
              <a:t>Π και η τελειοποίησή της ως μέσο προσέλκυσης </a:t>
            </a:r>
            <a:r>
              <a:rPr lang="el-GR" sz="1200" b="0" i="0" u="none" strike="noStrike" cap="none" dirty="0">
                <a:solidFill>
                  <a:schemeClr val="dk1"/>
                </a:solidFill>
                <a:effectLst/>
                <a:latin typeface="Calibri"/>
                <a:ea typeface="Calibri"/>
                <a:cs typeface="Calibri"/>
                <a:sym typeface="Calibri"/>
              </a:rPr>
              <a:t>χορηγών</a:t>
            </a:r>
            <a:r>
              <a:rPr lang="en-US" sz="1200" b="0" i="0" u="none" strike="noStrike" cap="none" dirty="0">
                <a:solidFill>
                  <a:schemeClr val="dk1"/>
                </a:solidFill>
                <a:effectLst/>
                <a:latin typeface="Calibri"/>
                <a:ea typeface="Calibri"/>
                <a:cs typeface="Calibri"/>
                <a:sym typeface="Calibri"/>
              </a:rPr>
              <a:t> με ψηφιακό τρόπο. Οι οργανισμοί διανύουν την εποχή του ψηφιακού μετασχηματισμού και </a:t>
            </a:r>
            <a:r>
              <a:rPr lang="el-GR" sz="1200" b="0" i="0" u="none" strike="noStrike" cap="none" dirty="0">
                <a:solidFill>
                  <a:schemeClr val="dk1"/>
                </a:solidFill>
                <a:effectLst/>
                <a:latin typeface="Calibri"/>
                <a:ea typeface="Calibri"/>
                <a:cs typeface="Calibri"/>
                <a:sym typeface="Calibri"/>
              </a:rPr>
              <a:t>μια</a:t>
            </a:r>
            <a:r>
              <a:rPr lang="el-GR" sz="1200" b="0" i="0" u="none" strike="noStrike" cap="none" baseline="0" dirty="0">
                <a:solidFill>
                  <a:schemeClr val="dk1"/>
                </a:solidFill>
                <a:effectLst/>
                <a:latin typeface="Calibri"/>
                <a:ea typeface="Calibri"/>
                <a:cs typeface="Calibri"/>
                <a:sym typeface="Calibri"/>
              </a:rPr>
              <a:t> </a:t>
            </a:r>
            <a:r>
              <a:rPr lang="el-GR" sz="1200" b="0" i="0" u="none" strike="noStrike" cap="none" baseline="0" dirty="0" err="1">
                <a:solidFill>
                  <a:schemeClr val="dk1"/>
                </a:solidFill>
                <a:effectLst/>
                <a:latin typeface="Calibri"/>
                <a:ea typeface="Calibri"/>
                <a:cs typeface="Calibri"/>
                <a:sym typeface="Calibri"/>
              </a:rPr>
              <a:t>ΟΚτΠ</a:t>
            </a:r>
            <a:r>
              <a:rPr lang="el-GR" sz="1200" b="0" i="0" u="none" strike="noStrike" cap="none" baseline="0" dirty="0">
                <a:solidFill>
                  <a:schemeClr val="dk1"/>
                </a:solidFill>
                <a:effectLst/>
                <a:latin typeface="Calibri"/>
                <a:ea typeface="Calibri"/>
                <a:cs typeface="Calibri"/>
                <a:sym typeface="Calibri"/>
              </a:rPr>
              <a:t> </a:t>
            </a:r>
            <a:r>
              <a:rPr lang="en-US" sz="1200" b="0" i="0" u="none" strike="noStrike" cap="none" dirty="0">
                <a:solidFill>
                  <a:schemeClr val="dk1"/>
                </a:solidFill>
                <a:effectLst/>
                <a:latin typeface="Calibri"/>
                <a:ea typeface="Calibri"/>
                <a:cs typeface="Calibri"/>
                <a:sym typeface="Calibri"/>
              </a:rPr>
              <a:t>π</a:t>
            </a:r>
            <a:r>
              <a:rPr lang="en-US" sz="1200" b="0" i="0" u="none" strike="noStrike" cap="none" dirty="0" err="1">
                <a:solidFill>
                  <a:schemeClr val="dk1"/>
                </a:solidFill>
                <a:effectLst/>
                <a:latin typeface="Calibri"/>
                <a:ea typeface="Calibri"/>
                <a:cs typeface="Calibri"/>
                <a:sym typeface="Calibri"/>
              </a:rPr>
              <a:t>ρέ</a:t>
            </a:r>
            <a:r>
              <a:rPr lang="en-US" sz="1200" b="0" i="0" u="none" strike="noStrike" cap="none" dirty="0">
                <a:solidFill>
                  <a:schemeClr val="dk1"/>
                </a:solidFill>
                <a:effectLst/>
                <a:latin typeface="Calibri"/>
                <a:ea typeface="Calibri"/>
                <a:cs typeface="Calibri"/>
                <a:sym typeface="Calibri"/>
              </a:rPr>
              <a:t>πει να είναι σε θέση να κατανοήσει πώς ένας </a:t>
            </a:r>
            <a:r>
              <a:rPr lang="el-GR" sz="1200" b="0" i="0" u="none" strike="noStrike" cap="none" dirty="0">
                <a:solidFill>
                  <a:schemeClr val="dk1"/>
                </a:solidFill>
                <a:effectLst/>
                <a:latin typeface="Calibri"/>
                <a:ea typeface="Calibri"/>
                <a:cs typeface="Calibri"/>
                <a:sym typeface="Calibri"/>
              </a:rPr>
              <a:t>χορηγός</a:t>
            </a:r>
            <a:r>
              <a:rPr lang="el-GR" sz="1200" b="0" i="0" u="none" strike="noStrike" cap="none" baseline="0" dirty="0">
                <a:solidFill>
                  <a:schemeClr val="dk1"/>
                </a:solidFill>
                <a:effectLst/>
                <a:latin typeface="Calibri"/>
                <a:ea typeface="Calibri"/>
                <a:cs typeface="Calibri"/>
                <a:sym typeface="Calibri"/>
              </a:rPr>
              <a:t> </a:t>
            </a:r>
            <a:r>
              <a:rPr lang="en-US" sz="1200" b="0" i="0" u="none" strike="noStrike" cap="none" dirty="0">
                <a:solidFill>
                  <a:schemeClr val="dk1"/>
                </a:solidFill>
                <a:effectLst/>
                <a:latin typeface="Calibri"/>
                <a:ea typeface="Calibri"/>
                <a:cs typeface="Calibri"/>
                <a:sym typeface="Calibri"/>
              </a:rPr>
              <a:t>θα βιώσει το ψηφιακό ταξίδι του με</a:t>
            </a:r>
            <a:r>
              <a:rPr lang="el-GR" sz="1200" b="0" i="0" u="none" strike="noStrike" cap="none" baseline="0" dirty="0">
                <a:solidFill>
                  <a:schemeClr val="dk1"/>
                </a:solidFill>
                <a:effectLst/>
                <a:latin typeface="Calibri"/>
                <a:ea typeface="Calibri"/>
                <a:cs typeface="Calibri"/>
                <a:sym typeface="Calibri"/>
              </a:rPr>
              <a:t> μια </a:t>
            </a:r>
            <a:r>
              <a:rPr lang="el-GR" sz="1200" b="0" i="0" u="none" strike="noStrike" cap="none" baseline="0" dirty="0" err="1">
                <a:solidFill>
                  <a:schemeClr val="dk1"/>
                </a:solidFill>
                <a:effectLst/>
                <a:latin typeface="Calibri"/>
                <a:ea typeface="Calibri"/>
                <a:cs typeface="Calibri"/>
                <a:sym typeface="Calibri"/>
              </a:rPr>
              <a:t>ΟΚτΠ</a:t>
            </a:r>
            <a:r>
              <a:rPr lang="en-US" sz="1200" b="0" i="0" u="none" strike="noStrike" cap="none" dirty="0">
                <a:solidFill>
                  <a:schemeClr val="dk1"/>
                </a:solidFill>
                <a:effectLst/>
                <a:latin typeface="Calibri"/>
                <a:ea typeface="Calibri"/>
                <a:cs typeface="Calibri"/>
                <a:sym typeface="Calibri"/>
              </a:rPr>
              <a:t>.</a:t>
            </a:r>
            <a:endParaRPr lang="en-GB" sz="1200" b="0" i="0" u="none" strike="noStrike" cap="none" dirty="0">
              <a:solidFill>
                <a:schemeClr val="dk1"/>
              </a:solidFill>
              <a:effectLst/>
              <a:latin typeface="Calibri"/>
              <a:ea typeface="Calibri"/>
              <a:cs typeface="Calibri"/>
              <a:sym typeface="Calibri"/>
            </a:endParaRPr>
          </a:p>
          <a:p>
            <a:pPr lvl="0"/>
            <a:endParaRPr lang="en-GB" sz="1200" b="0" i="0" u="none" strike="noStrike" cap="none" dirty="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endParaRPr dirty="0"/>
          </a:p>
        </p:txBody>
      </p:sp>
      <p:sp>
        <p:nvSpPr>
          <p:cNvPr id="115" name="Google Shape;11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Εξηγήστε ότι είναι ζωτικής σημασίας η ανάπτυξη της ψηφιακής παρουσίας μιας ΟΚ</a:t>
            </a:r>
            <a:r>
              <a:rPr lang="el-GR" sz="1200" b="0" i="0" u="none" strike="noStrike" cap="none" dirty="0">
                <a:solidFill>
                  <a:schemeClr val="dk1"/>
                </a:solidFill>
                <a:effectLst/>
                <a:latin typeface="Calibri"/>
                <a:ea typeface="Calibri"/>
                <a:cs typeface="Calibri"/>
                <a:sym typeface="Calibri"/>
              </a:rPr>
              <a:t>τ</a:t>
            </a:r>
            <a:r>
              <a:rPr lang="en-US" sz="1200" b="0" i="0" u="none" strike="noStrike" cap="none" dirty="0">
                <a:solidFill>
                  <a:schemeClr val="dk1"/>
                </a:solidFill>
                <a:effectLst/>
                <a:latin typeface="Calibri"/>
                <a:ea typeface="Calibri"/>
                <a:cs typeface="Calibri"/>
                <a:sym typeface="Calibri"/>
              </a:rPr>
              <a:t>Π και η τελειοποίησή της ως μέσο προσέλκυσης </a:t>
            </a:r>
            <a:r>
              <a:rPr lang="el-GR" sz="1200" b="0" i="0" u="none" strike="noStrike" cap="none" dirty="0">
                <a:solidFill>
                  <a:schemeClr val="dk1"/>
                </a:solidFill>
                <a:effectLst/>
                <a:latin typeface="Calibri"/>
                <a:ea typeface="Calibri"/>
                <a:cs typeface="Calibri"/>
                <a:sym typeface="Calibri"/>
              </a:rPr>
              <a:t>χορηγών</a:t>
            </a:r>
            <a:r>
              <a:rPr lang="el-GR" sz="1200" b="0" i="0" u="none" strike="noStrike" cap="none" baseline="0" dirty="0">
                <a:solidFill>
                  <a:schemeClr val="dk1"/>
                </a:solidFill>
                <a:effectLst/>
                <a:latin typeface="Calibri"/>
                <a:ea typeface="Calibri"/>
                <a:cs typeface="Calibri"/>
                <a:sym typeface="Calibri"/>
              </a:rPr>
              <a:t> </a:t>
            </a:r>
            <a:r>
              <a:rPr lang="en-US" sz="1200" b="0" i="0" u="none" strike="noStrike" cap="none" dirty="0">
                <a:solidFill>
                  <a:schemeClr val="dk1"/>
                </a:solidFill>
                <a:effectLst/>
                <a:latin typeface="Calibri"/>
                <a:ea typeface="Calibri"/>
                <a:cs typeface="Calibri"/>
                <a:sym typeface="Calibri"/>
              </a:rPr>
              <a:t>με ψηφιακό τρόπο. Οι οργανισμοί διανύουν την εποχή του ψηφιακού μετασχηματισμού και </a:t>
            </a:r>
            <a:r>
              <a:rPr lang="el-GR" sz="1200" b="0" i="0" u="none" strike="noStrike" cap="none" dirty="0">
                <a:solidFill>
                  <a:schemeClr val="dk1"/>
                </a:solidFill>
                <a:effectLst/>
                <a:latin typeface="Calibri"/>
                <a:ea typeface="Calibri"/>
                <a:cs typeface="Calibri"/>
                <a:sym typeface="Calibri"/>
              </a:rPr>
              <a:t>μια</a:t>
            </a:r>
            <a:r>
              <a:rPr lang="el-GR" sz="1200" b="0" i="0" u="none" strike="noStrike" cap="none" baseline="0" dirty="0">
                <a:solidFill>
                  <a:schemeClr val="dk1"/>
                </a:solidFill>
                <a:effectLst/>
                <a:latin typeface="Calibri"/>
                <a:ea typeface="Calibri"/>
                <a:cs typeface="Calibri"/>
                <a:sym typeface="Calibri"/>
              </a:rPr>
              <a:t> </a:t>
            </a:r>
            <a:r>
              <a:rPr lang="el-GR" sz="1200" b="0" i="0" u="none" strike="noStrike" cap="none" baseline="0" dirty="0" err="1">
                <a:solidFill>
                  <a:schemeClr val="dk1"/>
                </a:solidFill>
                <a:effectLst/>
                <a:latin typeface="Calibri"/>
                <a:ea typeface="Calibri"/>
                <a:cs typeface="Calibri"/>
                <a:sym typeface="Calibri"/>
              </a:rPr>
              <a:t>ΟΚτΠ</a:t>
            </a:r>
            <a:r>
              <a:rPr lang="el-GR" sz="1200" b="0" i="0" u="none" strike="noStrike" cap="none" baseline="0" dirty="0">
                <a:solidFill>
                  <a:schemeClr val="dk1"/>
                </a:solidFill>
                <a:effectLst/>
                <a:latin typeface="Calibri"/>
                <a:ea typeface="Calibri"/>
                <a:cs typeface="Calibri"/>
                <a:sym typeface="Calibri"/>
              </a:rPr>
              <a:t> </a:t>
            </a:r>
            <a:r>
              <a:rPr lang="en-US" sz="1200" b="0" i="0" u="none" strike="noStrike" cap="none" dirty="0">
                <a:solidFill>
                  <a:schemeClr val="dk1"/>
                </a:solidFill>
                <a:effectLst/>
                <a:latin typeface="Calibri"/>
                <a:ea typeface="Calibri"/>
                <a:cs typeface="Calibri"/>
                <a:sym typeface="Calibri"/>
              </a:rPr>
              <a:t>π</a:t>
            </a:r>
            <a:r>
              <a:rPr lang="en-US" sz="1200" b="0" i="0" u="none" strike="noStrike" cap="none" dirty="0" err="1">
                <a:solidFill>
                  <a:schemeClr val="dk1"/>
                </a:solidFill>
                <a:effectLst/>
                <a:latin typeface="Calibri"/>
                <a:ea typeface="Calibri"/>
                <a:cs typeface="Calibri"/>
                <a:sym typeface="Calibri"/>
              </a:rPr>
              <a:t>ρέ</a:t>
            </a:r>
            <a:r>
              <a:rPr lang="en-US" sz="1200" b="0" i="0" u="none" strike="noStrike" cap="none" dirty="0">
                <a:solidFill>
                  <a:schemeClr val="dk1"/>
                </a:solidFill>
                <a:effectLst/>
                <a:latin typeface="Calibri"/>
                <a:ea typeface="Calibri"/>
                <a:cs typeface="Calibri"/>
                <a:sym typeface="Calibri"/>
              </a:rPr>
              <a:t>πει να είναι σε θέση να κατανοήσει πώς ένας </a:t>
            </a:r>
            <a:r>
              <a:rPr lang="el-GR" sz="1200" b="0" i="0" u="none" strike="noStrike" cap="none" dirty="0">
                <a:solidFill>
                  <a:schemeClr val="dk1"/>
                </a:solidFill>
                <a:effectLst/>
                <a:latin typeface="Calibri"/>
                <a:ea typeface="Calibri"/>
                <a:cs typeface="Calibri"/>
                <a:sym typeface="Calibri"/>
              </a:rPr>
              <a:t>χορηγός</a:t>
            </a:r>
            <a:r>
              <a:rPr lang="en-US" sz="1200" b="0" i="0" u="none" strike="noStrike" cap="none" dirty="0">
                <a:solidFill>
                  <a:schemeClr val="dk1"/>
                </a:solidFill>
                <a:effectLst/>
                <a:latin typeface="Calibri"/>
                <a:ea typeface="Calibri"/>
                <a:cs typeface="Calibri"/>
                <a:sym typeface="Calibri"/>
              </a:rPr>
              <a:t> θα βιώσει την ψηφιακή του διαδρομή με</a:t>
            </a:r>
            <a:r>
              <a:rPr lang="el-GR" sz="1200" b="0" i="0" u="none" strike="noStrike" cap="none" baseline="0" dirty="0">
                <a:solidFill>
                  <a:schemeClr val="dk1"/>
                </a:solidFill>
                <a:effectLst/>
                <a:latin typeface="Calibri"/>
                <a:ea typeface="Calibri"/>
                <a:cs typeface="Calibri"/>
                <a:sym typeface="Calibri"/>
              </a:rPr>
              <a:t> μια </a:t>
            </a:r>
            <a:r>
              <a:rPr lang="el-GR" sz="1200" b="0" i="0" u="none" strike="noStrike" cap="none" baseline="0" dirty="0" err="1">
                <a:solidFill>
                  <a:schemeClr val="dk1"/>
                </a:solidFill>
                <a:effectLst/>
                <a:latin typeface="Calibri"/>
                <a:ea typeface="Calibri"/>
                <a:cs typeface="Calibri"/>
                <a:sym typeface="Calibri"/>
              </a:rPr>
              <a:t>ΟΚτΠ</a:t>
            </a:r>
            <a:endParaRPr lang="en-GB" sz="1200" b="0" i="0" u="none" strike="noStrike" cap="none" dirty="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endParaRPr dirty="0"/>
          </a:p>
        </p:txBody>
      </p:sp>
      <p:sp>
        <p:nvSpPr>
          <p:cNvPr id="128" name="Google Shape;12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 name="Google Shape;13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9" name="Google Shape;14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6" name="Google Shape;15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2" name="Google Shape;16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19a7c47c027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 name="Google Shape;60;g19a7c47c027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 name="Google Shape;61;g19a7c47c027_0_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 name="Google Shape;6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050"/>
              <a:buFont typeface="Arial"/>
              <a:buNone/>
            </a:pPr>
            <a:r>
              <a:rPr lang="el-GR" sz="1200" b="0" i="0" u="none" strike="noStrike" cap="none" dirty="0">
                <a:solidFill>
                  <a:schemeClr val="dk1"/>
                </a:solidFill>
                <a:effectLst/>
                <a:latin typeface="Calibri"/>
                <a:ea typeface="Calibri"/>
                <a:cs typeface="Calibri"/>
                <a:sym typeface="Calibri"/>
              </a:rPr>
              <a:t>Είναι</a:t>
            </a:r>
            <a:r>
              <a:rPr lang="el-GR" sz="1200" b="0" i="0" u="none" strike="noStrike" cap="none" baseline="0"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σημ</a:t>
            </a:r>
            <a:r>
              <a:rPr lang="en-US" sz="1200" b="0" i="0" u="none" strike="noStrike" cap="none" dirty="0">
                <a:solidFill>
                  <a:schemeClr val="dk1"/>
                </a:solidFill>
                <a:effectLst/>
                <a:latin typeface="Calibri"/>
                <a:ea typeface="Calibri"/>
                <a:cs typeface="Calibri"/>
                <a:sym typeface="Calibri"/>
              </a:rPr>
              <a:t>αντικό για μια ΟΚ</a:t>
            </a:r>
            <a:r>
              <a:rPr lang="el-GR" sz="1200" b="0" i="0" u="none" strike="noStrike" cap="none" dirty="0">
                <a:solidFill>
                  <a:schemeClr val="dk1"/>
                </a:solidFill>
                <a:effectLst/>
                <a:latin typeface="Calibri"/>
                <a:ea typeface="Calibri"/>
                <a:cs typeface="Calibri"/>
                <a:sym typeface="Calibri"/>
              </a:rPr>
              <a:t>τ</a:t>
            </a:r>
            <a:r>
              <a:rPr lang="en-US" sz="1200" b="0" i="0" u="none" strike="noStrike" cap="none" dirty="0">
                <a:solidFill>
                  <a:schemeClr val="dk1"/>
                </a:solidFill>
                <a:effectLst/>
                <a:latin typeface="Calibri"/>
                <a:ea typeface="Calibri"/>
                <a:cs typeface="Calibri"/>
                <a:sym typeface="Calibri"/>
              </a:rPr>
              <a:t>Π να γνωρίζει τα βασικά στοιχεία που αναφέρθηκαν πριν προσεγγίσει οποιονδήποτε ενδιαφερόμενο για να δημιουργήσει αποτελεσματική και αποδοτική επικοινωνία.</a:t>
            </a:r>
            <a:endParaRPr lang="en-GB" sz="1050" dirty="0">
              <a:latin typeface="Roboto"/>
              <a:ea typeface="Roboto"/>
              <a:cs typeface="Roboto"/>
              <a:sym typeface="Roboto"/>
            </a:endParaRPr>
          </a:p>
          <a:p>
            <a:pPr marL="0" lvl="0" indent="0" algn="l" rtl="0">
              <a:spcBef>
                <a:spcPts val="0"/>
              </a:spcBef>
              <a:spcAft>
                <a:spcPts val="0"/>
              </a:spcAft>
              <a:buClr>
                <a:schemeClr val="dk1"/>
              </a:buClr>
              <a:buSzPts val="1050"/>
              <a:buFont typeface="Arial"/>
              <a:buNone/>
            </a:pPr>
            <a:endParaRPr lang="en-GB" sz="1050" dirty="0">
              <a:latin typeface="Roboto"/>
              <a:ea typeface="Roboto"/>
              <a:cs typeface="Roboto"/>
              <a:sym typeface="Roboto"/>
            </a:endParaRPr>
          </a:p>
          <a:p>
            <a:pPr marL="0" lvl="0" indent="0" algn="l" rtl="0">
              <a:spcBef>
                <a:spcPts val="0"/>
              </a:spcBef>
              <a:spcAft>
                <a:spcPts val="0"/>
              </a:spcAft>
              <a:buClr>
                <a:schemeClr val="dk1"/>
              </a:buClr>
              <a:buSzPts val="1050"/>
              <a:buFont typeface="Arial"/>
              <a:buNone/>
            </a:pPr>
            <a:r>
              <a:rPr lang="en-GB" sz="1050" dirty="0">
                <a:latin typeface="Roboto"/>
                <a:ea typeface="Roboto"/>
                <a:cs typeface="Roboto"/>
                <a:sym typeface="Roboto"/>
              </a:rPr>
              <a:t>Φωτογραφία από </a:t>
            </a:r>
            <a:r>
              <a:rPr lang="en-GB" sz="1050" dirty="0" err="1">
                <a:latin typeface="Roboto"/>
                <a:ea typeface="Roboto"/>
                <a:cs typeface="Roboto"/>
                <a:sym typeface="Roboto"/>
              </a:rPr>
              <a:t>fauxels: </a:t>
            </a:r>
            <a:r>
              <a:rPr lang="en-GB" sz="1050" dirty="0">
                <a:latin typeface="Roboto"/>
                <a:ea typeface="Roboto"/>
                <a:cs typeface="Roboto"/>
                <a:sym typeface="Roboto"/>
              </a:rPr>
              <a:t>https://www.pexels.com/photo/photo-of-people-near-wooden-table-3184418/</a:t>
            </a:r>
            <a:endParaRPr sz="1400" dirty="0">
              <a:latin typeface="Arial"/>
              <a:ea typeface="Arial"/>
              <a:cs typeface="Arial"/>
              <a:sym typeface="Arial"/>
            </a:endParaRPr>
          </a:p>
          <a:p>
            <a:pPr marL="0" lvl="0" indent="0" algn="l" rtl="0">
              <a:lnSpc>
                <a:spcPct val="100000"/>
              </a:lnSpc>
              <a:spcBef>
                <a:spcPts val="0"/>
              </a:spcBef>
              <a:spcAft>
                <a:spcPts val="0"/>
              </a:spcAft>
              <a:buSzPts val="1400"/>
              <a:buNone/>
            </a:pPr>
            <a:endParaRPr dirty="0"/>
          </a:p>
        </p:txBody>
      </p:sp>
      <p:sp>
        <p:nvSpPr>
          <p:cNvPr id="73" name="Google Shape;7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 name="Google Shape;8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8" name="Google Shape;8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050"/>
              <a:buFont typeface="Arial"/>
              <a:buNone/>
            </a:pPr>
            <a:r>
              <a:rPr lang="en-US" sz="1200" b="0" i="0" u="none" strike="noStrike" cap="none" dirty="0">
                <a:solidFill>
                  <a:schemeClr val="dk1"/>
                </a:solidFill>
                <a:effectLst/>
                <a:latin typeface="Calibri"/>
                <a:ea typeface="Calibri"/>
                <a:cs typeface="Calibri"/>
                <a:sym typeface="Calibri"/>
              </a:rPr>
              <a:t>Να καταστήσετε σαφές ότι υπάρχουν </a:t>
            </a:r>
            <a:r>
              <a:rPr lang="en-US" sz="1200" b="0" i="0" u="none" strike="noStrike" cap="none" dirty="0" err="1">
                <a:solidFill>
                  <a:schemeClr val="dk1"/>
                </a:solidFill>
                <a:effectLst/>
                <a:latin typeface="Calibri"/>
                <a:ea typeface="Calibri"/>
                <a:cs typeface="Calibri"/>
                <a:sym typeface="Calibri"/>
              </a:rPr>
              <a:t>διάφοροι</a:t>
            </a:r>
            <a:r>
              <a:rPr lang="en-US" sz="1200" b="0" i="0" u="none" strike="noStrike" cap="none" dirty="0">
                <a:solidFill>
                  <a:schemeClr val="dk1"/>
                </a:solidFill>
                <a:effectLst/>
                <a:latin typeface="Calibri"/>
                <a:ea typeface="Calibri"/>
                <a:cs typeface="Calibri"/>
                <a:sym typeface="Calibri"/>
              </a:rPr>
              <a:t> </a:t>
            </a:r>
            <a:r>
              <a:rPr lang="el-GR" sz="1200" b="0" i="0" u="none" strike="noStrike" cap="none" dirty="0">
                <a:solidFill>
                  <a:schemeClr val="dk1"/>
                </a:solidFill>
                <a:effectLst/>
                <a:latin typeface="Calibri"/>
                <a:ea typeface="Calibri"/>
                <a:cs typeface="Calibri"/>
                <a:sym typeface="Calibri"/>
              </a:rPr>
              <a:t>χορηγοί</a:t>
            </a:r>
            <a:r>
              <a:rPr lang="el-GR" sz="1200" b="0" i="0" u="none" strike="noStrike" cap="none" baseline="0" dirty="0">
                <a:solidFill>
                  <a:schemeClr val="dk1"/>
                </a:solidFill>
                <a:effectLst/>
                <a:latin typeface="Calibri"/>
                <a:ea typeface="Calibri"/>
                <a:cs typeface="Calibri"/>
                <a:sym typeface="Calibri"/>
              </a:rPr>
              <a:t> </a:t>
            </a:r>
            <a:r>
              <a:rPr lang="en-US" sz="1200" b="0" i="0" u="none" strike="noStrike" cap="none" dirty="0">
                <a:solidFill>
                  <a:schemeClr val="dk1"/>
                </a:solidFill>
                <a:effectLst/>
                <a:latin typeface="Calibri"/>
                <a:ea typeface="Calibri"/>
                <a:cs typeface="Calibri"/>
                <a:sym typeface="Calibri"/>
              </a:rPr>
              <a:t>με διαφορετικές απόψεις, αξίες και αποστολές. </a:t>
            </a:r>
            <a:r>
              <a:rPr lang="en-US" sz="1200" b="0" i="0" u="none" strike="noStrike" cap="none" dirty="0" err="1">
                <a:solidFill>
                  <a:schemeClr val="dk1"/>
                </a:solidFill>
                <a:effectLst/>
                <a:latin typeface="Calibri"/>
                <a:ea typeface="Calibri"/>
                <a:cs typeface="Calibri"/>
                <a:sym typeface="Calibri"/>
              </a:rPr>
              <a:t>Αυτό</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δεν</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σημ</a:t>
            </a:r>
            <a:r>
              <a:rPr lang="en-US" sz="1200" b="0" i="0" u="none" strike="noStrike" cap="none" dirty="0">
                <a:solidFill>
                  <a:schemeClr val="dk1"/>
                </a:solidFill>
                <a:effectLst/>
                <a:latin typeface="Calibri"/>
                <a:ea typeface="Calibri"/>
                <a:cs typeface="Calibri"/>
                <a:sym typeface="Calibri"/>
              </a:rPr>
              <a:t>αίνει ότι πρέπει να επιλέξουν έναν, αλλά να κατανοήσουν τι μπορεί να επιδιώκει ένας</a:t>
            </a:r>
            <a:r>
              <a:rPr lang="el-GR" sz="1200" b="0" i="0" u="none" strike="noStrike" cap="none" baseline="0" dirty="0">
                <a:solidFill>
                  <a:schemeClr val="dk1"/>
                </a:solidFill>
                <a:effectLst/>
                <a:latin typeface="Calibri"/>
                <a:ea typeface="Calibri"/>
                <a:cs typeface="Calibri"/>
                <a:sym typeface="Calibri"/>
              </a:rPr>
              <a:t> χορηγός </a:t>
            </a:r>
            <a:r>
              <a:rPr lang="en-US" sz="1200" b="0" i="0" u="none" strike="noStrike" cap="none" dirty="0">
                <a:solidFill>
                  <a:schemeClr val="dk1"/>
                </a:solidFill>
                <a:effectLst/>
                <a:latin typeface="Calibri"/>
                <a:ea typeface="Calibri"/>
                <a:cs typeface="Calibri"/>
                <a:sym typeface="Calibri"/>
              </a:rPr>
              <a:t>και να δημιουργήσουν μια στρατηγική για να τους προσεγγίσουν</a:t>
            </a:r>
            <a:endParaRPr lang="en-GB" sz="1050" dirty="0">
              <a:latin typeface="Roboto"/>
              <a:ea typeface="Roboto"/>
              <a:cs typeface="Roboto"/>
              <a:sym typeface="Roboto"/>
            </a:endParaRPr>
          </a:p>
          <a:p>
            <a:pPr marL="0" lvl="0" indent="0" algn="l" rtl="0">
              <a:spcBef>
                <a:spcPts val="0"/>
              </a:spcBef>
              <a:spcAft>
                <a:spcPts val="0"/>
              </a:spcAft>
              <a:buClr>
                <a:schemeClr val="dk1"/>
              </a:buClr>
              <a:buSzPts val="1050"/>
              <a:buFont typeface="Arial"/>
              <a:buNone/>
            </a:pPr>
            <a:r>
              <a:rPr lang="en-GB" sz="1050" dirty="0">
                <a:latin typeface="Roboto"/>
                <a:ea typeface="Roboto"/>
                <a:cs typeface="Roboto"/>
                <a:sym typeface="Roboto"/>
              </a:rPr>
              <a:t>Φωτογραφία από </a:t>
            </a:r>
            <a:r>
              <a:rPr lang="en-GB" sz="1050" dirty="0" err="1">
                <a:latin typeface="Roboto"/>
                <a:ea typeface="Roboto"/>
                <a:cs typeface="Roboto"/>
                <a:sym typeface="Roboto"/>
              </a:rPr>
              <a:t>Pixabay: </a:t>
            </a:r>
            <a:r>
              <a:rPr lang="en-GB" sz="1050" dirty="0">
                <a:latin typeface="Roboto"/>
                <a:ea typeface="Roboto"/>
                <a:cs typeface="Roboto"/>
                <a:sym typeface="Roboto"/>
              </a:rPr>
              <a:t>https://www.pexels.com/photo/20-euro-bill-128878/</a:t>
            </a:r>
            <a:endParaRPr sz="1400" dirty="0">
              <a:latin typeface="Arial"/>
              <a:ea typeface="Arial"/>
              <a:cs typeface="Arial"/>
              <a:sym typeface="Arial"/>
            </a:endParaRPr>
          </a:p>
          <a:p>
            <a:pPr marL="0" lvl="0" indent="0" algn="l" rtl="0">
              <a:lnSpc>
                <a:spcPct val="100000"/>
              </a:lnSpc>
              <a:spcBef>
                <a:spcPts val="0"/>
              </a:spcBef>
              <a:spcAft>
                <a:spcPts val="0"/>
              </a:spcAft>
              <a:buSzPts val="1400"/>
              <a:buNone/>
            </a:pPr>
            <a:endParaRPr dirty="0"/>
          </a:p>
        </p:txBody>
      </p:sp>
      <p:sp>
        <p:nvSpPr>
          <p:cNvPr id="94" name="Google Shape;9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 name="Google Shape;10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20"/>
        <p:cNvGrpSpPr/>
        <p:nvPr/>
      </p:nvGrpSpPr>
      <p:grpSpPr>
        <a:xfrm>
          <a:off x="0" y="0"/>
          <a:ext cx="0" cy="0"/>
          <a:chOff x="0" y="0"/>
          <a:chExt cx="0" cy="0"/>
        </a:xfrm>
      </p:grpSpPr>
      <p:sp>
        <p:nvSpPr>
          <p:cNvPr id="21" name="Google Shape;21;p19"/>
          <p:cNvSpPr txBox="1">
            <a:spLocks noGrp="1"/>
          </p:cNvSpPr>
          <p:nvPr>
            <p:ph type="body" idx="1"/>
          </p:nvPr>
        </p:nvSpPr>
        <p:spPr>
          <a:xfrm>
            <a:off x="399370" y="1449389"/>
            <a:ext cx="11393260" cy="5096388"/>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19"/>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CC0E5B-551A-C200-D982-1775550B4D55}"/>
              </a:ext>
            </a:extLst>
          </p:cNvPr>
          <p:cNvPicPr>
            <a:picLocks noChangeAspect="1"/>
          </p:cNvPicPr>
          <p:nvPr userDrawn="1"/>
        </p:nvPicPr>
        <p:blipFill>
          <a:blip r:embed="rId2"/>
          <a:stretch>
            <a:fillRect/>
          </a:stretch>
        </p:blipFill>
        <p:spPr>
          <a:xfrm>
            <a:off x="659935" y="3025833"/>
            <a:ext cx="10595497" cy="2709804"/>
          </a:xfrm>
          <a:prstGeom prst="rect">
            <a:avLst/>
          </a:prstGeom>
        </p:spPr>
      </p:pic>
      <p:sp>
        <p:nvSpPr>
          <p:cNvPr id="2" name="Title 1"/>
          <p:cNvSpPr>
            <a:spLocks noGrp="1"/>
          </p:cNvSpPr>
          <p:nvPr>
            <p:ph type="ctrTitle"/>
          </p:nvPr>
        </p:nvSpPr>
        <p:spPr>
          <a:xfrm>
            <a:off x="5886994" y="447930"/>
            <a:ext cx="6010271" cy="875935"/>
          </a:xfrm>
          <a:prstGeom prst="rect">
            <a:avLst/>
          </a:prstGeom>
          <a:noFill/>
        </p:spPr>
        <p:txBody>
          <a:bodyPr anchor="t">
            <a:normAutofit/>
          </a:bodyPr>
          <a:lstStyle>
            <a:lvl1pPr algn="l">
              <a:defRPr sz="3600" b="1">
                <a:solidFill>
                  <a:schemeClr val="accent3"/>
                </a:solidFill>
                <a:latin typeface="+mn-lt"/>
                <a:ea typeface="Roboto Slab" pitchFamily="2" charset="0"/>
              </a:defRPr>
            </a:lvl1pPr>
          </a:lstStyle>
          <a:p>
            <a:endParaRPr lang="el-GR" dirty="0"/>
          </a:p>
        </p:txBody>
      </p:sp>
      <p:sp>
        <p:nvSpPr>
          <p:cNvPr id="3" name="Subtitle 2"/>
          <p:cNvSpPr>
            <a:spLocks noGrp="1"/>
          </p:cNvSpPr>
          <p:nvPr>
            <p:ph type="subTitle" idx="1"/>
          </p:nvPr>
        </p:nvSpPr>
        <p:spPr>
          <a:xfrm>
            <a:off x="5886994" y="1532311"/>
            <a:ext cx="6010271" cy="632981"/>
          </a:xfrm>
          <a:prstGeom prst="rect">
            <a:avLst/>
          </a:prstGeom>
          <a:noFill/>
        </p:spPr>
        <p:txBody>
          <a:bodyPr lIns="0" tIns="0" rIns="0" bIns="0"/>
          <a:lstStyle>
            <a:lvl1pPr marL="0" indent="0" algn="l">
              <a:buNone/>
              <a:defRPr sz="2400" b="1" baseline="0">
                <a:solidFill>
                  <a:schemeClr val="accent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endParaRPr lang="en-US" dirty="0"/>
          </a:p>
        </p:txBody>
      </p:sp>
      <p:pic>
        <p:nvPicPr>
          <p:cNvPr id="6" name="Picture 5">
            <a:extLst>
              <a:ext uri="{FF2B5EF4-FFF2-40B4-BE49-F238E27FC236}">
                <a16:creationId xmlns:a16="http://schemas.microsoft.com/office/drawing/2014/main" id="{B54964F8-121F-57B2-47D8-F86F3B4D4F0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9936" y="1885953"/>
            <a:ext cx="2404998" cy="1862868"/>
          </a:xfrm>
          <a:prstGeom prst="rect">
            <a:avLst/>
          </a:prstGeom>
          <a:noFill/>
          <a:ln>
            <a:noFill/>
          </a:ln>
        </p:spPr>
      </p:pic>
      <p:pic>
        <p:nvPicPr>
          <p:cNvPr id="8" name="Picture 7">
            <a:extLst>
              <a:ext uri="{FF2B5EF4-FFF2-40B4-BE49-F238E27FC236}">
                <a16:creationId xmlns:a16="http://schemas.microsoft.com/office/drawing/2014/main" id="{5C45349E-CFF6-BAE9-0277-9AFEC2E63CB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3524" y="2095617"/>
            <a:ext cx="3650673" cy="3650673"/>
          </a:xfrm>
          <a:prstGeom prst="rect">
            <a:avLst/>
          </a:prstGeom>
        </p:spPr>
      </p:pic>
      <p:pic>
        <p:nvPicPr>
          <p:cNvPr id="9" name="Picture 8">
            <a:extLst>
              <a:ext uri="{FF2B5EF4-FFF2-40B4-BE49-F238E27FC236}">
                <a16:creationId xmlns:a16="http://schemas.microsoft.com/office/drawing/2014/main" id="{57EF2A2C-4A0F-40E6-66B7-87D38D7ADA20}"/>
              </a:ext>
            </a:extLst>
          </p:cNvPr>
          <p:cNvPicPr>
            <a:picLocks noChangeAspect="1"/>
          </p:cNvPicPr>
          <p:nvPr userDrawn="1"/>
        </p:nvPicPr>
        <p:blipFill>
          <a:blip r:embed="rId5"/>
          <a:stretch>
            <a:fillRect/>
          </a:stretch>
        </p:blipFill>
        <p:spPr>
          <a:xfrm>
            <a:off x="661070" y="424087"/>
            <a:ext cx="2408472" cy="844530"/>
          </a:xfrm>
          <a:prstGeom prst="rect">
            <a:avLst/>
          </a:prstGeom>
        </p:spPr>
      </p:pic>
      <p:sp>
        <p:nvSpPr>
          <p:cNvPr id="10" name="TextBox 9">
            <a:extLst>
              <a:ext uri="{FF2B5EF4-FFF2-40B4-BE49-F238E27FC236}">
                <a16:creationId xmlns:a16="http://schemas.microsoft.com/office/drawing/2014/main" id="{F0D85085-CAD9-93F9-66BA-FA273A8D5A08}"/>
              </a:ext>
            </a:extLst>
          </p:cNvPr>
          <p:cNvSpPr txBox="1"/>
          <p:nvPr userDrawn="1"/>
        </p:nvSpPr>
        <p:spPr>
          <a:xfrm>
            <a:off x="659935" y="5929501"/>
            <a:ext cx="11011135" cy="846386"/>
          </a:xfrm>
          <a:prstGeom prst="rect">
            <a:avLst/>
          </a:prstGeom>
          <a:noFill/>
        </p:spPr>
        <p:txBody>
          <a:bodyPr wrap="square" rtlCol="0">
            <a:spAutoFit/>
          </a:bodyPr>
          <a:lstStyle/>
          <a:p>
            <a:r>
              <a:rPr lang="en-US" sz="1400" b="0" i="0" kern="1200" dirty="0">
                <a:solidFill>
                  <a:schemeClr val="tx2"/>
                </a:solidFill>
                <a:effectLst/>
                <a:latin typeface="+mn-lt"/>
                <a:ea typeface="+mn-ea"/>
                <a:cs typeface="+mn-cs"/>
              </a:rPr>
              <a:t>The EMERGE: </a:t>
            </a:r>
            <a:r>
              <a:rPr lang="en-US" sz="1400" b="0" i="0" kern="1200" dirty="0" err="1">
                <a:solidFill>
                  <a:schemeClr val="tx2"/>
                </a:solidFill>
                <a:effectLst/>
                <a:latin typeface="+mn-lt"/>
                <a:ea typeface="+mn-ea"/>
                <a:cs typeface="+mn-cs"/>
              </a:rPr>
              <a:t>EMpowERinG</a:t>
            </a:r>
            <a:r>
              <a:rPr lang="en-US" sz="1400" b="0" i="0" kern="1200" dirty="0">
                <a:solidFill>
                  <a:schemeClr val="tx2"/>
                </a:solidFill>
                <a:effectLst/>
                <a:latin typeface="+mn-lt"/>
                <a:ea typeface="+mn-ea"/>
                <a:cs typeface="+mn-cs"/>
              </a:rPr>
              <a:t> civic Engagement and participation project benefits from a grant under the Active Citizens Fund Cyprus </a:t>
            </a:r>
            <a:r>
              <a:rPr lang="en-US" sz="1400" b="0" i="0" kern="1200" dirty="0" err="1">
                <a:solidFill>
                  <a:schemeClr val="tx2"/>
                </a:solidFill>
                <a:effectLst/>
                <a:latin typeface="+mn-lt"/>
                <a:ea typeface="+mn-ea"/>
                <a:cs typeface="+mn-cs"/>
              </a:rPr>
              <a:t>programme,funded</a:t>
            </a:r>
            <a:r>
              <a:rPr lang="en-US" sz="1400" b="0" i="0" kern="1200" dirty="0">
                <a:solidFill>
                  <a:schemeClr val="tx2"/>
                </a:solidFill>
                <a:effectLst/>
                <a:latin typeface="+mn-lt"/>
                <a:ea typeface="+mn-ea"/>
                <a:cs typeface="+mn-cs"/>
              </a:rPr>
              <a:t> by Iceland, Liechtenstein and Norway, through the EEA and Norway Grants 2014-2021. [Project Number: 29_ACF CY_CARDET]</a:t>
            </a:r>
          </a:p>
          <a:p>
            <a:br>
              <a:rPr lang="en-US" sz="1050" dirty="0">
                <a:solidFill>
                  <a:schemeClr val="bg2"/>
                </a:solidFill>
              </a:rPr>
            </a:br>
            <a:endParaRPr lang="en-US" sz="1050" kern="1200" dirty="0">
              <a:solidFill>
                <a:schemeClr val="bg2"/>
              </a:solidFill>
              <a:effectLst/>
              <a:latin typeface="+mn-lt"/>
              <a:ea typeface="+mn-ea"/>
              <a:cs typeface="+mn-cs"/>
            </a:endParaRPr>
          </a:p>
        </p:txBody>
      </p:sp>
    </p:spTree>
    <p:extLst>
      <p:ext uri="{BB962C8B-B14F-4D97-AF65-F5344CB8AC3E}">
        <p14:creationId xmlns:p14="http://schemas.microsoft.com/office/powerpoint/2010/main" val="344253246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ctrTitle" hasCustomPrompt="1"/>
          </p:nvPr>
        </p:nvSpPr>
        <p:spPr>
          <a:xfrm>
            <a:off x="2188573" y="3188147"/>
            <a:ext cx="7832271" cy="1600197"/>
          </a:xfrm>
          <a:prstGeom prst="rect">
            <a:avLst/>
          </a:prstGeom>
        </p:spPr>
        <p:txBody>
          <a:bodyPr anchor="ctr">
            <a:normAutofit/>
          </a:bodyPr>
          <a:lstStyle>
            <a:lvl1pPr algn="ctr">
              <a:defRPr sz="3200">
                <a:solidFill>
                  <a:schemeClr val="accent1"/>
                </a:solidFill>
                <a:latin typeface="+mn-lt"/>
                <a:ea typeface="Roboto Slab" pitchFamily="2" charset="0"/>
              </a:defRPr>
            </a:lvl1pPr>
          </a:lstStyle>
          <a:p>
            <a:r>
              <a:rPr lang="en-US" dirty="0"/>
              <a:t>End Slide</a:t>
            </a:r>
            <a:endParaRPr lang="el-GR" dirty="0"/>
          </a:p>
        </p:txBody>
      </p:sp>
      <p:pic>
        <p:nvPicPr>
          <p:cNvPr id="3" name="Picture 2">
            <a:extLst>
              <a:ext uri="{FF2B5EF4-FFF2-40B4-BE49-F238E27FC236}">
                <a16:creationId xmlns:a16="http://schemas.microsoft.com/office/drawing/2014/main" id="{E5B27FFA-DC85-8789-F6B0-63E931A21F4E}"/>
              </a:ext>
            </a:extLst>
          </p:cNvPr>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04572" y="228542"/>
            <a:ext cx="3382856" cy="2620299"/>
          </a:xfrm>
          <a:prstGeom prst="rect">
            <a:avLst/>
          </a:prstGeom>
          <a:noFill/>
          <a:ln>
            <a:noFill/>
          </a:ln>
        </p:spPr>
      </p:pic>
      <p:sp>
        <p:nvSpPr>
          <p:cNvPr id="12" name="TextBox 11">
            <a:extLst>
              <a:ext uri="{FF2B5EF4-FFF2-40B4-BE49-F238E27FC236}">
                <a16:creationId xmlns:a16="http://schemas.microsoft.com/office/drawing/2014/main" id="{F0D85085-CAD9-93F9-66BA-FA273A8D5A08}"/>
              </a:ext>
            </a:extLst>
          </p:cNvPr>
          <p:cNvSpPr txBox="1"/>
          <p:nvPr userDrawn="1"/>
        </p:nvSpPr>
        <p:spPr>
          <a:xfrm>
            <a:off x="3538330" y="5780782"/>
            <a:ext cx="8132740" cy="1077218"/>
          </a:xfrm>
          <a:prstGeom prst="rect">
            <a:avLst/>
          </a:prstGeom>
          <a:noFill/>
        </p:spPr>
        <p:txBody>
          <a:bodyPr wrap="square" rtlCol="0">
            <a:spAutoFit/>
          </a:bodyPr>
          <a:lstStyle/>
          <a:p>
            <a:r>
              <a:rPr lang="en-US" sz="1400" b="0" i="0" kern="1200" dirty="0">
                <a:solidFill>
                  <a:schemeClr val="bg2"/>
                </a:solidFill>
                <a:effectLst/>
                <a:latin typeface="+mn-lt"/>
                <a:ea typeface="+mn-ea"/>
                <a:cs typeface="+mn-cs"/>
              </a:rPr>
              <a:t>The EMERGE: </a:t>
            </a:r>
            <a:r>
              <a:rPr lang="en-US" sz="1400" b="0" i="0" kern="1200" dirty="0" err="1">
                <a:solidFill>
                  <a:schemeClr val="bg2"/>
                </a:solidFill>
                <a:effectLst/>
                <a:latin typeface="+mn-lt"/>
                <a:ea typeface="+mn-ea"/>
                <a:cs typeface="+mn-cs"/>
              </a:rPr>
              <a:t>EMpowERinG</a:t>
            </a:r>
            <a:r>
              <a:rPr lang="en-US" sz="1400" b="0" i="0" kern="1200" dirty="0">
                <a:solidFill>
                  <a:schemeClr val="bg2"/>
                </a:solidFill>
                <a:effectLst/>
                <a:latin typeface="+mn-lt"/>
                <a:ea typeface="+mn-ea"/>
                <a:cs typeface="+mn-cs"/>
              </a:rPr>
              <a:t> civic Engagement and participation project benefits from a grant under the Active Citizens Fund Cyprus </a:t>
            </a:r>
            <a:r>
              <a:rPr lang="en-US" sz="1400" b="0" i="0" kern="1200" dirty="0" err="1">
                <a:solidFill>
                  <a:schemeClr val="bg2"/>
                </a:solidFill>
                <a:effectLst/>
                <a:latin typeface="+mn-lt"/>
                <a:ea typeface="+mn-ea"/>
                <a:cs typeface="+mn-cs"/>
              </a:rPr>
              <a:t>programme,funded</a:t>
            </a:r>
            <a:r>
              <a:rPr lang="en-US" sz="1400" b="0" i="0" kern="1200" dirty="0">
                <a:solidFill>
                  <a:schemeClr val="bg2"/>
                </a:solidFill>
                <a:effectLst/>
                <a:latin typeface="+mn-lt"/>
                <a:ea typeface="+mn-ea"/>
                <a:cs typeface="+mn-cs"/>
              </a:rPr>
              <a:t> by Iceland, Liechtenstein and Norway, through the EEA and Norway Grants 2014-2021. [Project Number: 29_ACF CY_CARDET]</a:t>
            </a:r>
          </a:p>
          <a:p>
            <a:br>
              <a:rPr lang="en-US" sz="1050" dirty="0">
                <a:solidFill>
                  <a:schemeClr val="bg2"/>
                </a:solidFill>
              </a:rPr>
            </a:br>
            <a:endParaRPr lang="en-US" sz="1050" kern="1200" dirty="0">
              <a:solidFill>
                <a:schemeClr val="bg2"/>
              </a:solidFill>
              <a:effectLst/>
              <a:latin typeface="+mn-lt"/>
              <a:ea typeface="+mn-ea"/>
              <a:cs typeface="+mn-cs"/>
            </a:endParaRPr>
          </a:p>
        </p:txBody>
      </p:sp>
      <p:pic>
        <p:nvPicPr>
          <p:cNvPr id="14" name="Picture 13">
            <a:extLst>
              <a:ext uri="{FF2B5EF4-FFF2-40B4-BE49-F238E27FC236}">
                <a16:creationId xmlns:a16="http://schemas.microsoft.com/office/drawing/2014/main" id="{FADB2553-1790-7930-0462-00B75671622A}"/>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659936" y="5592418"/>
            <a:ext cx="2516506" cy="882412"/>
          </a:xfrm>
          <a:prstGeom prst="rect">
            <a:avLst/>
          </a:prstGeom>
        </p:spPr>
      </p:pic>
    </p:spTree>
    <p:extLst>
      <p:ext uri="{BB962C8B-B14F-4D97-AF65-F5344CB8AC3E}">
        <p14:creationId xmlns:p14="http://schemas.microsoft.com/office/powerpoint/2010/main" val="3535138915"/>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23"/>
        <p:cNvGrpSpPr/>
        <p:nvPr/>
      </p:nvGrpSpPr>
      <p:grpSpPr>
        <a:xfrm>
          <a:off x="0" y="0"/>
          <a:ext cx="0" cy="0"/>
          <a:chOff x="0" y="0"/>
          <a:chExt cx="0" cy="0"/>
        </a:xfrm>
      </p:grpSpPr>
      <p:sp>
        <p:nvSpPr>
          <p:cNvPr id="24" name="Google Shape;24;p20"/>
          <p:cNvSpPr txBox="1">
            <a:spLocks noGrp="1"/>
          </p:cNvSpPr>
          <p:nvPr>
            <p:ph type="body" idx="1"/>
          </p:nvPr>
        </p:nvSpPr>
        <p:spPr>
          <a:xfrm>
            <a:off x="399369" y="1258817"/>
            <a:ext cx="11393261" cy="500784"/>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20"/>
          <p:cNvSpPr txBox="1">
            <a:spLocks noGrp="1"/>
          </p:cNvSpPr>
          <p:nvPr>
            <p:ph type="body" idx="2"/>
          </p:nvPr>
        </p:nvSpPr>
        <p:spPr>
          <a:xfrm>
            <a:off x="399370" y="1994263"/>
            <a:ext cx="11393260" cy="4603389"/>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20"/>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27"/>
        <p:cNvGrpSpPr/>
        <p:nvPr/>
      </p:nvGrpSpPr>
      <p:grpSpPr>
        <a:xfrm>
          <a:off x="0" y="0"/>
          <a:ext cx="0" cy="0"/>
          <a:chOff x="0" y="0"/>
          <a:chExt cx="0" cy="0"/>
        </a:xfrm>
      </p:grpSpPr>
      <p:sp>
        <p:nvSpPr>
          <p:cNvPr id="28" name="Google Shape;28;p24"/>
          <p:cNvSpPr txBox="1">
            <a:spLocks noGrp="1"/>
          </p:cNvSpPr>
          <p:nvPr>
            <p:ph type="body" idx="1"/>
          </p:nvPr>
        </p:nvSpPr>
        <p:spPr>
          <a:xfrm>
            <a:off x="399370" y="1332411"/>
            <a:ext cx="5518830" cy="5265240"/>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24"/>
          <p:cNvSpPr txBox="1">
            <a:spLocks noGrp="1"/>
          </p:cNvSpPr>
          <p:nvPr>
            <p:ph type="body" idx="2"/>
          </p:nvPr>
        </p:nvSpPr>
        <p:spPr>
          <a:xfrm>
            <a:off x="6273801" y="1332411"/>
            <a:ext cx="5518830" cy="5265240"/>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24"/>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31"/>
        <p:cNvGrpSpPr/>
        <p:nvPr/>
      </p:nvGrpSpPr>
      <p:grpSpPr>
        <a:xfrm>
          <a:off x="0" y="0"/>
          <a:ext cx="0" cy="0"/>
          <a:chOff x="0" y="0"/>
          <a:chExt cx="0" cy="0"/>
        </a:xfrm>
      </p:grpSpPr>
      <p:sp>
        <p:nvSpPr>
          <p:cNvPr id="32" name="Google Shape;32;p25"/>
          <p:cNvSpPr txBox="1">
            <a:spLocks noGrp="1"/>
          </p:cNvSpPr>
          <p:nvPr>
            <p:ph type="body" idx="1"/>
          </p:nvPr>
        </p:nvSpPr>
        <p:spPr>
          <a:xfrm>
            <a:off x="399370" y="1285794"/>
            <a:ext cx="11393260" cy="506611"/>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25"/>
          <p:cNvSpPr txBox="1">
            <a:spLocks noGrp="1"/>
          </p:cNvSpPr>
          <p:nvPr>
            <p:ph type="body" idx="2"/>
          </p:nvPr>
        </p:nvSpPr>
        <p:spPr>
          <a:xfrm>
            <a:off x="399370" y="2046514"/>
            <a:ext cx="5518830" cy="4551135"/>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Google Shape;34;p25"/>
          <p:cNvSpPr txBox="1">
            <a:spLocks noGrp="1"/>
          </p:cNvSpPr>
          <p:nvPr>
            <p:ph type="body" idx="3"/>
          </p:nvPr>
        </p:nvSpPr>
        <p:spPr>
          <a:xfrm>
            <a:off x="6273801" y="2046514"/>
            <a:ext cx="5518830" cy="4551135"/>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25"/>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EF7D1"/>
        </a:solidFill>
        <a:effectLst/>
      </p:bgPr>
    </p:bg>
    <p:spTree>
      <p:nvGrpSpPr>
        <p:cNvPr id="1" name="Shape 36"/>
        <p:cNvGrpSpPr/>
        <p:nvPr/>
      </p:nvGrpSpPr>
      <p:grpSpPr>
        <a:xfrm>
          <a:off x="0" y="0"/>
          <a:ext cx="0" cy="0"/>
          <a:chOff x="0" y="0"/>
          <a:chExt cx="0" cy="0"/>
        </a:xfrm>
      </p:grpSpPr>
      <p:sp>
        <p:nvSpPr>
          <p:cNvPr id="37" name="Google Shape;37;p22"/>
          <p:cNvSpPr/>
          <p:nvPr/>
        </p:nvSpPr>
        <p:spPr>
          <a:xfrm>
            <a:off x="0" y="0"/>
            <a:ext cx="12192000" cy="6858000"/>
          </a:xfrm>
          <a:prstGeom prst="rect">
            <a:avLst/>
          </a:prstGeom>
          <a:solidFill>
            <a:srgbClr val="D2F1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 name="Google Shape;38;p22"/>
          <p:cNvSpPr txBox="1">
            <a:spLocks noGrp="1"/>
          </p:cNvSpPr>
          <p:nvPr>
            <p:ph type="ctrTitle"/>
          </p:nvPr>
        </p:nvSpPr>
        <p:spPr>
          <a:xfrm>
            <a:off x="2188573" y="3188147"/>
            <a:ext cx="7832271" cy="1600197"/>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9" name="Google Shape;39;p22"/>
          <p:cNvPicPr preferRelativeResize="0"/>
          <p:nvPr/>
        </p:nvPicPr>
        <p:blipFill rotWithShape="1">
          <a:blip r:embed="rId2">
            <a:alphaModFix/>
          </a:blip>
          <a:srcRect/>
          <a:stretch/>
        </p:blipFill>
        <p:spPr>
          <a:xfrm>
            <a:off x="4404572" y="228542"/>
            <a:ext cx="3382856" cy="2620299"/>
          </a:xfrm>
          <a:prstGeom prst="rect">
            <a:avLst/>
          </a:prstGeom>
          <a:noFill/>
          <a:ln>
            <a:noFill/>
          </a:ln>
        </p:spPr>
      </p:pic>
      <p:sp>
        <p:nvSpPr>
          <p:cNvPr id="40" name="Google Shape;40;p22"/>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41" name="Google Shape;41;p22"/>
          <p:cNvPicPr preferRelativeResize="0"/>
          <p:nvPr/>
        </p:nvPicPr>
        <p:blipFill rotWithShape="1">
          <a:blip r:embed="rId3">
            <a:alphaModFix/>
          </a:blip>
          <a:srcRect/>
          <a:stretch/>
        </p:blipFill>
        <p:spPr>
          <a:xfrm>
            <a:off x="659936" y="6051476"/>
            <a:ext cx="1509686" cy="52937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Text - 1col">
    <p:spTree>
      <p:nvGrpSpPr>
        <p:cNvPr id="1" name=""/>
        <p:cNvGrpSpPr/>
        <p:nvPr/>
      </p:nvGrpSpPr>
      <p:grpSpPr>
        <a:xfrm>
          <a:off x="0" y="0"/>
          <a:ext cx="0" cy="0"/>
          <a:chOff x="0" y="0"/>
          <a:chExt cx="0" cy="0"/>
        </a:xfrm>
      </p:grpSpPr>
      <p:sp>
        <p:nvSpPr>
          <p:cNvPr id="5" name="Content Placeholder 3"/>
          <p:cNvSpPr>
            <a:spLocks noGrp="1"/>
          </p:cNvSpPr>
          <p:nvPr>
            <p:ph sz="quarter" idx="12" hasCustomPrompt="1"/>
          </p:nvPr>
        </p:nvSpPr>
        <p:spPr>
          <a:xfrm>
            <a:off x="399370" y="1449389"/>
            <a:ext cx="11393260" cy="5096388"/>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2" name="Title 1"/>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1632294100"/>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Content - 2col">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399369" y="1258817"/>
            <a:ext cx="11393261" cy="500784"/>
          </a:xfrm>
          <a:prstGeom prst="rect">
            <a:avLst/>
          </a:prstGeom>
          <a:noFill/>
        </p:spPr>
        <p:txBody>
          <a:bodyPr lIns="0" tIns="0" rIns="0" bIns="0" anchor="ctr" anchorCtr="0"/>
          <a:lstStyle>
            <a:lvl1pPr>
              <a:defRPr sz="2000" b="1" baseline="0">
                <a:solidFill>
                  <a:schemeClr val="accent3"/>
                </a:solidFill>
                <a:latin typeface="+mn-lt"/>
              </a:defRPr>
            </a:lvl1pPr>
          </a:lstStyle>
          <a:p>
            <a:pPr lvl="0"/>
            <a:r>
              <a:rPr lang="en-US" dirty="0"/>
              <a:t>Subtitle title goes here</a:t>
            </a:r>
            <a:endParaRPr lang="el-GR" dirty="0"/>
          </a:p>
        </p:txBody>
      </p:sp>
      <p:sp>
        <p:nvSpPr>
          <p:cNvPr id="8" name="Content Placeholder 3"/>
          <p:cNvSpPr>
            <a:spLocks noGrp="1"/>
          </p:cNvSpPr>
          <p:nvPr>
            <p:ph sz="quarter" idx="12" hasCustomPrompt="1"/>
          </p:nvPr>
        </p:nvSpPr>
        <p:spPr>
          <a:xfrm>
            <a:off x="399370" y="1994263"/>
            <a:ext cx="11393260" cy="4603389"/>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2" name="Title 1"/>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1807277927"/>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 2col">
    <p:spTree>
      <p:nvGrpSpPr>
        <p:cNvPr id="1" name=""/>
        <p:cNvGrpSpPr/>
        <p:nvPr/>
      </p:nvGrpSpPr>
      <p:grpSpPr>
        <a:xfrm>
          <a:off x="0" y="0"/>
          <a:ext cx="0" cy="0"/>
          <a:chOff x="0" y="0"/>
          <a:chExt cx="0" cy="0"/>
        </a:xfrm>
      </p:grpSpPr>
      <p:sp>
        <p:nvSpPr>
          <p:cNvPr id="5" name="Content Placeholder 3"/>
          <p:cNvSpPr>
            <a:spLocks noGrp="1"/>
          </p:cNvSpPr>
          <p:nvPr>
            <p:ph sz="quarter" idx="11" hasCustomPrompt="1"/>
          </p:nvPr>
        </p:nvSpPr>
        <p:spPr>
          <a:xfrm>
            <a:off x="399370" y="1332411"/>
            <a:ext cx="5518830" cy="5265240"/>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6" name="Content Placeholder 3"/>
          <p:cNvSpPr>
            <a:spLocks noGrp="1"/>
          </p:cNvSpPr>
          <p:nvPr>
            <p:ph sz="quarter" idx="12" hasCustomPrompt="1"/>
          </p:nvPr>
        </p:nvSpPr>
        <p:spPr>
          <a:xfrm>
            <a:off x="6273801" y="1332411"/>
            <a:ext cx="5518830" cy="5265240"/>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2" name="Title 1"/>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3560742148"/>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Text - 1col">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399370" y="1285794"/>
            <a:ext cx="11393260" cy="506611"/>
          </a:xfrm>
          <a:prstGeom prst="rect">
            <a:avLst/>
          </a:prstGeom>
          <a:noFill/>
        </p:spPr>
        <p:txBody>
          <a:bodyPr lIns="0" tIns="0" rIns="0" bIns="0" anchor="ctr" anchorCtr="0"/>
          <a:lstStyle>
            <a:lvl1pPr marL="0" marR="0" indent="0" algn="just" defTabSz="914377" rtl="0" eaLnBrk="1" fontAlgn="auto" latinLnBrk="0" hangingPunct="1">
              <a:lnSpc>
                <a:spcPct val="90000"/>
              </a:lnSpc>
              <a:spcBef>
                <a:spcPts val="1000"/>
              </a:spcBef>
              <a:spcAft>
                <a:spcPts val="0"/>
              </a:spcAft>
              <a:buClrTx/>
              <a:buSzTx/>
              <a:buFont typeface="Arial" panose="020B0604020202020204" pitchFamily="34" charset="0"/>
              <a:buNone/>
              <a:tabLst/>
              <a:defRPr sz="2000" b="1" baseline="0">
                <a:solidFill>
                  <a:schemeClr val="accent3"/>
                </a:solidFill>
                <a:latin typeface="+mn-lt"/>
              </a:defRPr>
            </a:lvl1pPr>
          </a:lstStyle>
          <a:p>
            <a:pPr marL="0" marR="0" lvl="0" indent="0" algn="just"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l-GR" dirty="0"/>
          </a:p>
        </p:txBody>
      </p:sp>
      <p:sp>
        <p:nvSpPr>
          <p:cNvPr id="9" name="Content Placeholder 3"/>
          <p:cNvSpPr>
            <a:spLocks noGrp="1"/>
          </p:cNvSpPr>
          <p:nvPr>
            <p:ph sz="quarter" idx="11" hasCustomPrompt="1"/>
          </p:nvPr>
        </p:nvSpPr>
        <p:spPr>
          <a:xfrm>
            <a:off x="399370" y="2046514"/>
            <a:ext cx="5518830" cy="4551135"/>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11" name="Content Placeholder 3"/>
          <p:cNvSpPr>
            <a:spLocks noGrp="1"/>
          </p:cNvSpPr>
          <p:nvPr>
            <p:ph sz="quarter" idx="12" hasCustomPrompt="1"/>
          </p:nvPr>
        </p:nvSpPr>
        <p:spPr>
          <a:xfrm>
            <a:off x="6273801" y="2046514"/>
            <a:ext cx="5518830" cy="4551135"/>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2" name="Title 1"/>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1161502935"/>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p:nvPr/>
        </p:nvSpPr>
        <p:spPr>
          <a:xfrm>
            <a:off x="0" y="1"/>
            <a:ext cx="12192000" cy="107115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0" y="1"/>
            <a:ext cx="12192000" cy="10711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Title Placeholder 7"/>
          <p:cNvSpPr>
            <a:spLocks noGrp="1"/>
          </p:cNvSpPr>
          <p:nvPr>
            <p:ph type="title"/>
          </p:nvPr>
        </p:nvSpPr>
        <p:spPr>
          <a:xfrm>
            <a:off x="399370" y="174449"/>
            <a:ext cx="11393260" cy="675444"/>
          </a:xfrm>
          <a:prstGeom prst="rect">
            <a:avLst/>
          </a:prstGeom>
        </p:spPr>
        <p:txBody>
          <a:bodyPr vert="horz" lIns="0" tIns="0" rIns="0" bIns="0" rtlCol="0" anchor="ctr">
            <a:noAutofit/>
          </a:bodyPr>
          <a:lstStyle/>
          <a:p>
            <a:endParaRPr lang="el-GR" dirty="0"/>
          </a:p>
        </p:txBody>
      </p:sp>
    </p:spTree>
    <p:extLst>
      <p:ext uri="{BB962C8B-B14F-4D97-AF65-F5344CB8AC3E}">
        <p14:creationId xmlns:p14="http://schemas.microsoft.com/office/powerpoint/2010/main" val="165188620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Lst>
  <p:txStyles>
    <p:titleStyle>
      <a:lvl1pPr algn="l" defTabSz="914377" rtl="0" eaLnBrk="1" latinLnBrk="0" hangingPunct="1">
        <a:lnSpc>
          <a:spcPct val="100000"/>
        </a:lnSpc>
        <a:spcBef>
          <a:spcPct val="0"/>
        </a:spcBef>
        <a:buNone/>
        <a:defRPr sz="2800" kern="1200">
          <a:solidFill>
            <a:schemeClr val="bg1"/>
          </a:solidFill>
          <a:latin typeface="+mn-lt"/>
          <a:ea typeface="Roboto Slab" pitchFamily="2" charset="0"/>
          <a:cs typeface="+mj-cs"/>
        </a:defRPr>
      </a:lvl1pPr>
    </p:titleStyle>
    <p:bodyStyle>
      <a:lvl1pPr marL="0" indent="0" algn="just" defTabSz="914377" rtl="0" eaLnBrk="1" latinLnBrk="0" hangingPunct="1">
        <a:lnSpc>
          <a:spcPct val="90000"/>
        </a:lnSpc>
        <a:spcBef>
          <a:spcPts val="1000"/>
        </a:spcBef>
        <a:buFont typeface="Arial" panose="020B0604020202020204" pitchFamily="34" charset="0"/>
        <a:buNone/>
        <a:defRPr sz="2200" kern="1200">
          <a:solidFill>
            <a:schemeClr val="bg2"/>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552092" y="447930"/>
            <a:ext cx="8345173" cy="958839"/>
          </a:xfrm>
        </p:spPr>
        <p:txBody>
          <a:bodyPr>
            <a:normAutofit/>
          </a:bodyPr>
          <a:lstStyle/>
          <a:p>
            <a:r>
              <a:rPr lang="en-GB" sz="2800" b="0" dirty="0" err="1"/>
              <a:t>Ενότητ</a:t>
            </a:r>
            <a:r>
              <a:rPr lang="en-GB" sz="2800" b="0" dirty="0"/>
              <a:t>α 6</a:t>
            </a:r>
            <a:br>
              <a:rPr lang="en-GB" dirty="0"/>
            </a:br>
            <a:r>
              <a:rPr lang="en-GB" sz="2700" dirty="0"/>
              <a:t>Εξεύρεση πόρων και οικονομική διαχείριση για</a:t>
            </a:r>
            <a:r>
              <a:rPr lang="el-GR" sz="2700" dirty="0"/>
              <a:t> μια</a:t>
            </a:r>
            <a:r>
              <a:rPr lang="en-GB" sz="2700" dirty="0"/>
              <a:t> ΟΚ</a:t>
            </a:r>
            <a:r>
              <a:rPr lang="el-GR" sz="2700" dirty="0"/>
              <a:t>τ</a:t>
            </a:r>
            <a:r>
              <a:rPr lang="en-GB" sz="2700" dirty="0"/>
              <a:t>Π </a:t>
            </a:r>
            <a:endParaRPr lang="el-GR" dirty="0"/>
          </a:p>
        </p:txBody>
      </p:sp>
      <p:sp>
        <p:nvSpPr>
          <p:cNvPr id="2" name="Google Shape;56;p1">
            <a:extLst>
              <a:ext uri="{FF2B5EF4-FFF2-40B4-BE49-F238E27FC236}">
                <a16:creationId xmlns:a16="http://schemas.microsoft.com/office/drawing/2014/main" id="{121B42C0-5984-4347-C628-C7A0AB437A24}"/>
              </a:ext>
            </a:extLst>
          </p:cNvPr>
          <p:cNvSpPr/>
          <p:nvPr/>
        </p:nvSpPr>
        <p:spPr>
          <a:xfrm>
            <a:off x="3552092" y="1310807"/>
            <a:ext cx="8345173" cy="732279"/>
          </a:xfrm>
          <a:prstGeom prst="rect">
            <a:avLst/>
          </a:prstGeom>
          <a:solidFill>
            <a:srgbClr val="EB5353"/>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endParaRPr>
          </a:p>
        </p:txBody>
      </p:sp>
      <p:sp>
        <p:nvSpPr>
          <p:cNvPr id="3" name="Google Shape;58;p1">
            <a:extLst>
              <a:ext uri="{FF2B5EF4-FFF2-40B4-BE49-F238E27FC236}">
                <a16:creationId xmlns:a16="http://schemas.microsoft.com/office/drawing/2014/main" id="{3B65EFE0-7B5E-8BFA-08D0-6131051F59FD}"/>
              </a:ext>
            </a:extLst>
          </p:cNvPr>
          <p:cNvSpPr txBox="1">
            <a:spLocks/>
          </p:cNvSpPr>
          <p:nvPr/>
        </p:nvSpPr>
        <p:spPr>
          <a:xfrm>
            <a:off x="3724812" y="1512389"/>
            <a:ext cx="5357224" cy="32911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1000"/>
              </a:spcBef>
              <a:spcAft>
                <a:spcPts val="0"/>
              </a:spcAft>
              <a:buClr>
                <a:schemeClr val="accent1"/>
              </a:buClr>
              <a:buSzPts val="2400"/>
              <a:buFont typeface="Arial"/>
              <a:buNone/>
              <a:defRPr sz="2400" b="1" i="0" u="none" strike="noStrike" cap="none">
                <a:solidFill>
                  <a:schemeClr val="accen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90000"/>
              </a:lnSpc>
              <a:spcBef>
                <a:spcPts val="0"/>
              </a:spcBef>
              <a:spcAft>
                <a:spcPts val="0"/>
              </a:spcAft>
              <a:buClr>
                <a:srgbClr val="EB5353"/>
              </a:buClr>
              <a:buSzPts val="2400"/>
              <a:buFont typeface="Arial"/>
              <a:buNone/>
              <a:tabLst/>
              <a:defRPr/>
            </a:pPr>
            <a:r>
              <a:rPr kumimoji="0" lang="el-GR" sz="2200" b="1" i="0" u="none" strike="noStrike" kern="0" cap="none" spc="0" normalizeH="0" baseline="0" noProof="0" dirty="0" err="1">
                <a:ln>
                  <a:noFill/>
                </a:ln>
                <a:solidFill>
                  <a:srgbClr val="FFFFFF"/>
                </a:solidFill>
                <a:effectLst/>
                <a:uLnTx/>
                <a:uFillTx/>
                <a:latin typeface="Calibri"/>
                <a:ea typeface="Calibri"/>
                <a:cs typeface="Calibri"/>
                <a:sym typeface="Calibri"/>
              </a:rPr>
              <a:t>Υποε</a:t>
            </a:r>
            <a:r>
              <a:rPr kumimoji="0" lang="en-GB" sz="2200" b="1" i="0" u="none" strike="noStrike" kern="0" cap="none" spc="0" normalizeH="0" baseline="0" noProof="0" dirty="0" err="1">
                <a:ln>
                  <a:noFill/>
                </a:ln>
                <a:solidFill>
                  <a:srgbClr val="FFFFFF"/>
                </a:solidFill>
                <a:effectLst/>
                <a:uLnTx/>
                <a:uFillTx/>
                <a:latin typeface="Calibri"/>
                <a:ea typeface="Calibri"/>
                <a:cs typeface="Calibri"/>
                <a:sym typeface="Calibri"/>
              </a:rPr>
              <a:t>νότητ</a:t>
            </a:r>
            <a:r>
              <a:rPr kumimoji="0" lang="en-GB" sz="2200" b="1" i="0" u="none" strike="noStrike" kern="0" cap="none" spc="0" normalizeH="0" baseline="0" noProof="0" dirty="0">
                <a:ln>
                  <a:noFill/>
                </a:ln>
                <a:solidFill>
                  <a:srgbClr val="FFFFFF"/>
                </a:solidFill>
                <a:effectLst/>
                <a:uLnTx/>
                <a:uFillTx/>
                <a:latin typeface="Calibri"/>
                <a:ea typeface="Calibri"/>
                <a:cs typeface="Calibri"/>
                <a:sym typeface="Calibri"/>
              </a:rPr>
              <a:t>α 1: Επικοινωνία και</a:t>
            </a:r>
            <a:r>
              <a:rPr kumimoji="0" lang="el-GR" sz="2200" b="1" i="0" u="none" strike="noStrike" kern="0" cap="none" spc="0" normalizeH="0" baseline="0" noProof="0" dirty="0">
                <a:ln>
                  <a:noFill/>
                </a:ln>
                <a:solidFill>
                  <a:srgbClr val="FFFFFF"/>
                </a:solidFill>
                <a:effectLst/>
                <a:uLnTx/>
                <a:uFillTx/>
                <a:latin typeface="Calibri"/>
                <a:ea typeface="Calibri"/>
                <a:cs typeface="Calibri"/>
                <a:sym typeface="Calibri"/>
              </a:rPr>
              <a:t> χορηγοί</a:t>
            </a:r>
            <a:endParaRPr kumimoji="0" lang="en-GB" sz="2200" b="1"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20343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9"/>
          <p:cNvSpPr txBox="1">
            <a:spLocks noGrp="1"/>
          </p:cNvSpPr>
          <p:nvPr>
            <p:ph type="body" idx="2"/>
          </p:nvPr>
        </p:nvSpPr>
        <p:spPr>
          <a:xfrm>
            <a:off x="399370" y="1452697"/>
            <a:ext cx="11393400" cy="4947600"/>
          </a:xfrm>
          <a:prstGeom prst="rect">
            <a:avLst/>
          </a:prstGeom>
          <a:noFill/>
          <a:ln>
            <a:noFill/>
          </a:ln>
        </p:spPr>
        <p:txBody>
          <a:bodyPr spcFirstLastPara="1" wrap="square" lIns="0" tIns="0" rIns="0" bIns="0" anchor="t" anchorCtr="0">
            <a:noAutofit/>
          </a:bodyPr>
          <a:lstStyle/>
          <a:p>
            <a:pPr marL="0" lvl="0" indent="0" algn="just" rtl="0">
              <a:lnSpc>
                <a:spcPct val="90000"/>
              </a:lnSpc>
              <a:spcBef>
                <a:spcPts val="0"/>
              </a:spcBef>
              <a:spcAft>
                <a:spcPts val="0"/>
              </a:spcAft>
              <a:buClr>
                <a:srgbClr val="000000"/>
              </a:buClr>
              <a:buSzPts val="1800"/>
              <a:buNone/>
            </a:pPr>
            <a:r>
              <a:rPr lang="en-GB" dirty="0"/>
              <a:t>Η π</a:t>
            </a:r>
            <a:r>
              <a:rPr lang="en-GB" dirty="0" err="1"/>
              <a:t>ροσέλκυση</a:t>
            </a:r>
            <a:r>
              <a:rPr lang="en-GB" dirty="0"/>
              <a:t> </a:t>
            </a:r>
            <a:r>
              <a:rPr lang="el-GR" dirty="0"/>
              <a:t>χορηγών</a:t>
            </a:r>
            <a:r>
              <a:rPr lang="en-GB" dirty="0"/>
              <a:t> προϋποθέτει μια πρόσθετη αφήγηση. Αυτή η αφήγηση </a:t>
            </a:r>
            <a:r>
              <a:rPr lang="en-GB" dirty="0" err="1"/>
              <a:t>ονομάζετ</a:t>
            </a:r>
            <a:r>
              <a:rPr lang="en-GB" dirty="0"/>
              <a:t>αι </a:t>
            </a:r>
            <a:r>
              <a:rPr lang="el-GR" dirty="0"/>
              <a:t>«</a:t>
            </a:r>
            <a:r>
              <a:rPr lang="en-GB" dirty="0"/>
              <a:t>τα</a:t>
            </a:r>
            <a:r>
              <a:rPr lang="en-GB" dirty="0" err="1"/>
              <a:t>ξίδι</a:t>
            </a:r>
            <a:r>
              <a:rPr lang="en-GB" dirty="0"/>
              <a:t> </a:t>
            </a:r>
            <a:r>
              <a:rPr lang="en-GB" dirty="0" err="1"/>
              <a:t>του</a:t>
            </a:r>
            <a:r>
              <a:rPr lang="el-GR" dirty="0"/>
              <a:t> χορηγού»</a:t>
            </a:r>
            <a:r>
              <a:rPr lang="en-GB" dirty="0"/>
              <a:t>. Απ</a:t>
            </a:r>
            <a:r>
              <a:rPr lang="en-GB" dirty="0" err="1"/>
              <a:t>οτελείτ</a:t>
            </a:r>
            <a:r>
              <a:rPr lang="en-GB" dirty="0"/>
              <a:t>αι από</a:t>
            </a:r>
            <a:r>
              <a:rPr lang="el-GR" dirty="0"/>
              <a:t> τα εξής στοιχεία</a:t>
            </a:r>
            <a:r>
              <a:rPr lang="en-GB" dirty="0"/>
              <a:t>: </a:t>
            </a:r>
            <a:endParaRPr dirty="0"/>
          </a:p>
          <a:p>
            <a:pPr marL="0" lvl="0" indent="0" algn="just" rtl="0">
              <a:lnSpc>
                <a:spcPct val="90000"/>
              </a:lnSpc>
              <a:spcBef>
                <a:spcPts val="0"/>
              </a:spcBef>
              <a:spcAft>
                <a:spcPts val="0"/>
              </a:spcAft>
              <a:buClr>
                <a:srgbClr val="000000"/>
              </a:buClr>
              <a:buSzPts val="1800"/>
              <a:buNone/>
            </a:pPr>
            <a:endParaRPr dirty="0"/>
          </a:p>
          <a:p>
            <a:pPr marL="457200" lvl="0" indent="-342900" algn="just" rtl="0">
              <a:lnSpc>
                <a:spcPct val="90000"/>
              </a:lnSpc>
              <a:spcBef>
                <a:spcPts val="0"/>
              </a:spcBef>
              <a:spcAft>
                <a:spcPts val="0"/>
              </a:spcAft>
              <a:buSzPts val="1800"/>
              <a:buFont typeface="Wingdings" panose="05000000000000000000" pitchFamily="2" charset="2"/>
              <a:buChar char="§"/>
            </a:pPr>
            <a:r>
              <a:rPr lang="en-GB" dirty="0" err="1"/>
              <a:t>Πώς</a:t>
            </a:r>
            <a:r>
              <a:rPr lang="en-GB" dirty="0"/>
              <a:t> </a:t>
            </a:r>
            <a:r>
              <a:rPr lang="en-GB" dirty="0" err="1"/>
              <a:t>έν</a:t>
            </a:r>
            <a:r>
              <a:rPr lang="en-GB" dirty="0"/>
              <a:t>ας</a:t>
            </a:r>
            <a:r>
              <a:rPr lang="el-GR" dirty="0"/>
              <a:t> χορηγός</a:t>
            </a:r>
            <a:r>
              <a:rPr lang="en-GB" dirty="0"/>
              <a:t> μπ</a:t>
            </a:r>
            <a:r>
              <a:rPr lang="en-GB" dirty="0" err="1"/>
              <a:t>ορεί</a:t>
            </a:r>
            <a:r>
              <a:rPr lang="en-GB" dirty="0"/>
              <a:t> να μάθει για μια ΟΚ</a:t>
            </a:r>
            <a:r>
              <a:rPr lang="el-GR" dirty="0"/>
              <a:t>τ</a:t>
            </a:r>
            <a:r>
              <a:rPr lang="en-GB" dirty="0"/>
              <a:t>Π </a:t>
            </a:r>
            <a:endParaRPr dirty="0"/>
          </a:p>
          <a:p>
            <a:pPr marL="742950" lvl="0" indent="-285750" algn="just" rtl="0">
              <a:lnSpc>
                <a:spcPct val="90000"/>
              </a:lnSpc>
              <a:spcBef>
                <a:spcPts val="0"/>
              </a:spcBef>
              <a:spcAft>
                <a:spcPts val="0"/>
              </a:spcAft>
              <a:buSzPts val="1800"/>
              <a:buFont typeface="Wingdings" panose="05000000000000000000" pitchFamily="2" charset="2"/>
              <a:buChar char="§"/>
            </a:pPr>
            <a:endParaRPr dirty="0"/>
          </a:p>
          <a:p>
            <a:pPr marL="457200" lvl="0" indent="-342900" algn="just" rtl="0">
              <a:lnSpc>
                <a:spcPct val="90000"/>
              </a:lnSpc>
              <a:spcBef>
                <a:spcPts val="0"/>
              </a:spcBef>
              <a:spcAft>
                <a:spcPts val="0"/>
              </a:spcAft>
              <a:buSzPts val="1800"/>
              <a:buFont typeface="Wingdings" panose="05000000000000000000" pitchFamily="2" charset="2"/>
              <a:buChar char="§"/>
            </a:pPr>
            <a:r>
              <a:rPr lang="en-GB" dirty="0"/>
              <a:t>Συγκριτική αξιολόγηση των αξιών </a:t>
            </a:r>
            <a:r>
              <a:rPr lang="en-GB" dirty="0" err="1"/>
              <a:t>ενός</a:t>
            </a:r>
            <a:r>
              <a:rPr lang="en-GB" dirty="0"/>
              <a:t> </a:t>
            </a:r>
            <a:r>
              <a:rPr lang="el-GR" dirty="0"/>
              <a:t>χορηγού</a:t>
            </a:r>
            <a:r>
              <a:rPr lang="en-GB" dirty="0"/>
              <a:t> με </a:t>
            </a:r>
            <a:r>
              <a:rPr lang="en-GB" dirty="0" err="1"/>
              <a:t>μι</a:t>
            </a:r>
            <a:r>
              <a:rPr lang="en-GB" dirty="0"/>
              <a:t>α ΟΚ</a:t>
            </a:r>
            <a:r>
              <a:rPr lang="el-GR" dirty="0"/>
              <a:t>τ</a:t>
            </a:r>
            <a:r>
              <a:rPr lang="en-GB" dirty="0"/>
              <a:t>Π</a:t>
            </a:r>
            <a:endParaRPr dirty="0"/>
          </a:p>
          <a:p>
            <a:pPr marL="742950" lvl="0" indent="-285750" algn="just" rtl="0">
              <a:lnSpc>
                <a:spcPct val="90000"/>
              </a:lnSpc>
              <a:spcBef>
                <a:spcPts val="0"/>
              </a:spcBef>
              <a:spcAft>
                <a:spcPts val="0"/>
              </a:spcAft>
              <a:buSzPts val="1800"/>
              <a:buFont typeface="Wingdings" panose="05000000000000000000" pitchFamily="2" charset="2"/>
              <a:buChar char="§"/>
            </a:pPr>
            <a:endParaRPr dirty="0"/>
          </a:p>
          <a:p>
            <a:pPr marL="457200" lvl="0" indent="-342900" algn="just" rtl="0">
              <a:lnSpc>
                <a:spcPct val="90000"/>
              </a:lnSpc>
              <a:spcBef>
                <a:spcPts val="0"/>
              </a:spcBef>
              <a:spcAft>
                <a:spcPts val="0"/>
              </a:spcAft>
              <a:buSzPts val="1800"/>
              <a:buFont typeface="Wingdings" panose="05000000000000000000" pitchFamily="2" charset="2"/>
              <a:buChar char="§"/>
            </a:pPr>
            <a:r>
              <a:rPr lang="en-GB" dirty="0"/>
              <a:t>Η απ</a:t>
            </a:r>
            <a:r>
              <a:rPr lang="en-GB" dirty="0" err="1"/>
              <a:t>όφ</a:t>
            </a:r>
            <a:r>
              <a:rPr lang="en-GB" dirty="0"/>
              <a:t>αση </a:t>
            </a:r>
            <a:endParaRPr lang="el-GR" dirty="0"/>
          </a:p>
          <a:p>
            <a:pPr marL="114300" lvl="0" indent="0" algn="just" rtl="0">
              <a:lnSpc>
                <a:spcPct val="90000"/>
              </a:lnSpc>
              <a:spcBef>
                <a:spcPts val="0"/>
              </a:spcBef>
              <a:spcAft>
                <a:spcPts val="0"/>
              </a:spcAft>
              <a:buSzPts val="1800"/>
            </a:pPr>
            <a:endParaRPr lang="el-GR" dirty="0"/>
          </a:p>
          <a:p>
            <a:pPr marL="457200" lvl="0" indent="-342900" algn="just" rtl="0">
              <a:lnSpc>
                <a:spcPct val="90000"/>
              </a:lnSpc>
              <a:spcBef>
                <a:spcPts val="0"/>
              </a:spcBef>
              <a:spcAft>
                <a:spcPts val="0"/>
              </a:spcAft>
              <a:buSzPts val="1800"/>
              <a:buFont typeface="Wingdings" panose="05000000000000000000" pitchFamily="2" charset="2"/>
              <a:buChar char="§"/>
            </a:pPr>
            <a:r>
              <a:rPr lang="el-GR" dirty="0"/>
              <a:t>Παρακολούθηση από </a:t>
            </a:r>
            <a:r>
              <a:rPr lang="el-GR" dirty="0" err="1"/>
              <a:t>ΟΚτΠ</a:t>
            </a:r>
            <a:endParaRPr lang="el-GR" dirty="0"/>
          </a:p>
        </p:txBody>
      </p:sp>
      <p:sp>
        <p:nvSpPr>
          <p:cNvPr id="118" name="Google Shape;118;p9"/>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dirty="0"/>
              <a:t>Το τα</a:t>
            </a:r>
            <a:r>
              <a:rPr lang="en-GB" b="1" dirty="0" err="1"/>
              <a:t>ξίδι</a:t>
            </a:r>
            <a:r>
              <a:rPr lang="en-GB" b="1" dirty="0"/>
              <a:t> </a:t>
            </a:r>
            <a:r>
              <a:rPr lang="en-GB" b="1" dirty="0" err="1"/>
              <a:t>του</a:t>
            </a:r>
            <a:r>
              <a:rPr lang="el-GR" b="1" dirty="0"/>
              <a:t> χορηγού</a:t>
            </a:r>
            <a:endParaRPr b="1" dirty="0"/>
          </a:p>
        </p:txBody>
      </p:sp>
      <p:sp>
        <p:nvSpPr>
          <p:cNvPr id="119" name="Google Shape;119;p9"/>
          <p:cNvSpPr/>
          <p:nvPr/>
        </p:nvSpPr>
        <p:spPr>
          <a:xfrm>
            <a:off x="623455" y="4741870"/>
            <a:ext cx="2184865" cy="858900"/>
          </a:xfrm>
          <a:prstGeom prst="flowChartAlternateProcess">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dirty="0" err="1">
                <a:solidFill>
                  <a:schemeClr val="lt1"/>
                </a:solidFill>
                <a:latin typeface="Arial"/>
                <a:ea typeface="Arial"/>
                <a:cs typeface="Arial"/>
                <a:sym typeface="Arial"/>
              </a:rPr>
              <a:t>Ευ</a:t>
            </a:r>
            <a:r>
              <a:rPr lang="en-GB" sz="1800" b="0" i="0" u="none" strike="noStrike" cap="none" dirty="0">
                <a:solidFill>
                  <a:schemeClr val="lt1"/>
                </a:solidFill>
                <a:latin typeface="Arial"/>
                <a:ea typeface="Arial"/>
                <a:cs typeface="Arial"/>
                <a:sym typeface="Arial"/>
              </a:rPr>
              <a:t>αισθητοποίηση</a:t>
            </a:r>
            <a:endParaRPr sz="1800" b="0" i="0" u="none" strike="noStrike" cap="none" dirty="0">
              <a:solidFill>
                <a:schemeClr val="lt1"/>
              </a:solidFill>
              <a:latin typeface="Arial"/>
              <a:ea typeface="Arial"/>
              <a:cs typeface="Arial"/>
              <a:sym typeface="Arial"/>
            </a:endParaRPr>
          </a:p>
        </p:txBody>
      </p:sp>
      <p:sp>
        <p:nvSpPr>
          <p:cNvPr id="120" name="Google Shape;120;p9"/>
          <p:cNvSpPr/>
          <p:nvPr/>
        </p:nvSpPr>
        <p:spPr>
          <a:xfrm>
            <a:off x="3901445" y="4741870"/>
            <a:ext cx="1586400" cy="858900"/>
          </a:xfrm>
          <a:prstGeom prst="flowChartAlternateProcess">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l-GR" sz="1800" b="0" i="0" u="none" strike="noStrike" cap="none" dirty="0">
                <a:solidFill>
                  <a:schemeClr val="lt1"/>
                </a:solidFill>
                <a:latin typeface="Arial"/>
                <a:ea typeface="Arial"/>
                <a:cs typeface="Arial"/>
                <a:sym typeface="Arial"/>
              </a:rPr>
              <a:t>Δέσμευση </a:t>
            </a:r>
            <a:endParaRPr sz="1800" b="0" i="0" u="none" strike="noStrike" cap="none" dirty="0">
              <a:solidFill>
                <a:schemeClr val="lt1"/>
              </a:solidFill>
              <a:latin typeface="Arial"/>
              <a:ea typeface="Arial"/>
              <a:cs typeface="Arial"/>
              <a:sym typeface="Arial"/>
            </a:endParaRPr>
          </a:p>
        </p:txBody>
      </p:sp>
      <p:sp>
        <p:nvSpPr>
          <p:cNvPr id="121" name="Google Shape;121;p9"/>
          <p:cNvSpPr/>
          <p:nvPr/>
        </p:nvSpPr>
        <p:spPr>
          <a:xfrm>
            <a:off x="6580970" y="4741870"/>
            <a:ext cx="1586400" cy="858900"/>
          </a:xfrm>
          <a:prstGeom prst="flowChartAlternateProcess">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Λήψη αποφάσεων</a:t>
            </a:r>
            <a:endParaRPr sz="1800" b="0" i="0" u="none" strike="noStrike" cap="none">
              <a:solidFill>
                <a:schemeClr val="lt1"/>
              </a:solidFill>
              <a:latin typeface="Arial"/>
              <a:ea typeface="Arial"/>
              <a:cs typeface="Arial"/>
              <a:sym typeface="Arial"/>
            </a:endParaRPr>
          </a:p>
        </p:txBody>
      </p:sp>
      <p:sp>
        <p:nvSpPr>
          <p:cNvPr id="122" name="Google Shape;122;p9"/>
          <p:cNvSpPr/>
          <p:nvPr/>
        </p:nvSpPr>
        <p:spPr>
          <a:xfrm>
            <a:off x="9260494" y="4741870"/>
            <a:ext cx="2231851" cy="858900"/>
          </a:xfrm>
          <a:prstGeom prst="flowChartAlternateProcess">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dirty="0">
                <a:solidFill>
                  <a:schemeClr val="lt1"/>
                </a:solidFill>
                <a:latin typeface="Arial"/>
                <a:ea typeface="Arial"/>
                <a:cs typeface="Arial"/>
                <a:sym typeface="Arial"/>
              </a:rPr>
              <a:t>Παρα</a:t>
            </a:r>
            <a:r>
              <a:rPr lang="en-GB" sz="1800" b="0" i="0" u="none" strike="noStrike" cap="none" dirty="0" err="1">
                <a:solidFill>
                  <a:schemeClr val="lt1"/>
                </a:solidFill>
                <a:latin typeface="Arial"/>
                <a:ea typeface="Arial"/>
                <a:cs typeface="Arial"/>
                <a:sym typeface="Arial"/>
              </a:rPr>
              <a:t>κολούθηση</a:t>
            </a:r>
            <a:endParaRPr sz="1800" b="0" i="0" u="none" strike="noStrike" cap="none" dirty="0">
              <a:solidFill>
                <a:schemeClr val="lt1"/>
              </a:solidFill>
              <a:latin typeface="Arial"/>
              <a:ea typeface="Arial"/>
              <a:cs typeface="Arial"/>
              <a:sym typeface="Arial"/>
            </a:endParaRPr>
          </a:p>
        </p:txBody>
      </p:sp>
      <p:sp>
        <p:nvSpPr>
          <p:cNvPr id="123" name="Google Shape;123;p9"/>
          <p:cNvSpPr/>
          <p:nvPr/>
        </p:nvSpPr>
        <p:spPr>
          <a:xfrm>
            <a:off x="2832070" y="5159320"/>
            <a:ext cx="1069500" cy="120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9"/>
          <p:cNvSpPr/>
          <p:nvPr/>
        </p:nvSpPr>
        <p:spPr>
          <a:xfrm>
            <a:off x="5503695" y="5183195"/>
            <a:ext cx="1069500" cy="12000"/>
          </a:xfrm>
          <a:prstGeom prst="rightArrow">
            <a:avLst>
              <a:gd name="adj1" fmla="val 50000"/>
              <a:gd name="adj2" fmla="val 50000"/>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9"/>
          <p:cNvSpPr/>
          <p:nvPr/>
        </p:nvSpPr>
        <p:spPr>
          <a:xfrm>
            <a:off x="8175345" y="5171245"/>
            <a:ext cx="1069500" cy="120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0"/>
          <p:cNvSpPr txBox="1">
            <a:spLocks noGrp="1"/>
          </p:cNvSpPr>
          <p:nvPr>
            <p:ph type="body" idx="2"/>
          </p:nvPr>
        </p:nvSpPr>
        <p:spPr>
          <a:xfrm>
            <a:off x="399230" y="2074460"/>
            <a:ext cx="11393400" cy="3510000"/>
          </a:xfrm>
          <a:prstGeom prst="rect">
            <a:avLst/>
          </a:prstGeom>
          <a:noFill/>
          <a:ln>
            <a:noFill/>
          </a:ln>
        </p:spPr>
        <p:txBody>
          <a:bodyPr spcFirstLastPara="1" wrap="square" lIns="0" tIns="0" rIns="0" bIns="0" anchor="t" anchorCtr="0">
            <a:noAutofit/>
          </a:bodyPr>
          <a:lstStyle/>
          <a:p>
            <a:pPr marL="0" lvl="0" indent="0" algn="just" rtl="0">
              <a:lnSpc>
                <a:spcPct val="90000"/>
              </a:lnSpc>
              <a:spcBef>
                <a:spcPts val="0"/>
              </a:spcBef>
              <a:spcAft>
                <a:spcPts val="0"/>
              </a:spcAft>
              <a:buSzPts val="1800"/>
              <a:buNone/>
            </a:pPr>
            <a:r>
              <a:rPr lang="en-GB" sz="2000" dirty="0"/>
              <a:t>Σκεφτείτε πώς μπορεί να </a:t>
            </a:r>
            <a:r>
              <a:rPr lang="en-GB" sz="2000" dirty="0" err="1"/>
              <a:t>μάθει</a:t>
            </a:r>
            <a:r>
              <a:rPr lang="en-GB" sz="2000" dirty="0"/>
              <a:t> </a:t>
            </a:r>
            <a:r>
              <a:rPr lang="en-GB" sz="2000" dirty="0" err="1"/>
              <a:t>έν</a:t>
            </a:r>
            <a:r>
              <a:rPr lang="en-GB" sz="2000" dirty="0"/>
              <a:t>ας</a:t>
            </a:r>
            <a:r>
              <a:rPr lang="el-GR" sz="2000" dirty="0"/>
              <a:t> χορηγός για μια </a:t>
            </a:r>
            <a:r>
              <a:rPr lang="el-GR" sz="2000" dirty="0" err="1"/>
              <a:t>ΟΚτΠ</a:t>
            </a:r>
            <a:r>
              <a:rPr lang="en-GB" sz="2000" dirty="0"/>
              <a:t>. Υπάρχουν πολλοί τρόποι, όπως:</a:t>
            </a:r>
            <a:endParaRPr sz="2000" dirty="0"/>
          </a:p>
          <a:p>
            <a:pPr marL="0" lvl="0" indent="0" algn="just" rtl="0">
              <a:lnSpc>
                <a:spcPct val="90000"/>
              </a:lnSpc>
              <a:spcBef>
                <a:spcPts val="0"/>
              </a:spcBef>
              <a:spcAft>
                <a:spcPts val="0"/>
              </a:spcAft>
              <a:buSzPts val="1800"/>
              <a:buNone/>
            </a:pPr>
            <a:endParaRPr sz="2000" dirty="0"/>
          </a:p>
          <a:p>
            <a:pPr marL="457200" lvl="0" indent="-342900" algn="just" rtl="0">
              <a:lnSpc>
                <a:spcPct val="90000"/>
              </a:lnSpc>
              <a:spcBef>
                <a:spcPts val="0"/>
              </a:spcBef>
              <a:spcAft>
                <a:spcPts val="0"/>
              </a:spcAft>
              <a:buSzPts val="1800"/>
              <a:buFont typeface="Wingdings" panose="05000000000000000000" pitchFamily="2" charset="2"/>
              <a:buChar char="§"/>
            </a:pPr>
            <a:r>
              <a:rPr lang="en-GB" sz="2000" dirty="0"/>
              <a:t>Εισερχόμενο μάρκετινγκ - αυτό συνεπάγεται την ανάπτυξη παρουσίας στα μέσα κοινωνικής δικτύωσης, όπου οι </a:t>
            </a:r>
            <a:r>
              <a:rPr lang="el-GR" sz="2000" dirty="0"/>
              <a:t>χορηγοί μπορούν να βρουν μια </a:t>
            </a:r>
            <a:r>
              <a:rPr lang="el-GR" sz="2000" dirty="0" err="1"/>
              <a:t>ΟΚτΠ</a:t>
            </a:r>
            <a:r>
              <a:rPr lang="el-GR" sz="2000" dirty="0"/>
              <a:t> </a:t>
            </a:r>
            <a:r>
              <a:rPr lang="en-GB" sz="2000" dirty="0" err="1"/>
              <a:t>μέσω</a:t>
            </a:r>
            <a:r>
              <a:rPr lang="en-GB" sz="2000" dirty="0"/>
              <a:t> της δικής τους έρευνας.</a:t>
            </a:r>
            <a:endParaRPr sz="2000" dirty="0"/>
          </a:p>
          <a:p>
            <a:pPr marL="742950" lvl="0" indent="-285750" algn="just" rtl="0">
              <a:lnSpc>
                <a:spcPct val="90000"/>
              </a:lnSpc>
              <a:spcBef>
                <a:spcPts val="0"/>
              </a:spcBef>
              <a:spcAft>
                <a:spcPts val="0"/>
              </a:spcAft>
              <a:buSzPts val="1800"/>
              <a:buFont typeface="Wingdings" panose="05000000000000000000" pitchFamily="2" charset="2"/>
              <a:buChar char="§"/>
            </a:pPr>
            <a:endParaRPr sz="2000" dirty="0"/>
          </a:p>
          <a:p>
            <a:pPr marL="457200" lvl="0" indent="-342900" algn="just" rtl="0">
              <a:lnSpc>
                <a:spcPct val="90000"/>
              </a:lnSpc>
              <a:spcBef>
                <a:spcPts val="0"/>
              </a:spcBef>
              <a:spcAft>
                <a:spcPts val="0"/>
              </a:spcAft>
              <a:buSzPts val="1800"/>
              <a:buFont typeface="Wingdings" panose="05000000000000000000" pitchFamily="2" charset="2"/>
              <a:buChar char="§"/>
            </a:pPr>
            <a:r>
              <a:rPr lang="en-GB" sz="2000" dirty="0"/>
              <a:t>Εξερχόμενο μάρκετινγκ - Μια πιο άμεση προσέγγιση, που περιλαμβάνει ψυχρά τηλεφωνήματα, πληρωμένη διαφήμιση και συμμετοχή σε εκδηλώσεις ή εκθέσεις για την προώθηση </a:t>
            </a:r>
            <a:r>
              <a:rPr lang="el-GR" sz="2000" dirty="0"/>
              <a:t>της </a:t>
            </a:r>
            <a:r>
              <a:rPr lang="el-GR" sz="2000" dirty="0" err="1"/>
              <a:t>ΟΚτΠ</a:t>
            </a:r>
            <a:r>
              <a:rPr lang="el-GR" sz="2000" dirty="0"/>
              <a:t> </a:t>
            </a:r>
            <a:r>
              <a:rPr lang="en-GB" sz="2000" dirty="0"/>
              <a:t>σας.</a:t>
            </a:r>
            <a:endParaRPr sz="2000" dirty="0"/>
          </a:p>
          <a:p>
            <a:pPr marL="0" lvl="0" indent="0" algn="just" rtl="0">
              <a:lnSpc>
                <a:spcPct val="90000"/>
              </a:lnSpc>
              <a:spcBef>
                <a:spcPts val="0"/>
              </a:spcBef>
              <a:spcAft>
                <a:spcPts val="0"/>
              </a:spcAft>
              <a:buSzPts val="1800"/>
              <a:buNone/>
            </a:pPr>
            <a:endParaRPr sz="2000" dirty="0"/>
          </a:p>
          <a:p>
            <a:pPr marL="0" lvl="0" indent="0" algn="just" rtl="0">
              <a:lnSpc>
                <a:spcPct val="90000"/>
              </a:lnSpc>
              <a:spcBef>
                <a:spcPts val="0"/>
              </a:spcBef>
              <a:spcAft>
                <a:spcPts val="0"/>
              </a:spcAft>
              <a:buSzPts val="1800"/>
              <a:buNone/>
            </a:pPr>
            <a:r>
              <a:rPr lang="en-GB" sz="2000" dirty="0"/>
              <a:t>Είναι ζωτικής σημασίας για μια ΟΚ</a:t>
            </a:r>
            <a:r>
              <a:rPr lang="el-GR" sz="2000" dirty="0"/>
              <a:t>τ</a:t>
            </a:r>
            <a:r>
              <a:rPr lang="en-GB" sz="2000" dirty="0"/>
              <a:t>Π να έχει παρουσία, τόσο σε απευθείας σύνδεση όσο και εκτός σύνδεσης. Σε αυτό το σημείο η αφήγηση </a:t>
            </a:r>
            <a:r>
              <a:rPr lang="en-GB" sz="2000" dirty="0" err="1"/>
              <a:t>μι</a:t>
            </a:r>
            <a:r>
              <a:rPr lang="en-GB" sz="2000" dirty="0"/>
              <a:t>ας ΟΚ</a:t>
            </a:r>
            <a:r>
              <a:rPr lang="el-GR" sz="2000" dirty="0"/>
              <a:t>τ</a:t>
            </a:r>
            <a:r>
              <a:rPr lang="en-GB" sz="2000" dirty="0"/>
              <a:t>Π είναι υψίστης σημασίας, για να μπορέσουν οι ενδιαφερόμενοι και, πιο συγκεκριμένα, οι </a:t>
            </a:r>
            <a:r>
              <a:rPr lang="el-GR" sz="2000" dirty="0"/>
              <a:t>χορηγοί </a:t>
            </a:r>
            <a:r>
              <a:rPr lang="en-GB" sz="2000" dirty="0"/>
              <a:t>να ανακαλύψουν και να αλληλεπιδράσουν με μια ΟΚ</a:t>
            </a:r>
            <a:r>
              <a:rPr lang="el-GR" sz="2000" dirty="0"/>
              <a:t>τ</a:t>
            </a:r>
            <a:r>
              <a:rPr lang="en-GB" sz="2000" dirty="0"/>
              <a:t>Π.</a:t>
            </a:r>
            <a:endParaRPr sz="2000" dirty="0"/>
          </a:p>
          <a:p>
            <a:pPr marL="0" lvl="0" indent="0" algn="just" rtl="0">
              <a:lnSpc>
                <a:spcPct val="90000"/>
              </a:lnSpc>
              <a:spcBef>
                <a:spcPts val="0"/>
              </a:spcBef>
              <a:spcAft>
                <a:spcPts val="0"/>
              </a:spcAft>
              <a:buSzPts val="1800"/>
              <a:buNone/>
            </a:pPr>
            <a:endParaRPr sz="2000" dirty="0"/>
          </a:p>
          <a:p>
            <a:pPr marL="0" lvl="0" indent="0" algn="just" rtl="0">
              <a:lnSpc>
                <a:spcPct val="90000"/>
              </a:lnSpc>
              <a:spcBef>
                <a:spcPts val="0"/>
              </a:spcBef>
              <a:spcAft>
                <a:spcPts val="0"/>
              </a:spcAft>
              <a:buSzPts val="1800"/>
              <a:buNone/>
            </a:pPr>
            <a:endParaRPr sz="2000" dirty="0"/>
          </a:p>
        </p:txBody>
      </p:sp>
      <p:sp>
        <p:nvSpPr>
          <p:cNvPr id="131" name="Google Shape;131;p10"/>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dirty="0"/>
              <a:t>Επισκόπηση της διαδρομής του</a:t>
            </a:r>
            <a:r>
              <a:rPr lang="el-GR" b="1" dirty="0"/>
              <a:t> χορηγού</a:t>
            </a:r>
            <a:endParaRPr b="1" dirty="0"/>
          </a:p>
        </p:txBody>
      </p:sp>
      <p:sp>
        <p:nvSpPr>
          <p:cNvPr id="132" name="Google Shape;132;p10"/>
          <p:cNvSpPr txBox="1">
            <a:spLocks noGrp="1"/>
          </p:cNvSpPr>
          <p:nvPr>
            <p:ph type="body" idx="1"/>
          </p:nvPr>
        </p:nvSpPr>
        <p:spPr>
          <a:xfrm>
            <a:off x="399369" y="1302362"/>
            <a:ext cx="11393400" cy="500700"/>
          </a:xfrm>
          <a:prstGeom prst="rect">
            <a:avLst/>
          </a:prstGeom>
          <a:noFill/>
          <a:ln>
            <a:noFill/>
          </a:ln>
        </p:spPr>
        <p:txBody>
          <a:bodyPr spcFirstLastPara="1" wrap="square" lIns="0" tIns="0" rIns="0" bIns="0" anchor="ctr" anchorCtr="0">
            <a:noAutofit/>
          </a:bodyPr>
          <a:lstStyle/>
          <a:p>
            <a:pPr marL="0" lvl="0" indent="0" algn="just" rtl="0">
              <a:lnSpc>
                <a:spcPct val="90000"/>
              </a:lnSpc>
              <a:spcBef>
                <a:spcPts val="0"/>
              </a:spcBef>
              <a:spcAft>
                <a:spcPts val="0"/>
              </a:spcAft>
              <a:buClr>
                <a:schemeClr val="accent3"/>
              </a:buClr>
              <a:buSzPts val="2000"/>
              <a:buNone/>
            </a:pPr>
            <a:r>
              <a:rPr lang="en-GB"/>
              <a:t>Ευαισθητοποίηση</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1"/>
          <p:cNvSpPr txBox="1">
            <a:spLocks noGrp="1"/>
          </p:cNvSpPr>
          <p:nvPr>
            <p:ph type="body" idx="1"/>
          </p:nvPr>
        </p:nvSpPr>
        <p:spPr>
          <a:xfrm>
            <a:off x="399369" y="1302362"/>
            <a:ext cx="11393261" cy="500784"/>
          </a:xfrm>
          <a:prstGeom prst="rect">
            <a:avLst/>
          </a:prstGeom>
          <a:noFill/>
          <a:ln>
            <a:noFill/>
          </a:ln>
        </p:spPr>
        <p:txBody>
          <a:bodyPr spcFirstLastPara="1" wrap="square" lIns="0" tIns="0" rIns="0" bIns="0" anchor="ctr" anchorCtr="0">
            <a:noAutofit/>
          </a:bodyPr>
          <a:lstStyle/>
          <a:p>
            <a:pPr marL="0" lvl="0" indent="0" algn="just" rtl="0">
              <a:lnSpc>
                <a:spcPct val="90000"/>
              </a:lnSpc>
              <a:spcBef>
                <a:spcPts val="0"/>
              </a:spcBef>
              <a:spcAft>
                <a:spcPts val="0"/>
              </a:spcAft>
              <a:buClr>
                <a:schemeClr val="accent3"/>
              </a:buClr>
              <a:buSzPts val="2000"/>
              <a:buNone/>
            </a:pPr>
            <a:r>
              <a:rPr lang="el-GR" dirty="0"/>
              <a:t>Δέσμευση</a:t>
            </a:r>
            <a:endParaRPr dirty="0"/>
          </a:p>
        </p:txBody>
      </p:sp>
      <p:sp>
        <p:nvSpPr>
          <p:cNvPr id="138" name="Google Shape;138;p11"/>
          <p:cNvSpPr txBox="1">
            <a:spLocks noGrp="1"/>
          </p:cNvSpPr>
          <p:nvPr>
            <p:ph type="body" idx="2"/>
          </p:nvPr>
        </p:nvSpPr>
        <p:spPr>
          <a:xfrm>
            <a:off x="399370" y="1994263"/>
            <a:ext cx="11393260" cy="4603389"/>
          </a:xfrm>
          <a:prstGeom prst="rect">
            <a:avLst/>
          </a:prstGeom>
          <a:noFill/>
          <a:ln>
            <a:noFill/>
          </a:ln>
        </p:spPr>
        <p:txBody>
          <a:bodyPr spcFirstLastPara="1" wrap="square" lIns="0" tIns="0" rIns="0" bIns="0" anchor="t" anchorCtr="0">
            <a:noAutofit/>
          </a:bodyPr>
          <a:lstStyle/>
          <a:p>
            <a:pPr marL="0" lvl="0" indent="0" algn="just" rtl="0">
              <a:lnSpc>
                <a:spcPct val="90000"/>
              </a:lnSpc>
              <a:spcBef>
                <a:spcPts val="0"/>
              </a:spcBef>
              <a:spcAft>
                <a:spcPts val="0"/>
              </a:spcAft>
              <a:buClr>
                <a:srgbClr val="000000"/>
              </a:buClr>
              <a:buSzPts val="1800"/>
              <a:buNone/>
            </a:pPr>
            <a:r>
              <a:rPr lang="en-GB" sz="2000" dirty="0"/>
              <a:t>Το βασικό μήνυμα και η αφήγηση μιας ΟΚ</a:t>
            </a:r>
            <a:r>
              <a:rPr lang="el-GR" sz="2000" dirty="0"/>
              <a:t>τ</a:t>
            </a:r>
            <a:r>
              <a:rPr lang="en-GB" sz="2000" dirty="0"/>
              <a:t>Π βοηθούν </a:t>
            </a:r>
            <a:r>
              <a:rPr lang="en-GB" sz="2000" dirty="0" err="1"/>
              <a:t>τους</a:t>
            </a:r>
            <a:r>
              <a:rPr lang="en-GB" sz="2000" dirty="0"/>
              <a:t> </a:t>
            </a:r>
            <a:r>
              <a:rPr lang="el-GR" sz="2000" dirty="0"/>
              <a:t>χορηγούς</a:t>
            </a:r>
            <a:r>
              <a:rPr lang="en-GB" sz="2000" dirty="0"/>
              <a:t> να κατανοήσουν αν οι αποστολές και οι στόχοι τους ευθυγραμμίζονται. Σε αυτό το σημείο το μάρκετινγκ και η αφήγηση </a:t>
            </a:r>
            <a:r>
              <a:rPr lang="en-GB" sz="2000" dirty="0" err="1"/>
              <a:t>μι</a:t>
            </a:r>
            <a:r>
              <a:rPr lang="en-GB" sz="2000" dirty="0"/>
              <a:t>ας ΟΚ</a:t>
            </a:r>
            <a:r>
              <a:rPr lang="el-GR" sz="2000" dirty="0"/>
              <a:t>τ</a:t>
            </a:r>
            <a:r>
              <a:rPr lang="en-GB" sz="2000" dirty="0"/>
              <a:t>Π μπορούν να ενθαρρύνουν με επιτυχία τον </a:t>
            </a:r>
            <a:r>
              <a:rPr lang="el-GR" sz="2000" dirty="0"/>
              <a:t>χορηγό ν</a:t>
            </a:r>
            <a:r>
              <a:rPr lang="en-GB" sz="2000" dirty="0"/>
              <a:t>α προσεγγίσει και να αλληλεπιδράσει με την ΟΚ</a:t>
            </a:r>
            <a:r>
              <a:rPr lang="el-GR" sz="2000" dirty="0"/>
              <a:t>τ</a:t>
            </a:r>
            <a:r>
              <a:rPr lang="en-GB" sz="2000" dirty="0"/>
              <a:t>Π.</a:t>
            </a:r>
            <a:endParaRPr sz="2000" dirty="0"/>
          </a:p>
          <a:p>
            <a:pPr marL="0" lvl="0" indent="0" algn="just" rtl="0">
              <a:lnSpc>
                <a:spcPct val="90000"/>
              </a:lnSpc>
              <a:spcBef>
                <a:spcPts val="0"/>
              </a:spcBef>
              <a:spcAft>
                <a:spcPts val="0"/>
              </a:spcAft>
              <a:buClr>
                <a:srgbClr val="000000"/>
              </a:buClr>
              <a:buSzPts val="1800"/>
              <a:buNone/>
            </a:pPr>
            <a:endParaRPr sz="2000" dirty="0"/>
          </a:p>
          <a:p>
            <a:pPr marL="0" lvl="0" indent="0" algn="just" rtl="0">
              <a:lnSpc>
                <a:spcPct val="90000"/>
              </a:lnSpc>
              <a:spcBef>
                <a:spcPts val="0"/>
              </a:spcBef>
              <a:spcAft>
                <a:spcPts val="0"/>
              </a:spcAft>
              <a:buClr>
                <a:srgbClr val="000000"/>
              </a:buClr>
              <a:buSzPts val="1800"/>
              <a:buNone/>
            </a:pPr>
            <a:r>
              <a:rPr lang="en-GB" sz="2000" dirty="0"/>
              <a:t>Σκεφτείτε:</a:t>
            </a:r>
            <a:endParaRPr sz="2000" dirty="0"/>
          </a:p>
          <a:p>
            <a:pPr marL="0" lvl="0" indent="0" algn="just" rtl="0">
              <a:lnSpc>
                <a:spcPct val="90000"/>
              </a:lnSpc>
              <a:spcBef>
                <a:spcPts val="0"/>
              </a:spcBef>
              <a:spcAft>
                <a:spcPts val="0"/>
              </a:spcAft>
              <a:buClr>
                <a:srgbClr val="000000"/>
              </a:buClr>
              <a:buSzPts val="1800"/>
              <a:buNone/>
            </a:pPr>
            <a:endParaRPr sz="2000" dirty="0"/>
          </a:p>
          <a:p>
            <a:pPr marL="457200" lvl="0" indent="-342900" algn="just" rtl="0">
              <a:lnSpc>
                <a:spcPct val="90000"/>
              </a:lnSpc>
              <a:spcBef>
                <a:spcPts val="0"/>
              </a:spcBef>
              <a:spcAft>
                <a:spcPts val="0"/>
              </a:spcAft>
              <a:buSzPts val="1800"/>
              <a:buFont typeface="Wingdings" panose="05000000000000000000" pitchFamily="2" charset="2"/>
              <a:buChar char="§"/>
            </a:pPr>
            <a:r>
              <a:rPr lang="en-GB" sz="2000" dirty="0"/>
              <a:t>Επικοινωνεί αποτελεσματικά και με σαφήνεια η αφήγηση μιας ΟΚ</a:t>
            </a:r>
            <a:r>
              <a:rPr lang="el-GR" sz="2000" dirty="0"/>
              <a:t>τ</a:t>
            </a:r>
            <a:r>
              <a:rPr lang="en-GB" sz="2000" dirty="0"/>
              <a:t>Π όλες τις πληροφορίες που μπορεί να αναζητά </a:t>
            </a:r>
            <a:r>
              <a:rPr lang="en-GB" sz="2000" dirty="0" err="1"/>
              <a:t>έν</a:t>
            </a:r>
            <a:r>
              <a:rPr lang="en-GB" sz="2000" dirty="0"/>
              <a:t>ας </a:t>
            </a:r>
            <a:r>
              <a:rPr lang="el-GR" sz="2000" dirty="0"/>
              <a:t>χορηγός</a:t>
            </a:r>
            <a:r>
              <a:rPr lang="en-GB" sz="2000" dirty="0"/>
              <a:t>;</a:t>
            </a:r>
            <a:endParaRPr sz="2000" dirty="0"/>
          </a:p>
          <a:p>
            <a:pPr marL="742950" lvl="0" indent="-285750" algn="just" rtl="0">
              <a:lnSpc>
                <a:spcPct val="90000"/>
              </a:lnSpc>
              <a:spcBef>
                <a:spcPts val="0"/>
              </a:spcBef>
              <a:spcAft>
                <a:spcPts val="0"/>
              </a:spcAft>
              <a:buSzPts val="1800"/>
              <a:buFont typeface="Wingdings" panose="05000000000000000000" pitchFamily="2" charset="2"/>
              <a:buChar char="§"/>
            </a:pPr>
            <a:endParaRPr sz="2000" dirty="0"/>
          </a:p>
          <a:p>
            <a:pPr marL="457200" lvl="0" indent="-342900" algn="just" rtl="0">
              <a:lnSpc>
                <a:spcPct val="90000"/>
              </a:lnSpc>
              <a:spcBef>
                <a:spcPts val="0"/>
              </a:spcBef>
              <a:spcAft>
                <a:spcPts val="0"/>
              </a:spcAft>
              <a:buSzPts val="1800"/>
              <a:buFont typeface="Wingdings" panose="05000000000000000000" pitchFamily="2" charset="2"/>
              <a:buChar char="§"/>
            </a:pPr>
            <a:r>
              <a:rPr lang="en-GB" sz="2000" dirty="0"/>
              <a:t>Όταν ένας </a:t>
            </a:r>
            <a:r>
              <a:rPr lang="el-GR" sz="2000" dirty="0"/>
              <a:t>χορηγό</a:t>
            </a:r>
            <a:r>
              <a:rPr lang="en-GB" sz="2000" dirty="0"/>
              <a:t>ς απ</a:t>
            </a:r>
            <a:r>
              <a:rPr lang="en-GB" sz="2000" dirty="0" err="1"/>
              <a:t>ευθύνετ</a:t>
            </a:r>
            <a:r>
              <a:rPr lang="en-GB" sz="2000" dirty="0"/>
              <a:t>αι</a:t>
            </a:r>
            <a:r>
              <a:rPr lang="el-GR" sz="2000" dirty="0"/>
              <a:t> σε μια </a:t>
            </a:r>
            <a:r>
              <a:rPr lang="el-GR" sz="2000" dirty="0" err="1"/>
              <a:t>ΟΚτΠ</a:t>
            </a:r>
            <a:r>
              <a:rPr lang="el-GR" sz="2000" dirty="0"/>
              <a:t> </a:t>
            </a:r>
            <a:r>
              <a:rPr lang="en-GB" sz="2000" dirty="0" err="1"/>
              <a:t>έχει</a:t>
            </a:r>
            <a:r>
              <a:rPr lang="en-GB" sz="2000" dirty="0"/>
              <a:t> την ευκαιρία να εμβαθύνει περισσότερο στον αντίκτυπό της και στον τρόπο επίτευξής του.</a:t>
            </a:r>
            <a:endParaRPr sz="2000" dirty="0"/>
          </a:p>
        </p:txBody>
      </p:sp>
      <p:sp>
        <p:nvSpPr>
          <p:cNvPr id="139" name="Google Shape;139;p11"/>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dirty="0"/>
              <a:t>Επισκόπηση της διαδρομής του</a:t>
            </a:r>
            <a:r>
              <a:rPr lang="el-GR" b="1" dirty="0"/>
              <a:t> χορηγού</a:t>
            </a:r>
            <a:endParaRPr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2"/>
          <p:cNvSpPr txBox="1">
            <a:spLocks noGrp="1"/>
          </p:cNvSpPr>
          <p:nvPr>
            <p:ph type="body" idx="1"/>
          </p:nvPr>
        </p:nvSpPr>
        <p:spPr>
          <a:xfrm>
            <a:off x="399369" y="1302362"/>
            <a:ext cx="11393261" cy="500784"/>
          </a:xfrm>
          <a:prstGeom prst="rect">
            <a:avLst/>
          </a:prstGeom>
          <a:noFill/>
          <a:ln>
            <a:noFill/>
          </a:ln>
        </p:spPr>
        <p:txBody>
          <a:bodyPr spcFirstLastPara="1" wrap="square" lIns="0" tIns="0" rIns="0" bIns="0" anchor="ctr" anchorCtr="0">
            <a:noAutofit/>
          </a:bodyPr>
          <a:lstStyle/>
          <a:p>
            <a:pPr marL="0" lvl="0" indent="0" algn="just" rtl="0">
              <a:lnSpc>
                <a:spcPct val="90000"/>
              </a:lnSpc>
              <a:spcBef>
                <a:spcPts val="0"/>
              </a:spcBef>
              <a:spcAft>
                <a:spcPts val="0"/>
              </a:spcAft>
              <a:buClr>
                <a:schemeClr val="accent3"/>
              </a:buClr>
              <a:buSzPts val="2000"/>
              <a:buNone/>
            </a:pPr>
            <a:r>
              <a:rPr lang="en-GB"/>
              <a:t>Λήψη αποφάσεων</a:t>
            </a:r>
            <a:endParaRPr/>
          </a:p>
        </p:txBody>
      </p:sp>
      <p:sp>
        <p:nvSpPr>
          <p:cNvPr id="145" name="Google Shape;145;p12"/>
          <p:cNvSpPr txBox="1">
            <a:spLocks noGrp="1"/>
          </p:cNvSpPr>
          <p:nvPr>
            <p:ph type="body" idx="2"/>
          </p:nvPr>
        </p:nvSpPr>
        <p:spPr>
          <a:xfrm>
            <a:off x="399370" y="1994263"/>
            <a:ext cx="11393260" cy="4603389"/>
          </a:xfrm>
          <a:prstGeom prst="rect">
            <a:avLst/>
          </a:prstGeom>
          <a:noFill/>
          <a:ln>
            <a:noFill/>
          </a:ln>
        </p:spPr>
        <p:txBody>
          <a:bodyPr spcFirstLastPara="1" wrap="square" lIns="0" tIns="0" rIns="0" bIns="0" anchor="t" anchorCtr="0">
            <a:noAutofit/>
          </a:bodyPr>
          <a:lstStyle/>
          <a:p>
            <a:pPr marL="0" lvl="0" indent="0" algn="just" rtl="0">
              <a:lnSpc>
                <a:spcPct val="90000"/>
              </a:lnSpc>
              <a:spcBef>
                <a:spcPts val="0"/>
              </a:spcBef>
              <a:spcAft>
                <a:spcPts val="0"/>
              </a:spcAft>
              <a:buClr>
                <a:srgbClr val="000000"/>
              </a:buClr>
              <a:buSzPts val="1800"/>
              <a:buNone/>
            </a:pPr>
            <a:r>
              <a:rPr lang="en-GB" sz="2000" dirty="0"/>
              <a:t>Αυτό είναι ένα κρίσιμο βήμα στο ταξίδι. </a:t>
            </a:r>
            <a:r>
              <a:rPr lang="el-GR" sz="2000" dirty="0"/>
              <a:t>Οι χορηγοί έ</a:t>
            </a:r>
            <a:r>
              <a:rPr lang="en-GB" sz="2000" dirty="0" err="1"/>
              <a:t>χουν</a:t>
            </a:r>
            <a:r>
              <a:rPr lang="en-GB" sz="2000" dirty="0"/>
              <a:t> σκεφτεί να συνεργαστούν με μια ΟΚ</a:t>
            </a:r>
            <a:r>
              <a:rPr lang="el-GR" sz="2000" dirty="0"/>
              <a:t>τ</a:t>
            </a:r>
            <a:r>
              <a:rPr lang="en-GB" sz="2000" dirty="0"/>
              <a:t>Π και έχουν τελικά αποφασίσει να κάνουν μια δωρεά.</a:t>
            </a:r>
            <a:endParaRPr sz="2000" dirty="0"/>
          </a:p>
          <a:p>
            <a:pPr marL="0" lvl="0" indent="0" algn="just" rtl="0">
              <a:lnSpc>
                <a:spcPct val="90000"/>
              </a:lnSpc>
              <a:spcBef>
                <a:spcPts val="0"/>
              </a:spcBef>
              <a:spcAft>
                <a:spcPts val="0"/>
              </a:spcAft>
              <a:buClr>
                <a:srgbClr val="000000"/>
              </a:buClr>
              <a:buSzPts val="1800"/>
              <a:buNone/>
            </a:pPr>
            <a:endParaRPr sz="2000" dirty="0"/>
          </a:p>
          <a:p>
            <a:pPr marL="0" lvl="0" indent="0" algn="just" rtl="0">
              <a:lnSpc>
                <a:spcPct val="90000"/>
              </a:lnSpc>
              <a:spcBef>
                <a:spcPts val="0"/>
              </a:spcBef>
              <a:spcAft>
                <a:spcPts val="0"/>
              </a:spcAft>
              <a:buClr>
                <a:srgbClr val="000000"/>
              </a:buClr>
              <a:buSzPts val="1800"/>
              <a:buNone/>
            </a:pPr>
            <a:r>
              <a:rPr lang="en-GB" sz="2000" dirty="0"/>
              <a:t>Αλλά, πόσο καλά η εν </a:t>
            </a:r>
            <a:r>
              <a:rPr lang="en-GB" sz="2000" dirty="0" err="1"/>
              <a:t>λόγω</a:t>
            </a:r>
            <a:r>
              <a:rPr lang="en-GB" sz="2000" dirty="0"/>
              <a:t> </a:t>
            </a:r>
            <a:r>
              <a:rPr lang="el-GR" sz="2000" dirty="0" err="1"/>
              <a:t>ΟΚτΠ</a:t>
            </a:r>
            <a:r>
              <a:rPr lang="en-GB" sz="2000" dirty="0"/>
              <a:t> επιτρέπει στον </a:t>
            </a:r>
            <a:r>
              <a:rPr lang="el-GR" sz="2000" dirty="0"/>
              <a:t>χορηγό</a:t>
            </a:r>
            <a:r>
              <a:rPr lang="en-GB" sz="2000" dirty="0"/>
              <a:t> να κάνει τη δωρεά του;</a:t>
            </a:r>
            <a:endParaRPr sz="2000" dirty="0"/>
          </a:p>
          <a:p>
            <a:pPr marL="342900" lvl="0" indent="-342900" algn="just" rtl="0">
              <a:lnSpc>
                <a:spcPct val="90000"/>
              </a:lnSpc>
              <a:spcBef>
                <a:spcPts val="0"/>
              </a:spcBef>
              <a:spcAft>
                <a:spcPts val="0"/>
              </a:spcAft>
              <a:buClr>
                <a:srgbClr val="000000"/>
              </a:buClr>
              <a:buSzPts val="1800"/>
              <a:buFont typeface="Wingdings" panose="05000000000000000000" pitchFamily="2" charset="2"/>
              <a:buChar char="§"/>
            </a:pPr>
            <a:endParaRPr sz="2000" dirty="0"/>
          </a:p>
          <a:p>
            <a:pPr marL="457200" lvl="0" indent="-342900" algn="just" rtl="0">
              <a:lnSpc>
                <a:spcPct val="90000"/>
              </a:lnSpc>
              <a:spcBef>
                <a:spcPts val="0"/>
              </a:spcBef>
              <a:spcAft>
                <a:spcPts val="0"/>
              </a:spcAft>
              <a:buSzPts val="1800"/>
              <a:buFont typeface="Wingdings" panose="05000000000000000000" pitchFamily="2" charset="2"/>
              <a:buChar char="§"/>
            </a:pPr>
            <a:r>
              <a:rPr lang="en-GB" sz="2000" dirty="0"/>
              <a:t>Θα πρέπει να υπάρχει τουλάχιστον ένα κουμπί στον ιστότοπο μιας ΟΚ</a:t>
            </a:r>
            <a:r>
              <a:rPr lang="el-GR" sz="2000" dirty="0"/>
              <a:t>τ</a:t>
            </a:r>
            <a:r>
              <a:rPr lang="en-GB" sz="2000" dirty="0"/>
              <a:t>Π που να μπορεί να κατευθύνει </a:t>
            </a:r>
            <a:r>
              <a:rPr lang="en-GB" sz="2000" dirty="0" err="1"/>
              <a:t>έν</a:t>
            </a:r>
            <a:r>
              <a:rPr lang="en-GB" sz="2000" dirty="0"/>
              <a:t>αν </a:t>
            </a:r>
            <a:r>
              <a:rPr lang="el-GR" sz="2000" dirty="0"/>
              <a:t>χορηγό </a:t>
            </a:r>
            <a:r>
              <a:rPr lang="en-GB" sz="2000" dirty="0"/>
              <a:t>να κάνει μια δωρεά. Αυτό είναι γνωστό ως </a:t>
            </a:r>
            <a:r>
              <a:rPr lang="el-GR" sz="2000" dirty="0"/>
              <a:t>«</a:t>
            </a:r>
            <a:r>
              <a:rPr lang="en-GB" sz="2000" dirty="0"/>
              <a:t>π</a:t>
            </a:r>
            <a:r>
              <a:rPr lang="en-GB" sz="2000" dirty="0" err="1"/>
              <a:t>ρόσκληση</a:t>
            </a:r>
            <a:r>
              <a:rPr lang="en-GB" sz="2000" dirty="0"/>
              <a:t> </a:t>
            </a:r>
            <a:r>
              <a:rPr lang="en-GB" sz="2000" dirty="0" err="1"/>
              <a:t>γι</a:t>
            </a:r>
            <a:r>
              <a:rPr lang="en-GB" sz="2000" dirty="0"/>
              <a:t>α δράση</a:t>
            </a:r>
            <a:r>
              <a:rPr lang="el-GR" sz="2000" dirty="0"/>
              <a:t>»</a:t>
            </a:r>
            <a:r>
              <a:rPr lang="en-GB" sz="2000" dirty="0"/>
              <a:t>.</a:t>
            </a:r>
            <a:endParaRPr sz="2000" dirty="0"/>
          </a:p>
          <a:p>
            <a:pPr marL="800100" lvl="0" indent="-342900" algn="just" rtl="0">
              <a:lnSpc>
                <a:spcPct val="90000"/>
              </a:lnSpc>
              <a:spcBef>
                <a:spcPts val="0"/>
              </a:spcBef>
              <a:spcAft>
                <a:spcPts val="0"/>
              </a:spcAft>
              <a:buSzPts val="1800"/>
              <a:buFont typeface="Wingdings" panose="05000000000000000000" pitchFamily="2" charset="2"/>
              <a:buChar char="§"/>
            </a:pPr>
            <a:endParaRPr sz="2000" dirty="0"/>
          </a:p>
          <a:p>
            <a:pPr marL="457200" lvl="0" indent="-342900" algn="just" rtl="0">
              <a:lnSpc>
                <a:spcPct val="90000"/>
              </a:lnSpc>
              <a:spcBef>
                <a:spcPts val="0"/>
              </a:spcBef>
              <a:spcAft>
                <a:spcPts val="0"/>
              </a:spcAft>
              <a:buSzPts val="1800"/>
              <a:buFont typeface="Wingdings" panose="05000000000000000000" pitchFamily="2" charset="2"/>
              <a:buChar char="§"/>
            </a:pPr>
            <a:r>
              <a:rPr lang="en-GB" sz="2000" dirty="0"/>
              <a:t>Χρησιμοποιήστε συνδέσμους κοινωνικής δικτύωσης που μπορούν να διοχετεύσουν τους </a:t>
            </a:r>
            <a:r>
              <a:rPr lang="el-GR" sz="2000" dirty="0"/>
              <a:t>χορηγούς</a:t>
            </a:r>
            <a:r>
              <a:rPr lang="en-GB" sz="2000" dirty="0"/>
              <a:t> στον </a:t>
            </a:r>
            <a:r>
              <a:rPr lang="en-GB" sz="2000" dirty="0" err="1"/>
              <a:t>ιστότο</a:t>
            </a:r>
            <a:r>
              <a:rPr lang="en-GB" sz="2000" dirty="0"/>
              <a:t>πό σας</a:t>
            </a:r>
            <a:r>
              <a:rPr lang="el-GR" sz="2000" dirty="0"/>
              <a:t>,</a:t>
            </a:r>
            <a:r>
              <a:rPr lang="en-GB" sz="2000" dirty="0"/>
              <a:t> για να ενσωματώσετε απρόσκοπτα την απόφασή τους.</a:t>
            </a:r>
            <a:endParaRPr sz="2000" dirty="0"/>
          </a:p>
        </p:txBody>
      </p:sp>
      <p:sp>
        <p:nvSpPr>
          <p:cNvPr id="146" name="Google Shape;146;p12"/>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dirty="0"/>
              <a:t>Επισκόπηση της διαδρομής του</a:t>
            </a:r>
            <a:r>
              <a:rPr lang="el-GR" b="1" dirty="0"/>
              <a:t> χορηγού</a:t>
            </a:r>
            <a:endParaRPr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3"/>
          <p:cNvSpPr txBox="1">
            <a:spLocks noGrp="1"/>
          </p:cNvSpPr>
          <p:nvPr>
            <p:ph type="body" idx="1"/>
          </p:nvPr>
        </p:nvSpPr>
        <p:spPr>
          <a:xfrm>
            <a:off x="399369" y="1302362"/>
            <a:ext cx="11393261" cy="500784"/>
          </a:xfrm>
          <a:prstGeom prst="rect">
            <a:avLst/>
          </a:prstGeom>
          <a:noFill/>
          <a:ln>
            <a:noFill/>
          </a:ln>
        </p:spPr>
        <p:txBody>
          <a:bodyPr spcFirstLastPara="1" wrap="square" lIns="0" tIns="0" rIns="0" bIns="0" anchor="ctr" anchorCtr="0">
            <a:noAutofit/>
          </a:bodyPr>
          <a:lstStyle/>
          <a:p>
            <a:pPr marL="0" lvl="0" indent="0" algn="just" rtl="0">
              <a:lnSpc>
                <a:spcPct val="90000"/>
              </a:lnSpc>
              <a:spcBef>
                <a:spcPts val="0"/>
              </a:spcBef>
              <a:spcAft>
                <a:spcPts val="0"/>
              </a:spcAft>
              <a:buClr>
                <a:schemeClr val="accent3"/>
              </a:buClr>
              <a:buSzPts val="2000"/>
              <a:buNone/>
            </a:pPr>
            <a:r>
              <a:rPr lang="en-GB"/>
              <a:t>Παρακολούθηση</a:t>
            </a:r>
            <a:endParaRPr/>
          </a:p>
        </p:txBody>
      </p:sp>
      <p:sp>
        <p:nvSpPr>
          <p:cNvPr id="152" name="Google Shape;152;p13"/>
          <p:cNvSpPr txBox="1">
            <a:spLocks noGrp="1"/>
          </p:cNvSpPr>
          <p:nvPr>
            <p:ph type="body" idx="2"/>
          </p:nvPr>
        </p:nvSpPr>
        <p:spPr>
          <a:xfrm>
            <a:off x="399370" y="1994263"/>
            <a:ext cx="11393260" cy="4603389"/>
          </a:xfrm>
          <a:prstGeom prst="rect">
            <a:avLst/>
          </a:prstGeom>
          <a:noFill/>
          <a:ln>
            <a:noFill/>
          </a:ln>
        </p:spPr>
        <p:txBody>
          <a:bodyPr spcFirstLastPara="1" wrap="square" lIns="0" tIns="0" rIns="0" bIns="0" anchor="t" anchorCtr="0">
            <a:noAutofit/>
          </a:bodyPr>
          <a:lstStyle/>
          <a:p>
            <a:pPr marL="0" lvl="0" indent="0" algn="just" rtl="0">
              <a:lnSpc>
                <a:spcPct val="90000"/>
              </a:lnSpc>
              <a:spcBef>
                <a:spcPts val="0"/>
              </a:spcBef>
              <a:spcAft>
                <a:spcPts val="0"/>
              </a:spcAft>
              <a:buClr>
                <a:srgbClr val="000000"/>
              </a:buClr>
              <a:buSzPts val="1800"/>
              <a:buNone/>
            </a:pPr>
            <a:r>
              <a:rPr lang="en-GB" sz="2000" dirty="0"/>
              <a:t>Τώρα που οι δωρεές έχουν εξασφαλιστεί, οι δεξιότητες διαχείρισης σχέσεων είναι σημαντικές για τη διατήρηση μιας υγιούς σχέσης με τον</a:t>
            </a:r>
            <a:r>
              <a:rPr lang="el-GR" sz="2000" dirty="0"/>
              <a:t> χορηγό</a:t>
            </a:r>
            <a:r>
              <a:rPr lang="en-GB" sz="2000" dirty="0"/>
              <a:t>. Μπ</a:t>
            </a:r>
            <a:r>
              <a:rPr lang="en-GB" sz="2000" dirty="0" err="1"/>
              <a:t>ορεί</a:t>
            </a:r>
            <a:r>
              <a:rPr lang="en-GB" sz="2000" dirty="0"/>
              <a:t> </a:t>
            </a:r>
            <a:r>
              <a:rPr lang="el-GR" sz="2000" dirty="0"/>
              <a:t>ο χορηγός </a:t>
            </a:r>
            <a:r>
              <a:rPr lang="en-GB" sz="2000" dirty="0"/>
              <a:t>να παρα</a:t>
            </a:r>
            <a:r>
              <a:rPr lang="en-GB" sz="2000" dirty="0" err="1"/>
              <a:t>χωρήσ</a:t>
            </a:r>
            <a:r>
              <a:rPr lang="el-GR" sz="2000" dirty="0"/>
              <a:t>ει</a:t>
            </a:r>
            <a:r>
              <a:rPr lang="en-GB" sz="2000" dirty="0"/>
              <a:t> πρόσβαση στο δίκτυό του</a:t>
            </a:r>
            <a:r>
              <a:rPr lang="el-GR" sz="2000" dirty="0"/>
              <a:t> και να μοιραστεί </a:t>
            </a:r>
            <a:r>
              <a:rPr lang="en-GB" sz="2000" dirty="0"/>
              <a:t>το μήνυμα μιας ΟΚ</a:t>
            </a:r>
            <a:r>
              <a:rPr lang="el-GR" sz="2000" dirty="0"/>
              <a:t>τ</a:t>
            </a:r>
            <a:r>
              <a:rPr lang="en-GB" sz="2000" dirty="0"/>
              <a:t>Π.</a:t>
            </a:r>
            <a:endParaRPr sz="2000" dirty="0"/>
          </a:p>
          <a:p>
            <a:pPr marL="0" lvl="0" indent="0" algn="just" rtl="0">
              <a:lnSpc>
                <a:spcPct val="90000"/>
              </a:lnSpc>
              <a:spcBef>
                <a:spcPts val="0"/>
              </a:spcBef>
              <a:spcAft>
                <a:spcPts val="0"/>
              </a:spcAft>
              <a:buClr>
                <a:srgbClr val="000000"/>
              </a:buClr>
              <a:buSzPts val="1800"/>
              <a:buNone/>
            </a:pPr>
            <a:endParaRPr sz="2000" dirty="0"/>
          </a:p>
          <a:p>
            <a:pPr marL="0" lvl="0" indent="0" algn="just" rtl="0">
              <a:lnSpc>
                <a:spcPct val="90000"/>
              </a:lnSpc>
              <a:spcBef>
                <a:spcPts val="0"/>
              </a:spcBef>
              <a:spcAft>
                <a:spcPts val="0"/>
              </a:spcAft>
              <a:buSzPts val="1800"/>
              <a:buNone/>
            </a:pPr>
            <a:r>
              <a:rPr lang="en-GB" sz="2000" dirty="0"/>
              <a:t>Για την αποτελεσματική παρακολούθηση, μια ΟΚ</a:t>
            </a:r>
            <a:r>
              <a:rPr lang="el-GR" sz="2000" dirty="0"/>
              <a:t>τ</a:t>
            </a:r>
            <a:r>
              <a:rPr lang="en-GB" sz="2000" dirty="0"/>
              <a:t>Π μπ</a:t>
            </a:r>
            <a:r>
              <a:rPr lang="en-GB" sz="2000" dirty="0" err="1"/>
              <a:t>ορεί</a:t>
            </a:r>
            <a:r>
              <a:rPr lang="el-GR" sz="2000" dirty="0"/>
              <a:t> να</a:t>
            </a:r>
            <a:r>
              <a:rPr lang="en-GB" sz="2000" dirty="0"/>
              <a:t>:</a:t>
            </a:r>
            <a:endParaRPr sz="2000" dirty="0"/>
          </a:p>
          <a:p>
            <a:pPr marL="0" lvl="0" indent="0" algn="just" rtl="0">
              <a:lnSpc>
                <a:spcPct val="90000"/>
              </a:lnSpc>
              <a:spcBef>
                <a:spcPts val="0"/>
              </a:spcBef>
              <a:spcAft>
                <a:spcPts val="0"/>
              </a:spcAft>
              <a:buSzPts val="1800"/>
              <a:buNone/>
            </a:pPr>
            <a:endParaRPr sz="2000" dirty="0"/>
          </a:p>
          <a:p>
            <a:pPr marL="457200" lvl="0" indent="-342900" algn="just" rtl="0">
              <a:lnSpc>
                <a:spcPct val="90000"/>
              </a:lnSpc>
              <a:spcBef>
                <a:spcPts val="0"/>
              </a:spcBef>
              <a:spcAft>
                <a:spcPts val="0"/>
              </a:spcAft>
              <a:buSzPts val="1800"/>
              <a:buFont typeface="Wingdings" panose="05000000000000000000" pitchFamily="2" charset="2"/>
              <a:buChar char="§"/>
            </a:pPr>
            <a:r>
              <a:rPr lang="en-GB" sz="2000" dirty="0" err="1"/>
              <a:t>Ενσωμ</a:t>
            </a:r>
            <a:r>
              <a:rPr lang="en-GB" sz="2000" dirty="0"/>
              <a:t>ατώσ</a:t>
            </a:r>
            <a:r>
              <a:rPr lang="el-GR" sz="2000" dirty="0"/>
              <a:t>ει </a:t>
            </a:r>
            <a:r>
              <a:rPr lang="en-GB" sz="2000" dirty="0" err="1"/>
              <a:t>έν</a:t>
            </a:r>
            <a:r>
              <a:rPr lang="en-GB" sz="2000" dirty="0"/>
              <a:t>α σύστημα διαχείρισης πελατειακών σχέσεων (CRM) για να παρακολουθεί τις σχέσεις χωρίς κόπο.</a:t>
            </a:r>
            <a:endParaRPr sz="2000" dirty="0"/>
          </a:p>
          <a:p>
            <a:pPr marL="742950" lvl="0" indent="-285750" algn="just" rtl="0">
              <a:lnSpc>
                <a:spcPct val="90000"/>
              </a:lnSpc>
              <a:spcBef>
                <a:spcPts val="0"/>
              </a:spcBef>
              <a:spcAft>
                <a:spcPts val="0"/>
              </a:spcAft>
              <a:buSzPts val="1800"/>
              <a:buFont typeface="Wingdings" panose="05000000000000000000" pitchFamily="2" charset="2"/>
              <a:buChar char="§"/>
            </a:pPr>
            <a:endParaRPr sz="2000" dirty="0"/>
          </a:p>
          <a:p>
            <a:pPr marL="457200" lvl="0" indent="-342900" algn="just" rtl="0">
              <a:lnSpc>
                <a:spcPct val="90000"/>
              </a:lnSpc>
              <a:spcBef>
                <a:spcPts val="0"/>
              </a:spcBef>
              <a:spcAft>
                <a:spcPts val="0"/>
              </a:spcAft>
              <a:buSzPts val="1800"/>
              <a:buFont typeface="Wingdings" panose="05000000000000000000" pitchFamily="2" charset="2"/>
              <a:buChar char="§"/>
            </a:pPr>
            <a:r>
              <a:rPr lang="en-GB" sz="2000" dirty="0" err="1"/>
              <a:t>Δημιουργήσ</a:t>
            </a:r>
            <a:r>
              <a:rPr lang="el-GR" sz="2000" dirty="0"/>
              <a:t>ει</a:t>
            </a:r>
            <a:r>
              <a:rPr lang="en-GB" sz="2000" dirty="0"/>
              <a:t> αυτοματοποιημένα μηνύματα ηλεκτρονικού ταχυδρομείου</a:t>
            </a:r>
            <a:r>
              <a:rPr lang="el-GR" sz="2000" dirty="0"/>
              <a:t>,</a:t>
            </a:r>
            <a:r>
              <a:rPr lang="en-GB" sz="2000" dirty="0"/>
              <a:t> για να ευχαριστήσε</a:t>
            </a:r>
            <a:r>
              <a:rPr lang="el-GR" sz="2000" dirty="0"/>
              <a:t>ι</a:t>
            </a:r>
            <a:r>
              <a:rPr lang="en-GB" sz="2000" dirty="0"/>
              <a:t> </a:t>
            </a:r>
            <a:r>
              <a:rPr lang="en-GB" sz="2000" dirty="0" err="1"/>
              <a:t>τους</a:t>
            </a:r>
            <a:r>
              <a:rPr lang="en-GB" sz="2000" dirty="0"/>
              <a:t> </a:t>
            </a:r>
            <a:r>
              <a:rPr lang="el-GR" sz="2000" dirty="0"/>
              <a:t>χορηγούς</a:t>
            </a:r>
            <a:r>
              <a:rPr lang="en-GB" sz="2000" dirty="0"/>
              <a:t> και να </a:t>
            </a:r>
            <a:r>
              <a:rPr lang="en-GB" sz="2000" dirty="0" err="1"/>
              <a:t>συμ</a:t>
            </a:r>
            <a:r>
              <a:rPr lang="en-GB" sz="2000" dirty="0"/>
              <a:t>περιλάβε</a:t>
            </a:r>
            <a:r>
              <a:rPr lang="el-GR" sz="2000" dirty="0"/>
              <a:t>ι</a:t>
            </a:r>
            <a:r>
              <a:rPr lang="en-GB" sz="2000" dirty="0"/>
              <a:t> κάποια επόμενα βήματα που θα κάνει η </a:t>
            </a:r>
            <a:r>
              <a:rPr lang="el-GR" sz="2000" dirty="0" err="1"/>
              <a:t>ΟΚτΠ</a:t>
            </a:r>
            <a:r>
              <a:rPr lang="en-GB" sz="2000" dirty="0"/>
              <a:t>.</a:t>
            </a:r>
            <a:endParaRPr sz="2000" dirty="0"/>
          </a:p>
          <a:p>
            <a:pPr marL="742950" lvl="0" indent="-285750" algn="just" rtl="0">
              <a:lnSpc>
                <a:spcPct val="90000"/>
              </a:lnSpc>
              <a:spcBef>
                <a:spcPts val="0"/>
              </a:spcBef>
              <a:spcAft>
                <a:spcPts val="0"/>
              </a:spcAft>
              <a:buSzPts val="1800"/>
              <a:buFont typeface="Wingdings" panose="05000000000000000000" pitchFamily="2" charset="2"/>
              <a:buChar char="§"/>
            </a:pPr>
            <a:endParaRPr sz="2000" dirty="0"/>
          </a:p>
          <a:p>
            <a:pPr marL="457200" lvl="0" indent="-342900" algn="just" rtl="0">
              <a:lnSpc>
                <a:spcPct val="90000"/>
              </a:lnSpc>
              <a:spcBef>
                <a:spcPts val="0"/>
              </a:spcBef>
              <a:spcAft>
                <a:spcPts val="0"/>
              </a:spcAft>
              <a:buSzPts val="1800"/>
              <a:buFont typeface="Wingdings" panose="05000000000000000000" pitchFamily="2" charset="2"/>
              <a:buChar char="§"/>
            </a:pPr>
            <a:r>
              <a:rPr lang="en-GB" sz="2000" dirty="0"/>
              <a:t>Επ</a:t>
            </a:r>
            <a:r>
              <a:rPr lang="en-GB" sz="2000" dirty="0" err="1"/>
              <a:t>ικοινωνήσ</a:t>
            </a:r>
            <a:r>
              <a:rPr lang="el-GR" sz="2000" dirty="0"/>
              <a:t>ει</a:t>
            </a:r>
            <a:r>
              <a:rPr lang="en-GB" sz="2000" dirty="0"/>
              <a:t> με </a:t>
            </a:r>
            <a:r>
              <a:rPr lang="en-GB" sz="2000" dirty="0" err="1"/>
              <a:t>τον</a:t>
            </a:r>
            <a:r>
              <a:rPr lang="en-GB" sz="2000" dirty="0"/>
              <a:t> </a:t>
            </a:r>
            <a:r>
              <a:rPr lang="el-GR" sz="2000" dirty="0"/>
              <a:t>χορηγό </a:t>
            </a:r>
            <a:r>
              <a:rPr lang="en-GB" sz="2000" dirty="0" err="1"/>
              <a:t>γι</a:t>
            </a:r>
            <a:r>
              <a:rPr lang="en-GB" sz="2000" dirty="0"/>
              <a:t>α να δε</a:t>
            </a:r>
            <a:r>
              <a:rPr lang="el-GR" sz="2000" dirty="0"/>
              <a:t>ι</a:t>
            </a:r>
            <a:r>
              <a:rPr lang="en-GB" sz="2000" dirty="0"/>
              <a:t> πώς μπορεί να τ</a:t>
            </a:r>
            <a:r>
              <a:rPr lang="el-GR" sz="2000" dirty="0"/>
              <a:t>ον </a:t>
            </a:r>
            <a:r>
              <a:rPr lang="en-GB" sz="2000" dirty="0"/>
              <a:t>β</a:t>
            </a:r>
            <a:r>
              <a:rPr lang="en-GB" sz="2000" dirty="0" err="1"/>
              <a:t>οηθήσει</a:t>
            </a:r>
            <a:r>
              <a:rPr lang="en-GB" sz="2000" dirty="0"/>
              <a:t> π</a:t>
            </a:r>
            <a:r>
              <a:rPr lang="en-GB" sz="2000" dirty="0" err="1"/>
              <a:t>ερ</a:t>
            </a:r>
            <a:r>
              <a:rPr lang="en-GB" sz="2000" dirty="0"/>
              <a:t>αιτέρω.</a:t>
            </a:r>
            <a:endParaRPr sz="2000" dirty="0"/>
          </a:p>
        </p:txBody>
      </p:sp>
      <p:sp>
        <p:nvSpPr>
          <p:cNvPr id="153" name="Google Shape;153;p13"/>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dirty="0"/>
              <a:t>Επισκόπηση της διαδρομής του</a:t>
            </a:r>
            <a:r>
              <a:rPr lang="el-GR" b="1" dirty="0"/>
              <a:t> χορηγού</a:t>
            </a:r>
            <a:endParaRPr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4"/>
          <p:cNvSpPr txBox="1">
            <a:spLocks noGrp="1"/>
          </p:cNvSpPr>
          <p:nvPr>
            <p:ph type="body" idx="2"/>
          </p:nvPr>
        </p:nvSpPr>
        <p:spPr>
          <a:xfrm>
            <a:off x="399370" y="1649017"/>
            <a:ext cx="11393400" cy="4938000"/>
          </a:xfrm>
          <a:prstGeom prst="rect">
            <a:avLst/>
          </a:prstGeom>
          <a:noFill/>
          <a:ln>
            <a:noFill/>
          </a:ln>
        </p:spPr>
        <p:txBody>
          <a:bodyPr spcFirstLastPara="1" wrap="square" lIns="0" tIns="0" rIns="0" bIns="0" anchor="t" anchorCtr="0">
            <a:noAutofit/>
          </a:bodyPr>
          <a:lstStyle/>
          <a:p>
            <a:pPr marL="0" lvl="0" indent="0" algn="just" rtl="0">
              <a:lnSpc>
                <a:spcPct val="90000"/>
              </a:lnSpc>
              <a:spcBef>
                <a:spcPts val="0"/>
              </a:spcBef>
              <a:spcAft>
                <a:spcPts val="0"/>
              </a:spcAft>
              <a:buSzPts val="1800"/>
              <a:buNone/>
            </a:pPr>
            <a:r>
              <a:rPr lang="en-GB" sz="2400" b="1" dirty="0"/>
              <a:t>Σε αυτή </a:t>
            </a:r>
            <a:r>
              <a:rPr lang="en-GB" sz="2400" b="1" dirty="0" err="1"/>
              <a:t>την</a:t>
            </a:r>
            <a:r>
              <a:rPr lang="en-GB" sz="2400" b="1" dirty="0"/>
              <a:t> </a:t>
            </a:r>
            <a:r>
              <a:rPr lang="el-GR" sz="2400" b="1" dirty="0" err="1"/>
              <a:t>υπο</a:t>
            </a:r>
            <a:r>
              <a:rPr lang="en-GB" sz="2400" b="1" dirty="0" err="1"/>
              <a:t>ενότητ</a:t>
            </a:r>
            <a:r>
              <a:rPr lang="en-GB" sz="2400" b="1" dirty="0"/>
              <a:t>α, διερευνήσαμε: </a:t>
            </a:r>
            <a:endParaRPr sz="2400" b="1" dirty="0"/>
          </a:p>
          <a:p>
            <a:pPr marL="0" lvl="0" indent="0" algn="just" rtl="0">
              <a:lnSpc>
                <a:spcPct val="90000"/>
              </a:lnSpc>
              <a:spcBef>
                <a:spcPts val="0"/>
              </a:spcBef>
              <a:spcAft>
                <a:spcPts val="0"/>
              </a:spcAft>
              <a:buSzPts val="1800"/>
              <a:buNone/>
            </a:pPr>
            <a:endParaRPr sz="2400" dirty="0"/>
          </a:p>
          <a:p>
            <a:pPr marL="457200" lvl="0" indent="-342900" algn="just" rtl="0">
              <a:lnSpc>
                <a:spcPct val="90000"/>
              </a:lnSpc>
              <a:spcBef>
                <a:spcPts val="0"/>
              </a:spcBef>
              <a:spcAft>
                <a:spcPts val="0"/>
              </a:spcAft>
              <a:buClr>
                <a:srgbClr val="000000"/>
              </a:buClr>
              <a:buSzPts val="1800"/>
              <a:buFont typeface="Wingdings" panose="05000000000000000000" pitchFamily="2" charset="2"/>
              <a:buChar char="§"/>
            </a:pPr>
            <a:r>
              <a:rPr lang="el-GR" sz="2400" dirty="0"/>
              <a:t>Τη</a:t>
            </a:r>
            <a:r>
              <a:rPr lang="en-GB" sz="2400" dirty="0"/>
              <a:t> σημασία της αφήγησης και του βασικού μηνύματος μιας ΟΚ</a:t>
            </a:r>
            <a:r>
              <a:rPr lang="el-GR" sz="2400" dirty="0"/>
              <a:t>τ</a:t>
            </a:r>
            <a:r>
              <a:rPr lang="en-GB" sz="2400" dirty="0"/>
              <a:t>Π</a:t>
            </a:r>
            <a:endParaRPr sz="2400" dirty="0"/>
          </a:p>
          <a:p>
            <a:pPr marL="457200" lvl="0" indent="-342900" algn="just" rtl="0">
              <a:lnSpc>
                <a:spcPct val="90000"/>
              </a:lnSpc>
              <a:spcBef>
                <a:spcPts val="0"/>
              </a:spcBef>
              <a:spcAft>
                <a:spcPts val="0"/>
              </a:spcAft>
              <a:buSzPts val="1800"/>
              <a:buFont typeface="Wingdings" panose="05000000000000000000" pitchFamily="2" charset="2"/>
              <a:buChar char="§"/>
            </a:pPr>
            <a:r>
              <a:rPr lang="en-GB" sz="2400" dirty="0"/>
              <a:t>Πώς να εντοπίσετε τους κατάλληλους </a:t>
            </a:r>
            <a:r>
              <a:rPr lang="el-GR" sz="2400" dirty="0"/>
              <a:t>χορηγούς</a:t>
            </a:r>
            <a:r>
              <a:rPr lang="en-GB" sz="2400" dirty="0"/>
              <a:t> για μια ΟΚ</a:t>
            </a:r>
            <a:r>
              <a:rPr lang="el-GR" sz="2400" dirty="0"/>
              <a:t>τ</a:t>
            </a:r>
            <a:r>
              <a:rPr lang="en-GB" sz="2400" dirty="0"/>
              <a:t>Π και πώς να τους προσεγγίσετε</a:t>
            </a:r>
            <a:endParaRPr sz="2400" dirty="0"/>
          </a:p>
          <a:p>
            <a:pPr marL="457200" lvl="0" indent="-342900" algn="just" rtl="0">
              <a:lnSpc>
                <a:spcPct val="90000"/>
              </a:lnSpc>
              <a:spcBef>
                <a:spcPts val="0"/>
              </a:spcBef>
              <a:spcAft>
                <a:spcPts val="0"/>
              </a:spcAft>
              <a:buSzPts val="1800"/>
              <a:buFont typeface="Wingdings" panose="05000000000000000000" pitchFamily="2" charset="2"/>
              <a:buChar char="§"/>
            </a:pPr>
            <a:r>
              <a:rPr lang="el-GR" sz="2400" dirty="0"/>
              <a:t>Τη</a:t>
            </a:r>
            <a:r>
              <a:rPr lang="en-GB" sz="2400" dirty="0"/>
              <a:t> σημασία της φήμης μιας ΟΚ</a:t>
            </a:r>
            <a:r>
              <a:rPr lang="el-GR" sz="2400" dirty="0"/>
              <a:t>τ</a:t>
            </a:r>
            <a:r>
              <a:rPr lang="en-GB" sz="2400" dirty="0"/>
              <a:t>Π</a:t>
            </a:r>
            <a:endParaRPr sz="2400" dirty="0"/>
          </a:p>
          <a:p>
            <a:pPr marL="457200" lvl="0" indent="-342900" algn="just" rtl="0">
              <a:lnSpc>
                <a:spcPct val="90000"/>
              </a:lnSpc>
              <a:spcBef>
                <a:spcPts val="0"/>
              </a:spcBef>
              <a:spcAft>
                <a:spcPts val="0"/>
              </a:spcAft>
              <a:buSzPts val="1800"/>
              <a:buFont typeface="Wingdings" panose="05000000000000000000" pitchFamily="2" charset="2"/>
              <a:buChar char="§"/>
            </a:pPr>
            <a:r>
              <a:rPr lang="en-GB" sz="2400" dirty="0"/>
              <a:t>Το ταξίδι του δότη</a:t>
            </a:r>
            <a:endParaRPr sz="2400" dirty="0"/>
          </a:p>
          <a:p>
            <a:pPr marL="0" lvl="0" indent="0" algn="just" rtl="0">
              <a:lnSpc>
                <a:spcPct val="90000"/>
              </a:lnSpc>
              <a:spcBef>
                <a:spcPts val="0"/>
              </a:spcBef>
              <a:spcAft>
                <a:spcPts val="0"/>
              </a:spcAft>
              <a:buSzPts val="1800"/>
              <a:buNone/>
            </a:pPr>
            <a:endParaRPr sz="2400" dirty="0"/>
          </a:p>
          <a:p>
            <a:pPr marL="0" lvl="0" indent="0" algn="just" rtl="0">
              <a:lnSpc>
                <a:spcPct val="90000"/>
              </a:lnSpc>
              <a:spcBef>
                <a:spcPts val="0"/>
              </a:spcBef>
              <a:spcAft>
                <a:spcPts val="0"/>
              </a:spcAft>
              <a:buSzPts val="1800"/>
              <a:buNone/>
            </a:pPr>
            <a:r>
              <a:rPr lang="en-GB" sz="2400" dirty="0"/>
              <a:t>Τα στοιχεία αυτά συνδυάζονται για να ενημερώσουν τους </a:t>
            </a:r>
            <a:r>
              <a:rPr lang="el-GR" sz="2400" dirty="0"/>
              <a:t>χορηγούς</a:t>
            </a:r>
            <a:r>
              <a:rPr lang="en-GB" sz="2400" dirty="0"/>
              <a:t> και τις κοινότητες για το μήνυμα και την παρουσία μιας ΟΚ</a:t>
            </a:r>
            <a:r>
              <a:rPr lang="el-GR" sz="2400" dirty="0"/>
              <a:t>τ</a:t>
            </a:r>
            <a:r>
              <a:rPr lang="en-GB" sz="2400" dirty="0"/>
              <a:t>Π. Βοηθούν </a:t>
            </a:r>
            <a:r>
              <a:rPr lang="en-GB" sz="2400" dirty="0" err="1"/>
              <a:t>μι</a:t>
            </a:r>
            <a:r>
              <a:rPr lang="en-GB" sz="2400" dirty="0"/>
              <a:t>α ΟΚ</a:t>
            </a:r>
            <a:r>
              <a:rPr lang="el-GR" sz="2400" dirty="0"/>
              <a:t>τ</a:t>
            </a:r>
            <a:r>
              <a:rPr lang="en-GB" sz="2400" dirty="0"/>
              <a:t>Π να συγκεντρώσει την προσοχή των κατάλληλων ενδιαφερομένων μερών για να φέρει τα έργα της σε πέρας.</a:t>
            </a:r>
            <a:endParaRPr sz="2400" dirty="0"/>
          </a:p>
        </p:txBody>
      </p:sp>
      <p:sp>
        <p:nvSpPr>
          <p:cNvPr id="159" name="Google Shape;159;p14"/>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dirty="0" err="1"/>
              <a:t>Αν</a:t>
            </a:r>
            <a:r>
              <a:rPr lang="el-GR" b="1" dirty="0" err="1"/>
              <a:t>ασκόπηση</a:t>
            </a:r>
            <a:r>
              <a:rPr lang="el-GR" b="1" dirty="0"/>
              <a:t> </a:t>
            </a:r>
            <a:r>
              <a:rPr lang="el-GR" b="1" dirty="0" err="1"/>
              <a:t>υποενότητας</a:t>
            </a:r>
            <a:endParaRPr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5"/>
          <p:cNvSpPr txBox="1">
            <a:spLocks noGrp="1"/>
          </p:cNvSpPr>
          <p:nvPr>
            <p:ph type="body" idx="2"/>
          </p:nvPr>
        </p:nvSpPr>
        <p:spPr>
          <a:xfrm>
            <a:off x="399370" y="1994263"/>
            <a:ext cx="11393400" cy="4603500"/>
          </a:xfrm>
          <a:prstGeom prst="rect">
            <a:avLst/>
          </a:prstGeom>
          <a:noFill/>
          <a:ln>
            <a:noFill/>
          </a:ln>
        </p:spPr>
        <p:txBody>
          <a:bodyPr spcFirstLastPara="1" wrap="square" lIns="0" tIns="0" rIns="0" bIns="0" anchor="t" anchorCtr="0">
            <a:noAutofit/>
          </a:bodyPr>
          <a:lstStyle/>
          <a:p>
            <a:pPr marL="0" lvl="0" indent="0" algn="just" rtl="0">
              <a:lnSpc>
                <a:spcPct val="90000"/>
              </a:lnSpc>
              <a:spcBef>
                <a:spcPts val="0"/>
              </a:spcBef>
              <a:spcAft>
                <a:spcPts val="0"/>
              </a:spcAft>
              <a:buClr>
                <a:srgbClr val="000000"/>
              </a:buClr>
              <a:buSzPts val="1800"/>
              <a:buNone/>
            </a:pPr>
            <a:r>
              <a:rPr lang="en-GB" sz="3200" b="1" u="sng" dirty="0"/>
              <a:t>Οδηγίες φύλλου εργασίας: </a:t>
            </a:r>
          </a:p>
          <a:p>
            <a:pPr marL="0" lvl="0" indent="0" algn="just" rtl="0">
              <a:lnSpc>
                <a:spcPct val="90000"/>
              </a:lnSpc>
              <a:spcBef>
                <a:spcPts val="0"/>
              </a:spcBef>
              <a:spcAft>
                <a:spcPts val="0"/>
              </a:spcAft>
              <a:buClr>
                <a:srgbClr val="000000"/>
              </a:buClr>
              <a:buSzPts val="1800"/>
              <a:buNone/>
            </a:pPr>
            <a:endParaRPr lang="en-GB" sz="3200" dirty="0"/>
          </a:p>
          <a:p>
            <a:pPr marL="0" lvl="0" indent="0" algn="just" rtl="0">
              <a:lnSpc>
                <a:spcPct val="90000"/>
              </a:lnSpc>
              <a:spcBef>
                <a:spcPts val="0"/>
              </a:spcBef>
              <a:spcAft>
                <a:spcPts val="0"/>
              </a:spcAft>
              <a:buClr>
                <a:srgbClr val="000000"/>
              </a:buClr>
              <a:buSzPts val="1800"/>
              <a:buNone/>
            </a:pPr>
            <a:r>
              <a:rPr lang="en-GB" sz="3200" dirty="0"/>
              <a:t>Σε μικρές ομάδες, χαρτογραφήστε τους βασικούς </a:t>
            </a:r>
            <a:r>
              <a:rPr lang="el-GR" sz="3200" dirty="0"/>
              <a:t>χορηγούς</a:t>
            </a:r>
            <a:r>
              <a:rPr lang="en-GB" sz="3200" dirty="0"/>
              <a:t> σας, κατηγοριοποιήστε τους και σχεδιάστε 3 στρατηγικές δράσεις που μπορεί να αναλάβει η ΟΚ</a:t>
            </a:r>
            <a:r>
              <a:rPr lang="el-GR" sz="3200"/>
              <a:t>τ</a:t>
            </a:r>
            <a:r>
              <a:rPr lang="en-GB" sz="3200"/>
              <a:t>Π </a:t>
            </a:r>
            <a:r>
              <a:rPr lang="en-GB" sz="3200" dirty="0"/>
              <a:t>σας για την εξεύρεση πόρων.</a:t>
            </a:r>
            <a:endParaRPr sz="3200" dirty="0">
              <a:solidFill>
                <a:srgbClr val="000000"/>
              </a:solidFill>
            </a:endParaRPr>
          </a:p>
        </p:txBody>
      </p:sp>
      <p:sp>
        <p:nvSpPr>
          <p:cNvPr id="165" name="Google Shape;165;p15"/>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dirty="0"/>
              <a:t>Φύλλο εργασίας</a:t>
            </a:r>
            <a:endParaRPr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4103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g19a7c47c027_0_4"/>
          <p:cNvSpPr txBox="1">
            <a:spLocks noGrp="1"/>
          </p:cNvSpPr>
          <p:nvPr>
            <p:ph type="body" idx="1"/>
          </p:nvPr>
        </p:nvSpPr>
        <p:spPr>
          <a:xfrm>
            <a:off x="399370" y="1142632"/>
            <a:ext cx="11393400" cy="5096400"/>
          </a:xfrm>
          <a:prstGeom prst="rect">
            <a:avLst/>
          </a:prstGeom>
          <a:noFill/>
          <a:ln>
            <a:noFill/>
          </a:ln>
        </p:spPr>
        <p:txBody>
          <a:bodyPr spcFirstLastPara="1" wrap="square" lIns="0" tIns="0" rIns="0" bIns="0" anchor="t" anchorCtr="0">
            <a:noAutofit/>
          </a:bodyPr>
          <a:lstStyle/>
          <a:p>
            <a:pPr marL="0" lvl="0" indent="0" algn="just" rtl="0">
              <a:lnSpc>
                <a:spcPct val="150000"/>
              </a:lnSpc>
              <a:spcBef>
                <a:spcPts val="1000"/>
              </a:spcBef>
              <a:spcAft>
                <a:spcPts val="0"/>
              </a:spcAft>
              <a:buSzPts val="1800"/>
              <a:buNone/>
            </a:pPr>
            <a:r>
              <a:rPr lang="en-GB" dirty="0" err="1"/>
              <a:t>Οι</a:t>
            </a:r>
            <a:r>
              <a:rPr lang="en-GB" dirty="0"/>
              <a:t> </a:t>
            </a:r>
            <a:r>
              <a:rPr lang="el-GR" dirty="0"/>
              <a:t>Ο</a:t>
            </a:r>
            <a:r>
              <a:rPr lang="en-GB" dirty="0" err="1"/>
              <a:t>ργ</a:t>
            </a:r>
            <a:r>
              <a:rPr lang="en-GB" dirty="0"/>
              <a:t>ανώσεις της </a:t>
            </a:r>
            <a:r>
              <a:rPr lang="el-GR" dirty="0"/>
              <a:t>Κ</a:t>
            </a:r>
            <a:r>
              <a:rPr lang="en-GB" dirty="0" err="1"/>
              <a:t>οινωνί</a:t>
            </a:r>
            <a:r>
              <a:rPr lang="en-GB" dirty="0"/>
              <a:t>ας των </a:t>
            </a:r>
            <a:r>
              <a:rPr lang="el-GR" dirty="0"/>
              <a:t>Π</a:t>
            </a:r>
            <a:r>
              <a:rPr lang="en-GB" dirty="0" err="1"/>
              <a:t>ολιτών</a:t>
            </a:r>
            <a:r>
              <a:rPr lang="en-GB" dirty="0"/>
              <a:t> βασίζονται σε μεγάλο βαθμό στη λήψη χρηματοδότησης από διεθνείς ΜΚΟ λόγω της έλλειψης ανάπτυξης μιας σαφούς στρατηγικής για τη συγκέντρωση πόρων. </a:t>
            </a:r>
            <a:endParaRPr dirty="0"/>
          </a:p>
          <a:p>
            <a:pPr marL="0" lvl="0" indent="0" algn="just" rtl="0">
              <a:lnSpc>
                <a:spcPct val="150000"/>
              </a:lnSpc>
              <a:spcBef>
                <a:spcPts val="1000"/>
              </a:spcBef>
              <a:spcAft>
                <a:spcPts val="0"/>
              </a:spcAft>
              <a:buSzPts val="1800"/>
              <a:buNone/>
            </a:pPr>
            <a:r>
              <a:rPr lang="en-GB" dirty="0"/>
              <a:t>Η πρόκληση αυτή έγκειται στην αποτελεσματική επικοινωνία του αντικτύπου της πρωτοβουλίας στους βασικούς ενδιαφερόμενους.</a:t>
            </a:r>
            <a:endParaRPr dirty="0"/>
          </a:p>
          <a:p>
            <a:pPr marL="0" lvl="0" indent="0" algn="just" rtl="0">
              <a:lnSpc>
                <a:spcPct val="150000"/>
              </a:lnSpc>
              <a:spcBef>
                <a:spcPts val="1000"/>
              </a:spcBef>
              <a:spcAft>
                <a:spcPts val="0"/>
              </a:spcAft>
              <a:buSzPts val="1800"/>
              <a:buNone/>
            </a:pPr>
            <a:r>
              <a:rPr lang="en-GB" b="1" dirty="0"/>
              <a:t>Η οικονομική διαχείριση και η συγκέντρωση πόρων είναι άρρηκτα συνδεδεμένες μεταξύ τους. </a:t>
            </a:r>
            <a:r>
              <a:rPr lang="en-GB" dirty="0"/>
              <a:t>Πρόκειται πολύ λιγότερο για μαθηματική ικανότητα, αλλά περισσότερο για αποτελεσματικές στρατηγικές, ηγεσία και </a:t>
            </a:r>
            <a:r>
              <a:rPr lang="en-GB" dirty="0" err="1"/>
              <a:t>νοοτροπία</a:t>
            </a:r>
            <a:r>
              <a:rPr lang="en-GB" dirty="0"/>
              <a:t>.</a:t>
            </a:r>
            <a:endParaRPr dirty="0"/>
          </a:p>
          <a:p>
            <a:pPr marL="0" lvl="0" indent="0" algn="just" rtl="0">
              <a:lnSpc>
                <a:spcPct val="150000"/>
              </a:lnSpc>
              <a:spcBef>
                <a:spcPts val="1000"/>
              </a:spcBef>
              <a:spcAft>
                <a:spcPts val="0"/>
              </a:spcAft>
              <a:buSzPts val="1800"/>
              <a:buNone/>
            </a:pPr>
            <a:r>
              <a:rPr lang="en-GB" dirty="0"/>
              <a:t>Η ηγεσία μιας ΟΚ</a:t>
            </a:r>
            <a:r>
              <a:rPr lang="el-GR" dirty="0"/>
              <a:t>τ</a:t>
            </a:r>
            <a:r>
              <a:rPr lang="en-GB" dirty="0"/>
              <a:t>Π δεν διαφέρει από την ηγεσία οποιουδήποτε άλλου τύπου οργανισμού, είτε πρόκειται για δημόσιο είτε για ιδιωτικό.</a:t>
            </a:r>
            <a:endParaRPr dirty="0"/>
          </a:p>
          <a:p>
            <a:pPr marL="0" lvl="0" indent="0" algn="just" rtl="0">
              <a:lnSpc>
                <a:spcPct val="150000"/>
              </a:lnSpc>
              <a:spcBef>
                <a:spcPts val="1000"/>
              </a:spcBef>
              <a:spcAft>
                <a:spcPts val="0"/>
              </a:spcAft>
              <a:buSzPts val="1800"/>
              <a:buNone/>
            </a:pPr>
            <a:r>
              <a:rPr lang="en-GB" i="1" dirty="0"/>
              <a:t>Σε αυτή </a:t>
            </a:r>
            <a:r>
              <a:rPr lang="en-GB" i="1" dirty="0" err="1"/>
              <a:t>την</a:t>
            </a:r>
            <a:r>
              <a:rPr lang="en-GB" i="1" dirty="0"/>
              <a:t> </a:t>
            </a:r>
            <a:r>
              <a:rPr lang="el-GR" i="1" dirty="0" err="1"/>
              <a:t>υπο</a:t>
            </a:r>
            <a:r>
              <a:rPr lang="en-GB" i="1" dirty="0" err="1"/>
              <a:t>ενότητ</a:t>
            </a:r>
            <a:r>
              <a:rPr lang="en-GB" i="1" dirty="0"/>
              <a:t>α, θα </a:t>
            </a:r>
            <a:r>
              <a:rPr lang="el-GR" i="1" dirty="0"/>
              <a:t>κατανοήσουμε </a:t>
            </a:r>
            <a:r>
              <a:rPr lang="en-GB" i="1" dirty="0"/>
              <a:t>π</a:t>
            </a:r>
            <a:r>
              <a:rPr lang="en-GB" i="1" dirty="0" err="1"/>
              <a:t>ώς</a:t>
            </a:r>
            <a:r>
              <a:rPr lang="en-GB" i="1" dirty="0"/>
              <a:t> να:</a:t>
            </a:r>
            <a:endParaRPr i="1" dirty="0"/>
          </a:p>
          <a:p>
            <a:pPr marL="457200" lvl="0" indent="-342900" algn="just" rtl="0">
              <a:lnSpc>
                <a:spcPct val="150000"/>
              </a:lnSpc>
              <a:spcBef>
                <a:spcPts val="1000"/>
              </a:spcBef>
              <a:spcAft>
                <a:spcPts val="0"/>
              </a:spcAft>
              <a:buSzPts val="1800"/>
              <a:buFont typeface="Wingdings" panose="05000000000000000000" pitchFamily="2" charset="2"/>
              <a:buChar char="§"/>
            </a:pPr>
            <a:r>
              <a:rPr lang="en-GB" dirty="0" err="1"/>
              <a:t>Αν</a:t>
            </a:r>
            <a:r>
              <a:rPr lang="el-GR" dirty="0"/>
              <a:t>απτύσσουμε μια αποτελεσματική </a:t>
            </a:r>
            <a:r>
              <a:rPr lang="en-GB" dirty="0" err="1"/>
              <a:t>στρ</a:t>
            </a:r>
            <a:r>
              <a:rPr lang="en-GB" dirty="0"/>
              <a:t>ατηγική επικοινωνίας με τους ενδιαφερόμενους φορείς </a:t>
            </a:r>
            <a:endParaRPr dirty="0"/>
          </a:p>
          <a:p>
            <a:pPr marL="457200" lvl="0" indent="-342900" algn="just" rtl="0">
              <a:lnSpc>
                <a:spcPct val="150000"/>
              </a:lnSpc>
              <a:spcBef>
                <a:spcPts val="0"/>
              </a:spcBef>
              <a:spcAft>
                <a:spcPts val="0"/>
              </a:spcAft>
              <a:buSzPts val="1800"/>
              <a:buFont typeface="Wingdings" panose="05000000000000000000" pitchFamily="2" charset="2"/>
              <a:buChar char="§"/>
            </a:pPr>
            <a:r>
              <a:rPr lang="en-GB" dirty="0" err="1"/>
              <a:t>Προσ</a:t>
            </a:r>
            <a:r>
              <a:rPr lang="el-GR" dirty="0"/>
              <a:t>εγγίζουμε την εξεύρεση</a:t>
            </a:r>
            <a:r>
              <a:rPr lang="en-GB" dirty="0"/>
              <a:t> πόρων με </a:t>
            </a:r>
            <a:r>
              <a:rPr lang="el-GR" dirty="0"/>
              <a:t>χορηγούς</a:t>
            </a:r>
            <a:endParaRPr dirty="0"/>
          </a:p>
          <a:p>
            <a:pPr marL="457200" lvl="0" indent="-342900" algn="just" rtl="0">
              <a:lnSpc>
                <a:spcPct val="150000"/>
              </a:lnSpc>
              <a:spcBef>
                <a:spcPts val="0"/>
              </a:spcBef>
              <a:spcAft>
                <a:spcPts val="0"/>
              </a:spcAft>
              <a:buSzPts val="1800"/>
              <a:buFont typeface="Wingdings" panose="05000000000000000000" pitchFamily="2" charset="2"/>
              <a:buChar char="§"/>
            </a:pPr>
            <a:r>
              <a:rPr lang="en-GB" dirty="0" err="1"/>
              <a:t>Δομ</a:t>
            </a:r>
            <a:r>
              <a:rPr lang="el-GR" dirty="0" err="1"/>
              <a:t>ούμε</a:t>
            </a:r>
            <a:r>
              <a:rPr lang="el-GR" dirty="0"/>
              <a:t> το ταξίδι του χορηγού</a:t>
            </a:r>
            <a:endParaRPr dirty="0"/>
          </a:p>
          <a:p>
            <a:pPr marL="0" lvl="0" indent="0" algn="just" rtl="0">
              <a:lnSpc>
                <a:spcPct val="150000"/>
              </a:lnSpc>
              <a:spcBef>
                <a:spcPts val="1000"/>
              </a:spcBef>
              <a:spcAft>
                <a:spcPts val="0"/>
              </a:spcAft>
              <a:buSzPts val="1800"/>
              <a:buNone/>
            </a:pPr>
            <a:endParaRPr dirty="0"/>
          </a:p>
          <a:p>
            <a:pPr marL="0" lvl="0" indent="0" algn="just" rtl="0">
              <a:lnSpc>
                <a:spcPct val="150000"/>
              </a:lnSpc>
              <a:spcBef>
                <a:spcPts val="1000"/>
              </a:spcBef>
              <a:spcAft>
                <a:spcPts val="0"/>
              </a:spcAft>
              <a:buSzPts val="1800"/>
              <a:buNone/>
            </a:pPr>
            <a:endParaRPr dirty="0"/>
          </a:p>
        </p:txBody>
      </p:sp>
      <p:sp>
        <p:nvSpPr>
          <p:cNvPr id="64" name="Google Shape;64;g19a7c47c027_0_4"/>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800"/>
              <a:buNone/>
            </a:pPr>
            <a:r>
              <a:rPr lang="en-GB" b="1" dirty="0"/>
              <a:t>Επ</a:t>
            </a:r>
            <a:r>
              <a:rPr lang="en-GB" b="1" dirty="0" err="1"/>
              <a:t>ισκό</a:t>
            </a:r>
            <a:r>
              <a:rPr lang="en-GB" b="1" dirty="0"/>
              <a:t>πηση</a:t>
            </a:r>
            <a:r>
              <a:rPr lang="el-GR" b="1" dirty="0"/>
              <a:t> </a:t>
            </a:r>
            <a:r>
              <a:rPr lang="el-GR" b="1" dirty="0" err="1"/>
              <a:t>υποενότητας</a:t>
            </a:r>
            <a:endParaRPr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2"/>
          <p:cNvSpPr txBox="1">
            <a:spLocks noGrp="1"/>
          </p:cNvSpPr>
          <p:nvPr>
            <p:ph type="body" idx="1"/>
          </p:nvPr>
        </p:nvSpPr>
        <p:spPr>
          <a:xfrm>
            <a:off x="399370" y="1358537"/>
            <a:ext cx="11393260" cy="518724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1200"/>
              </a:spcBef>
              <a:spcAft>
                <a:spcPts val="0"/>
              </a:spcAft>
              <a:buSzPts val="1800"/>
              <a:buNone/>
            </a:pPr>
            <a:r>
              <a:rPr lang="en-GB" dirty="0" err="1"/>
              <a:t>Οι</a:t>
            </a:r>
            <a:r>
              <a:rPr lang="en-GB" dirty="0"/>
              <a:t> </a:t>
            </a:r>
            <a:r>
              <a:rPr lang="el-GR" dirty="0"/>
              <a:t>χορηγοί</a:t>
            </a:r>
            <a:r>
              <a:rPr lang="en-GB" dirty="0"/>
              <a:t> είναι προσεκτικοί ως προς το σε ποιον και για ποιους σκοπούς κάνουν δωρεές. Αναζητούν ακριβείς πληροφορίες σχετικά με το πού θα πάνε τα χρήματά τους και πώς θα βοηθήσουν.</a:t>
            </a:r>
            <a:endParaRPr dirty="0"/>
          </a:p>
          <a:p>
            <a:pPr marL="0" lvl="0" indent="0" algn="l" rtl="0">
              <a:lnSpc>
                <a:spcPct val="115000"/>
              </a:lnSpc>
              <a:spcBef>
                <a:spcPts val="1200"/>
              </a:spcBef>
              <a:spcAft>
                <a:spcPts val="0"/>
              </a:spcAft>
              <a:buSzPts val="1800"/>
              <a:buNone/>
            </a:pPr>
            <a:r>
              <a:rPr lang="en-GB" dirty="0" err="1"/>
              <a:t>Μι</a:t>
            </a:r>
            <a:r>
              <a:rPr lang="en-GB" dirty="0"/>
              <a:t>α ΟΚ</a:t>
            </a:r>
            <a:r>
              <a:rPr lang="el-GR" dirty="0"/>
              <a:t>τ</a:t>
            </a:r>
            <a:r>
              <a:rPr lang="en-GB" dirty="0"/>
              <a:t>Π προϋποθέτει την κάλυψη ενός κενού σε πορώδεις κοινωνικοοικονομικές συνθήκες σε μικρές ή μεγάλες ομάδες κοινοτήτων.</a:t>
            </a:r>
            <a:endParaRPr dirty="0"/>
          </a:p>
          <a:p>
            <a:pPr marL="0" lvl="0" indent="0" algn="l" rtl="0">
              <a:lnSpc>
                <a:spcPct val="115000"/>
              </a:lnSpc>
              <a:spcBef>
                <a:spcPts val="1200"/>
              </a:spcBef>
              <a:spcAft>
                <a:spcPts val="0"/>
              </a:spcAft>
              <a:buSzPts val="1800"/>
              <a:buNone/>
            </a:pPr>
            <a:r>
              <a:rPr lang="en-GB" dirty="0"/>
              <a:t>Τα πράγματα που πρέπει να εξετάσει μια </a:t>
            </a:r>
            <a:r>
              <a:rPr lang="el-GR" dirty="0" err="1"/>
              <a:t>ΟΚτΠ</a:t>
            </a:r>
            <a:r>
              <a:rPr lang="el-GR" dirty="0"/>
              <a:t> </a:t>
            </a:r>
            <a:r>
              <a:rPr lang="en-GB" dirty="0" err="1"/>
              <a:t>ότ</a:t>
            </a:r>
            <a:r>
              <a:rPr lang="en-GB" dirty="0"/>
              <a:t>αν αναζητά κεφάλαια είναι τα εξής:</a:t>
            </a:r>
            <a:endParaRPr dirty="0"/>
          </a:p>
          <a:p>
            <a:pPr marL="457200" lvl="0" indent="-342900" algn="l" rtl="0">
              <a:lnSpc>
                <a:spcPct val="115000"/>
              </a:lnSpc>
              <a:spcBef>
                <a:spcPts val="1200"/>
              </a:spcBef>
              <a:spcAft>
                <a:spcPts val="0"/>
              </a:spcAft>
              <a:buSzPts val="1800"/>
              <a:buFont typeface="Wingdings" panose="05000000000000000000" pitchFamily="2" charset="2"/>
              <a:buChar char="§"/>
            </a:pPr>
            <a:r>
              <a:rPr lang="en-GB" dirty="0"/>
              <a:t>Ένας σαφής </a:t>
            </a:r>
            <a:r>
              <a:rPr lang="en-GB" b="1" dirty="0"/>
              <a:t>σκοπός </a:t>
            </a:r>
            <a:r>
              <a:rPr lang="en-GB" dirty="0"/>
              <a:t>(ΓΙΑΤΙ) </a:t>
            </a:r>
            <a:endParaRPr dirty="0"/>
          </a:p>
          <a:p>
            <a:pPr marL="457200" lvl="0" indent="-342900" algn="l" rtl="0">
              <a:lnSpc>
                <a:spcPct val="115000"/>
              </a:lnSpc>
              <a:spcBef>
                <a:spcPts val="0"/>
              </a:spcBef>
              <a:spcAft>
                <a:spcPts val="0"/>
              </a:spcAft>
              <a:buSzPts val="1800"/>
              <a:buFont typeface="Wingdings" panose="05000000000000000000" pitchFamily="2" charset="2"/>
              <a:buChar char="§"/>
            </a:pPr>
            <a:r>
              <a:rPr lang="el-GR" b="1" dirty="0"/>
              <a:t>Σχέδιο δράσης</a:t>
            </a:r>
            <a:r>
              <a:rPr lang="en-GB" b="1" dirty="0"/>
              <a:t> </a:t>
            </a:r>
            <a:r>
              <a:rPr lang="en-GB" dirty="0"/>
              <a:t>και </a:t>
            </a:r>
            <a:r>
              <a:rPr lang="en-GB" b="1" dirty="0"/>
              <a:t>πόροι (</a:t>
            </a:r>
            <a:r>
              <a:rPr lang="en-GB" dirty="0"/>
              <a:t>ΠΩΣ)</a:t>
            </a:r>
            <a:endParaRPr dirty="0"/>
          </a:p>
          <a:p>
            <a:pPr marL="457200" lvl="0" indent="-342900" algn="l" rtl="0">
              <a:lnSpc>
                <a:spcPct val="115000"/>
              </a:lnSpc>
              <a:spcBef>
                <a:spcPts val="0"/>
              </a:spcBef>
              <a:spcAft>
                <a:spcPts val="0"/>
              </a:spcAft>
              <a:buSzPts val="1800"/>
              <a:buFont typeface="Wingdings" panose="05000000000000000000" pitchFamily="2" charset="2"/>
              <a:buChar char="§"/>
            </a:pPr>
            <a:r>
              <a:rPr lang="en-GB" dirty="0"/>
              <a:t>Μέτρηση και συγκριτική αξιολόγηση του </a:t>
            </a:r>
            <a:r>
              <a:rPr lang="en-GB" b="1" dirty="0"/>
              <a:t>αντικτύπου </a:t>
            </a:r>
            <a:r>
              <a:rPr lang="en-GB" dirty="0"/>
              <a:t>της (ΤΙ) </a:t>
            </a:r>
            <a:endParaRPr dirty="0"/>
          </a:p>
          <a:p>
            <a:pPr marL="457200" lvl="0" indent="-342900" algn="l" rtl="0">
              <a:lnSpc>
                <a:spcPct val="115000"/>
              </a:lnSpc>
              <a:spcBef>
                <a:spcPts val="0"/>
              </a:spcBef>
              <a:spcAft>
                <a:spcPts val="0"/>
              </a:spcAft>
              <a:buSzPts val="1800"/>
              <a:buFont typeface="Wingdings" panose="05000000000000000000" pitchFamily="2" charset="2"/>
              <a:buChar char="§"/>
            </a:pPr>
            <a:r>
              <a:rPr lang="en-GB" b="1" dirty="0"/>
              <a:t>Χρονοδιάγραμμα </a:t>
            </a:r>
            <a:r>
              <a:rPr lang="en-GB" dirty="0"/>
              <a:t>(ΠΟΤΕ)</a:t>
            </a:r>
            <a:endParaRPr dirty="0"/>
          </a:p>
          <a:p>
            <a:pPr marL="0" lvl="0" indent="0" algn="just" rtl="0">
              <a:lnSpc>
                <a:spcPct val="90000"/>
              </a:lnSpc>
              <a:spcBef>
                <a:spcPts val="1200"/>
              </a:spcBef>
              <a:spcAft>
                <a:spcPts val="0"/>
              </a:spcAft>
              <a:buClr>
                <a:schemeClr val="accent1"/>
              </a:buClr>
              <a:buSzPts val="1800"/>
              <a:buNone/>
            </a:pPr>
            <a:r>
              <a:rPr lang="en-GB" dirty="0"/>
              <a:t>Μόλις </a:t>
            </a:r>
            <a:r>
              <a:rPr lang="en-GB" dirty="0" err="1"/>
              <a:t>μι</a:t>
            </a:r>
            <a:r>
              <a:rPr lang="en-GB" dirty="0"/>
              <a:t>α ΟΚ</a:t>
            </a:r>
            <a:r>
              <a:rPr lang="el-GR" dirty="0"/>
              <a:t>τ</a:t>
            </a:r>
            <a:r>
              <a:rPr lang="en-GB" dirty="0"/>
              <a:t>Π διακρίνει αυτά τα βασικά στοιχεία, μπορεί να αρχίσει να απευθύνεται σε όλα τα ενδιαφερόμενα μέρη της.</a:t>
            </a:r>
            <a:endParaRPr dirty="0"/>
          </a:p>
        </p:txBody>
      </p:sp>
      <p:sp>
        <p:nvSpPr>
          <p:cNvPr id="70" name="Google Shape;70;p2"/>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l-GR" b="1" dirty="0"/>
              <a:t>Καθορισμός μηνύματος της </a:t>
            </a:r>
            <a:r>
              <a:rPr lang="el-GR" b="1" dirty="0" err="1"/>
              <a:t>ΟΚτΠ</a:t>
            </a:r>
            <a:r>
              <a:rPr lang="el-GR" b="1" dirty="0"/>
              <a:t> </a:t>
            </a:r>
            <a:r>
              <a:rPr lang="en-GB" b="1" dirty="0"/>
              <a:t>σας</a:t>
            </a:r>
            <a:endParaRPr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3"/>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dirty="0"/>
              <a:t>Προσδιορισμός των ενδιαφερομένων μερών</a:t>
            </a:r>
            <a:endParaRPr b="1" dirty="0"/>
          </a:p>
        </p:txBody>
      </p:sp>
      <p:sp>
        <p:nvSpPr>
          <p:cNvPr id="76" name="Google Shape;76;p3"/>
          <p:cNvSpPr txBox="1">
            <a:spLocks noGrp="1"/>
          </p:cNvSpPr>
          <p:nvPr>
            <p:ph type="body" idx="1"/>
          </p:nvPr>
        </p:nvSpPr>
        <p:spPr>
          <a:xfrm>
            <a:off x="399370" y="1129925"/>
            <a:ext cx="6597600" cy="51873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1200"/>
              </a:spcBef>
              <a:spcAft>
                <a:spcPts val="0"/>
              </a:spcAft>
              <a:buSzPts val="1800"/>
              <a:buNone/>
            </a:pPr>
            <a:r>
              <a:rPr lang="en-GB" dirty="0">
                <a:solidFill>
                  <a:schemeClr val="accent6"/>
                </a:solidFill>
              </a:rPr>
              <a:t>Οι </a:t>
            </a:r>
            <a:r>
              <a:rPr lang="en-GB" dirty="0" err="1">
                <a:solidFill>
                  <a:schemeClr val="accent6"/>
                </a:solidFill>
              </a:rPr>
              <a:t>ενδι</a:t>
            </a:r>
            <a:r>
              <a:rPr lang="en-GB" dirty="0">
                <a:solidFill>
                  <a:schemeClr val="accent6"/>
                </a:solidFill>
              </a:rPr>
              <a:t>αφερόμενοι </a:t>
            </a:r>
            <a:r>
              <a:rPr lang="el-GR" dirty="0">
                <a:solidFill>
                  <a:schemeClr val="accent6"/>
                </a:solidFill>
              </a:rPr>
              <a:t>μιας </a:t>
            </a:r>
            <a:r>
              <a:rPr lang="el-GR" dirty="0" err="1">
                <a:solidFill>
                  <a:schemeClr val="accent6"/>
                </a:solidFill>
              </a:rPr>
              <a:t>ΟΚτΠ</a:t>
            </a:r>
            <a:r>
              <a:rPr lang="el-GR" dirty="0">
                <a:solidFill>
                  <a:schemeClr val="accent6"/>
                </a:solidFill>
              </a:rPr>
              <a:t> </a:t>
            </a:r>
            <a:r>
              <a:rPr lang="en-GB" dirty="0">
                <a:solidFill>
                  <a:schemeClr val="accent6"/>
                </a:solidFill>
              </a:rPr>
              <a:t>απ</a:t>
            </a:r>
            <a:r>
              <a:rPr lang="en-GB" dirty="0" err="1">
                <a:solidFill>
                  <a:schemeClr val="accent6"/>
                </a:solidFill>
              </a:rPr>
              <a:t>οτελούντ</a:t>
            </a:r>
            <a:r>
              <a:rPr lang="en-GB" dirty="0">
                <a:solidFill>
                  <a:schemeClr val="accent6"/>
                </a:solidFill>
              </a:rPr>
              <a:t>αι από:</a:t>
            </a:r>
            <a:endParaRPr dirty="0">
              <a:solidFill>
                <a:schemeClr val="accent6"/>
              </a:solidFill>
            </a:endParaRPr>
          </a:p>
          <a:p>
            <a:pPr marL="457200" lvl="0" indent="-342900" algn="l" rtl="0">
              <a:lnSpc>
                <a:spcPct val="150000"/>
              </a:lnSpc>
              <a:spcBef>
                <a:spcPts val="1200"/>
              </a:spcBef>
              <a:spcAft>
                <a:spcPts val="0"/>
              </a:spcAft>
              <a:buClr>
                <a:schemeClr val="accent6"/>
              </a:buClr>
              <a:buSzPts val="1800"/>
              <a:buFont typeface="Wingdings" panose="05000000000000000000" pitchFamily="2" charset="2"/>
              <a:buChar char="§"/>
            </a:pPr>
            <a:r>
              <a:rPr lang="en-GB" dirty="0">
                <a:solidFill>
                  <a:schemeClr val="accent6"/>
                </a:solidFill>
              </a:rPr>
              <a:t>Εθελοντές</a:t>
            </a:r>
            <a:endParaRPr dirty="0">
              <a:solidFill>
                <a:schemeClr val="accent6"/>
              </a:solidFill>
            </a:endParaRPr>
          </a:p>
          <a:p>
            <a:pPr marL="457200" lvl="0" indent="-342900" algn="l" rtl="0">
              <a:lnSpc>
                <a:spcPct val="150000"/>
              </a:lnSpc>
              <a:spcBef>
                <a:spcPts val="0"/>
              </a:spcBef>
              <a:spcAft>
                <a:spcPts val="0"/>
              </a:spcAft>
              <a:buClr>
                <a:schemeClr val="accent6"/>
              </a:buClr>
              <a:buSzPts val="1800"/>
              <a:buFont typeface="Wingdings" panose="05000000000000000000" pitchFamily="2" charset="2"/>
              <a:buChar char="§"/>
            </a:pPr>
            <a:r>
              <a:rPr lang="en-GB" dirty="0">
                <a:solidFill>
                  <a:schemeClr val="accent6"/>
                </a:solidFill>
              </a:rPr>
              <a:t>Κοινότητα στην οποία στοχεύει να επιδράσει  </a:t>
            </a:r>
            <a:endParaRPr dirty="0">
              <a:solidFill>
                <a:schemeClr val="accent6"/>
              </a:solidFill>
            </a:endParaRPr>
          </a:p>
          <a:p>
            <a:pPr marL="457200" lvl="0" indent="-342900" algn="l" rtl="0">
              <a:lnSpc>
                <a:spcPct val="150000"/>
              </a:lnSpc>
              <a:spcBef>
                <a:spcPts val="0"/>
              </a:spcBef>
              <a:spcAft>
                <a:spcPts val="0"/>
              </a:spcAft>
              <a:buClr>
                <a:schemeClr val="accent6"/>
              </a:buClr>
              <a:buSzPts val="1800"/>
              <a:buFont typeface="Wingdings" panose="05000000000000000000" pitchFamily="2" charset="2"/>
              <a:buChar char="§"/>
            </a:pPr>
            <a:r>
              <a:rPr lang="el-GR" dirty="0">
                <a:solidFill>
                  <a:schemeClr val="accent6"/>
                </a:solidFill>
              </a:rPr>
              <a:t>Χορηγούς</a:t>
            </a:r>
            <a:r>
              <a:rPr lang="en-GB" dirty="0">
                <a:solidFill>
                  <a:schemeClr val="accent6"/>
                </a:solidFill>
              </a:rPr>
              <a:t> που πρέπει να προσελκύσει </a:t>
            </a:r>
            <a:r>
              <a:rPr lang="el-GR" dirty="0">
                <a:solidFill>
                  <a:schemeClr val="accent6"/>
                </a:solidFill>
              </a:rPr>
              <a:t>- </a:t>
            </a:r>
            <a:r>
              <a:rPr lang="en-GB" dirty="0" err="1">
                <a:solidFill>
                  <a:schemeClr val="accent6"/>
                </a:solidFill>
              </a:rPr>
              <a:t>Ρυθμιστικές</a:t>
            </a:r>
            <a:r>
              <a:rPr lang="en-GB" dirty="0">
                <a:solidFill>
                  <a:schemeClr val="accent6"/>
                </a:solidFill>
              </a:rPr>
              <a:t> αρχές</a:t>
            </a:r>
            <a:endParaRPr dirty="0">
              <a:solidFill>
                <a:schemeClr val="accent6"/>
              </a:solidFill>
            </a:endParaRPr>
          </a:p>
          <a:p>
            <a:pPr marL="457200" lvl="0" indent="-342900" algn="l" rtl="0">
              <a:lnSpc>
                <a:spcPct val="150000"/>
              </a:lnSpc>
              <a:spcBef>
                <a:spcPts val="0"/>
              </a:spcBef>
              <a:spcAft>
                <a:spcPts val="0"/>
              </a:spcAft>
              <a:buClr>
                <a:schemeClr val="accent6"/>
              </a:buClr>
              <a:buSzPts val="1800"/>
              <a:buFont typeface="Wingdings" panose="05000000000000000000" pitchFamily="2" charset="2"/>
              <a:buChar char="§"/>
            </a:pPr>
            <a:r>
              <a:rPr lang="en-GB" dirty="0">
                <a:solidFill>
                  <a:schemeClr val="accent6"/>
                </a:solidFill>
              </a:rPr>
              <a:t>Φορείς χάραξης πολιτικής που πρέπει να επηρεάσει </a:t>
            </a:r>
            <a:endParaRPr dirty="0">
              <a:solidFill>
                <a:schemeClr val="accent6"/>
              </a:solidFill>
            </a:endParaRPr>
          </a:p>
          <a:p>
            <a:pPr marL="457200" lvl="0" indent="-342900" algn="l" rtl="0">
              <a:lnSpc>
                <a:spcPct val="150000"/>
              </a:lnSpc>
              <a:spcBef>
                <a:spcPts val="0"/>
              </a:spcBef>
              <a:spcAft>
                <a:spcPts val="0"/>
              </a:spcAft>
              <a:buClr>
                <a:schemeClr val="accent6"/>
              </a:buClr>
              <a:buSzPts val="1800"/>
              <a:buFont typeface="Wingdings" panose="05000000000000000000" pitchFamily="2" charset="2"/>
              <a:buChar char="§"/>
            </a:pPr>
            <a:r>
              <a:rPr lang="en-GB" dirty="0">
                <a:solidFill>
                  <a:schemeClr val="accent6"/>
                </a:solidFill>
              </a:rPr>
              <a:t>Υπ</a:t>
            </a:r>
            <a:r>
              <a:rPr lang="el-GR" dirty="0">
                <a:solidFill>
                  <a:schemeClr val="accent6"/>
                </a:solidFill>
              </a:rPr>
              <a:t>αλλήλους</a:t>
            </a:r>
            <a:r>
              <a:rPr lang="en-GB" dirty="0">
                <a:solidFill>
                  <a:schemeClr val="accent6"/>
                </a:solidFill>
              </a:rPr>
              <a:t> που πρέπει να προσλάβει </a:t>
            </a:r>
            <a:endParaRPr dirty="0">
              <a:solidFill>
                <a:schemeClr val="accent6"/>
              </a:solidFill>
            </a:endParaRPr>
          </a:p>
          <a:p>
            <a:pPr marL="457200" lvl="0" indent="-342900" algn="l" rtl="0">
              <a:lnSpc>
                <a:spcPct val="150000"/>
              </a:lnSpc>
              <a:spcBef>
                <a:spcPts val="0"/>
              </a:spcBef>
              <a:spcAft>
                <a:spcPts val="0"/>
              </a:spcAft>
              <a:buClr>
                <a:schemeClr val="accent6"/>
              </a:buClr>
              <a:buSzPts val="1800"/>
              <a:buFont typeface="Wingdings" panose="05000000000000000000" pitchFamily="2" charset="2"/>
              <a:buChar char="§"/>
            </a:pPr>
            <a:r>
              <a:rPr lang="en-GB" dirty="0">
                <a:solidFill>
                  <a:schemeClr val="accent6"/>
                </a:solidFill>
              </a:rPr>
              <a:t>Τα μέσα ενημέρωσης που χρειάζεται για να ενισχύσει το μήνυμά της </a:t>
            </a:r>
            <a:endParaRPr dirty="0">
              <a:solidFill>
                <a:schemeClr val="accent6"/>
              </a:solidFill>
            </a:endParaRPr>
          </a:p>
          <a:p>
            <a:pPr marL="457200" lvl="0" indent="-342900" algn="l" rtl="0">
              <a:lnSpc>
                <a:spcPct val="150000"/>
              </a:lnSpc>
              <a:spcBef>
                <a:spcPts val="0"/>
              </a:spcBef>
              <a:spcAft>
                <a:spcPts val="0"/>
              </a:spcAft>
              <a:buClr>
                <a:schemeClr val="accent6"/>
              </a:buClr>
              <a:buSzPts val="1800"/>
              <a:buFont typeface="Wingdings" panose="05000000000000000000" pitchFamily="2" charset="2"/>
              <a:buChar char="§"/>
            </a:pPr>
            <a:r>
              <a:rPr lang="en-GB" dirty="0">
                <a:solidFill>
                  <a:schemeClr val="accent6"/>
                </a:solidFill>
              </a:rPr>
              <a:t>Συνεργάτες (</a:t>
            </a:r>
            <a:r>
              <a:rPr lang="en-GB" dirty="0" err="1">
                <a:solidFill>
                  <a:schemeClr val="accent6"/>
                </a:solidFill>
              </a:rPr>
              <a:t>άλλες</a:t>
            </a:r>
            <a:r>
              <a:rPr lang="en-GB" dirty="0">
                <a:solidFill>
                  <a:schemeClr val="accent6"/>
                </a:solidFill>
              </a:rPr>
              <a:t> ΟΚ</a:t>
            </a:r>
            <a:r>
              <a:rPr lang="el-GR" dirty="0">
                <a:solidFill>
                  <a:schemeClr val="accent6"/>
                </a:solidFill>
              </a:rPr>
              <a:t>τ</a:t>
            </a:r>
            <a:r>
              <a:rPr lang="en-GB" dirty="0">
                <a:solidFill>
                  <a:schemeClr val="accent6"/>
                </a:solidFill>
              </a:rPr>
              <a:t>Π με τις οποίες μπορεί να ενώσει τις δυνάμεις της για να πολλαπλασιάσει τον αντίκτυπό της και να αντλήσει κεφάλαια) </a:t>
            </a:r>
            <a:endParaRPr dirty="0">
              <a:solidFill>
                <a:schemeClr val="accent6"/>
              </a:solidFill>
            </a:endParaRPr>
          </a:p>
          <a:p>
            <a:pPr marL="457200" lvl="0" indent="-342900" algn="l" rtl="0">
              <a:lnSpc>
                <a:spcPct val="150000"/>
              </a:lnSpc>
              <a:spcBef>
                <a:spcPts val="0"/>
              </a:spcBef>
              <a:spcAft>
                <a:spcPts val="0"/>
              </a:spcAft>
              <a:buClr>
                <a:schemeClr val="accent6"/>
              </a:buClr>
              <a:buSzPts val="1800"/>
              <a:buFont typeface="Wingdings" panose="05000000000000000000" pitchFamily="2" charset="2"/>
              <a:buChar char="§"/>
            </a:pPr>
            <a:r>
              <a:rPr lang="el-GR" dirty="0" err="1">
                <a:solidFill>
                  <a:schemeClr val="accent6"/>
                </a:solidFill>
              </a:rPr>
              <a:t>Ομοϊδεατές</a:t>
            </a:r>
            <a:r>
              <a:rPr lang="el-GR" dirty="0">
                <a:solidFill>
                  <a:schemeClr val="accent6"/>
                </a:solidFill>
              </a:rPr>
              <a:t> </a:t>
            </a:r>
            <a:r>
              <a:rPr lang="en-GB" dirty="0" err="1">
                <a:solidFill>
                  <a:schemeClr val="accent6"/>
                </a:solidFill>
              </a:rPr>
              <a:t>κοιν</a:t>
            </a:r>
            <a:r>
              <a:rPr lang="el-GR" dirty="0" err="1">
                <a:solidFill>
                  <a:schemeClr val="accent6"/>
                </a:solidFill>
              </a:rPr>
              <a:t>ότητες</a:t>
            </a:r>
            <a:r>
              <a:rPr lang="en-GB" dirty="0">
                <a:solidFill>
                  <a:schemeClr val="accent6"/>
                </a:solidFill>
              </a:rPr>
              <a:t> που πρέπει να στρατολογήσει</a:t>
            </a:r>
            <a:endParaRPr dirty="0">
              <a:solidFill>
                <a:schemeClr val="accent6"/>
              </a:solidFill>
            </a:endParaRPr>
          </a:p>
        </p:txBody>
      </p:sp>
      <p:pic>
        <p:nvPicPr>
          <p:cNvPr id="77" name="Google Shape;77;p3"/>
          <p:cNvPicPr preferRelativeResize="0"/>
          <p:nvPr/>
        </p:nvPicPr>
        <p:blipFill rotWithShape="1">
          <a:blip r:embed="rId3">
            <a:alphaModFix/>
          </a:blip>
          <a:srcRect/>
          <a:stretch/>
        </p:blipFill>
        <p:spPr>
          <a:xfrm>
            <a:off x="6996975" y="1896388"/>
            <a:ext cx="4795648" cy="3065224"/>
          </a:xfrm>
          <a:prstGeom prst="rect">
            <a:avLst/>
          </a:prstGeom>
          <a:noFill/>
          <a:ln>
            <a:noFill/>
          </a:ln>
        </p:spPr>
      </p:pic>
      <p:sp>
        <p:nvSpPr>
          <p:cNvPr id="78" name="Google Shape;78;p3"/>
          <p:cNvSpPr txBox="1"/>
          <p:nvPr/>
        </p:nvSpPr>
        <p:spPr>
          <a:xfrm>
            <a:off x="6996900" y="5071425"/>
            <a:ext cx="4795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5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4"/>
          <p:cNvSpPr txBox="1">
            <a:spLocks noGrp="1"/>
          </p:cNvSpPr>
          <p:nvPr>
            <p:ph type="body" idx="1"/>
          </p:nvPr>
        </p:nvSpPr>
        <p:spPr>
          <a:xfrm>
            <a:off x="399300" y="1971275"/>
            <a:ext cx="11393400" cy="43647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1200"/>
              </a:spcBef>
              <a:spcAft>
                <a:spcPts val="0"/>
              </a:spcAft>
              <a:buSzPts val="1800"/>
              <a:buNone/>
            </a:pPr>
            <a:r>
              <a:rPr lang="en-GB" dirty="0"/>
              <a:t>Η αφήγηση του </a:t>
            </a:r>
            <a:r>
              <a:rPr lang="en-GB" b="1" dirty="0"/>
              <a:t>γιατί</a:t>
            </a:r>
            <a:r>
              <a:rPr lang="en-GB" dirty="0"/>
              <a:t>, του </a:t>
            </a:r>
            <a:r>
              <a:rPr lang="en-GB" b="1" dirty="0"/>
              <a:t>τι</a:t>
            </a:r>
            <a:r>
              <a:rPr lang="en-GB" dirty="0"/>
              <a:t>, του </a:t>
            </a:r>
            <a:r>
              <a:rPr lang="en-GB" b="1" dirty="0"/>
              <a:t>πότε </a:t>
            </a:r>
            <a:r>
              <a:rPr lang="en-GB" dirty="0"/>
              <a:t>και του </a:t>
            </a:r>
            <a:r>
              <a:rPr lang="en-GB" b="1" dirty="0"/>
              <a:t>πώς </a:t>
            </a:r>
            <a:r>
              <a:rPr lang="en-GB" dirty="0"/>
              <a:t>είναι κρίσιμα εργαλεία ερμηνείας για την υπεράσπιση και τη δέσμευση (</a:t>
            </a:r>
            <a:r>
              <a:rPr lang="el-GR" dirty="0"/>
              <a:t>για προσέγγιση χορηγών,</a:t>
            </a:r>
            <a:r>
              <a:rPr lang="en-GB" dirty="0"/>
              <a:t> υπ</a:t>
            </a:r>
            <a:r>
              <a:rPr lang="en-GB" dirty="0" err="1"/>
              <a:t>οστηρικτ</a:t>
            </a:r>
            <a:r>
              <a:rPr lang="el-GR" dirty="0"/>
              <a:t>ών</a:t>
            </a:r>
            <a:r>
              <a:rPr lang="en-GB" dirty="0"/>
              <a:t> και </a:t>
            </a:r>
            <a:r>
              <a:rPr lang="en-GB" dirty="0" err="1"/>
              <a:t>ετ</a:t>
            </a:r>
            <a:r>
              <a:rPr lang="en-GB" dirty="0"/>
              <a:t>αίρ</a:t>
            </a:r>
            <a:r>
              <a:rPr lang="el-GR" dirty="0"/>
              <a:t>ων</a:t>
            </a:r>
            <a:r>
              <a:rPr lang="en-GB" dirty="0"/>
              <a:t>).</a:t>
            </a:r>
            <a:endParaRPr dirty="0"/>
          </a:p>
          <a:p>
            <a:pPr marL="0" lvl="0" indent="0" algn="l" rtl="0">
              <a:lnSpc>
                <a:spcPct val="115000"/>
              </a:lnSpc>
              <a:spcBef>
                <a:spcPts val="1200"/>
              </a:spcBef>
              <a:spcAft>
                <a:spcPts val="0"/>
              </a:spcAft>
              <a:buSzPts val="1800"/>
              <a:buNone/>
            </a:pPr>
            <a:r>
              <a:rPr lang="en-GB" dirty="0"/>
              <a:t>Η ξεκάθαρη επικοινωνία με βασικά μηνύματα και η ειδική προσαρμογή </a:t>
            </a:r>
            <a:r>
              <a:rPr lang="el-GR" dirty="0"/>
              <a:t>τους, </a:t>
            </a:r>
            <a:r>
              <a:rPr lang="en-GB" dirty="0" err="1"/>
              <a:t>ώστε</a:t>
            </a:r>
            <a:r>
              <a:rPr lang="en-GB" dirty="0"/>
              <a:t> να απευθύνονται σε κάθε ομάδα ενδιαφερομένων είναι ένα σημαντικό εργαλείο για την ηγεσία.</a:t>
            </a:r>
            <a:endParaRPr dirty="0"/>
          </a:p>
          <a:p>
            <a:pPr marL="0" lvl="0" indent="0" algn="l" rtl="0">
              <a:lnSpc>
                <a:spcPct val="115000"/>
              </a:lnSpc>
              <a:spcBef>
                <a:spcPts val="1200"/>
              </a:spcBef>
              <a:spcAft>
                <a:spcPts val="0"/>
              </a:spcAft>
              <a:buSzPts val="1800"/>
              <a:buNone/>
            </a:pPr>
            <a:r>
              <a:rPr lang="en-GB" dirty="0"/>
              <a:t>Όταν ορίζετε μια αφήγηση, σκεφτείτε:</a:t>
            </a:r>
            <a:endParaRPr dirty="0"/>
          </a:p>
          <a:p>
            <a:pPr marL="457200" lvl="0" indent="-342900" algn="l" rtl="0">
              <a:lnSpc>
                <a:spcPct val="115000"/>
              </a:lnSpc>
              <a:spcBef>
                <a:spcPts val="1200"/>
              </a:spcBef>
              <a:spcAft>
                <a:spcPts val="0"/>
              </a:spcAft>
              <a:buSzPts val="1800"/>
              <a:buFont typeface="Wingdings" panose="05000000000000000000" pitchFamily="2" charset="2"/>
              <a:buChar char="§"/>
            </a:pPr>
            <a:r>
              <a:rPr lang="en-GB" dirty="0"/>
              <a:t>Γιατί - Αυτός είναι ο σκοπός του έργου. Τι προσπαθεί να επιτύχει η Ο</a:t>
            </a:r>
            <a:r>
              <a:rPr lang="el-GR" dirty="0" err="1"/>
              <a:t>ΚτΠ</a:t>
            </a:r>
            <a:r>
              <a:rPr lang="en-GB" dirty="0"/>
              <a:t>;</a:t>
            </a:r>
            <a:endParaRPr dirty="0"/>
          </a:p>
          <a:p>
            <a:pPr marL="457200" lvl="0" indent="-342900" algn="l" rtl="0">
              <a:lnSpc>
                <a:spcPct val="115000"/>
              </a:lnSpc>
              <a:spcBef>
                <a:spcPts val="0"/>
              </a:spcBef>
              <a:spcAft>
                <a:spcPts val="0"/>
              </a:spcAft>
              <a:buSzPts val="1800"/>
              <a:buFont typeface="Wingdings" panose="05000000000000000000" pitchFamily="2" charset="2"/>
              <a:buChar char="§"/>
            </a:pPr>
            <a:r>
              <a:rPr lang="en-GB" dirty="0"/>
              <a:t>Τι - Απαντήστε με τη μεθοδολογική προσέγγιση που ταιριάζει στην πρωτοβουλία. Για παράδειγμα, ποιοτικά ή ποσοτικά δεδομένα. Τι θα κάνει η ΟΚ</a:t>
            </a:r>
            <a:r>
              <a:rPr lang="el-GR" dirty="0"/>
              <a:t>τ</a:t>
            </a:r>
            <a:r>
              <a:rPr lang="en-GB" dirty="0"/>
              <a:t>Π για να επιδιώξει και να επιτύχει τον δηλωμένο σκοπό της;</a:t>
            </a:r>
            <a:endParaRPr dirty="0"/>
          </a:p>
          <a:p>
            <a:pPr marL="457200" lvl="0" indent="-342900" algn="l" rtl="0">
              <a:lnSpc>
                <a:spcPct val="115000"/>
              </a:lnSpc>
              <a:spcBef>
                <a:spcPts val="0"/>
              </a:spcBef>
              <a:spcAft>
                <a:spcPts val="0"/>
              </a:spcAft>
              <a:buSzPts val="1800"/>
              <a:buFont typeface="Wingdings" panose="05000000000000000000" pitchFamily="2" charset="2"/>
              <a:buChar char="§"/>
            </a:pPr>
            <a:r>
              <a:rPr lang="en-GB" dirty="0"/>
              <a:t>Πότε - Καθορίστε ένα χρονοδιάγραμμα για το έργο από την έναρξη έως την ολοκλήρωση. Αφήστε το να είναι επαναληπτικό, καθώς μπορεί να προκύψουν αλλαγές στην πορεία.</a:t>
            </a:r>
            <a:endParaRPr dirty="0"/>
          </a:p>
          <a:p>
            <a:pPr marL="457200" lvl="0" indent="-342900" algn="l" rtl="0">
              <a:lnSpc>
                <a:spcPct val="115000"/>
              </a:lnSpc>
              <a:spcBef>
                <a:spcPts val="0"/>
              </a:spcBef>
              <a:spcAft>
                <a:spcPts val="0"/>
              </a:spcAft>
              <a:buSzPts val="1800"/>
              <a:buFont typeface="Wingdings" panose="05000000000000000000" pitchFamily="2" charset="2"/>
              <a:buChar char="§"/>
            </a:pPr>
            <a:r>
              <a:rPr lang="en-GB" dirty="0"/>
              <a:t>Πώς - Πώς θα επηρεάσει η πρωτοβουλία μιας ΟΚ</a:t>
            </a:r>
            <a:r>
              <a:rPr lang="el-GR" dirty="0"/>
              <a:t>τ</a:t>
            </a:r>
            <a:r>
              <a:rPr lang="en-GB" dirty="0"/>
              <a:t>Π την κοινωνία; Γιατί έχει σημασία;</a:t>
            </a:r>
            <a:endParaRPr dirty="0"/>
          </a:p>
          <a:p>
            <a:pPr marL="0" lvl="0" indent="0" algn="just" rtl="0">
              <a:lnSpc>
                <a:spcPct val="90000"/>
              </a:lnSpc>
              <a:spcBef>
                <a:spcPts val="0"/>
              </a:spcBef>
              <a:spcAft>
                <a:spcPts val="0"/>
              </a:spcAft>
              <a:buSzPts val="1800"/>
              <a:buNone/>
            </a:pPr>
            <a:endParaRPr b="1" dirty="0"/>
          </a:p>
          <a:p>
            <a:pPr marL="0" lvl="0" indent="0" algn="l" rtl="0">
              <a:lnSpc>
                <a:spcPct val="115000"/>
              </a:lnSpc>
              <a:spcBef>
                <a:spcPts val="1200"/>
              </a:spcBef>
              <a:spcAft>
                <a:spcPts val="0"/>
              </a:spcAft>
              <a:buSzPts val="1800"/>
              <a:buNone/>
            </a:pPr>
            <a:endParaRPr dirty="0"/>
          </a:p>
          <a:p>
            <a:pPr marL="0" lvl="0" indent="0" algn="just" rtl="0">
              <a:lnSpc>
                <a:spcPct val="90000"/>
              </a:lnSpc>
              <a:spcBef>
                <a:spcPts val="1200"/>
              </a:spcBef>
              <a:spcAft>
                <a:spcPts val="0"/>
              </a:spcAft>
              <a:buClr>
                <a:schemeClr val="accent1"/>
              </a:buClr>
              <a:buSzPts val="1800"/>
              <a:buNone/>
            </a:pPr>
            <a:endParaRPr dirty="0"/>
          </a:p>
        </p:txBody>
      </p:sp>
      <p:sp>
        <p:nvSpPr>
          <p:cNvPr id="84" name="Google Shape;84;p4"/>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dirty="0"/>
              <a:t>Επικοινωνία και βασικά μηνύματα</a:t>
            </a:r>
            <a:endParaRPr b="1" dirty="0"/>
          </a:p>
        </p:txBody>
      </p:sp>
      <p:sp>
        <p:nvSpPr>
          <p:cNvPr id="85" name="Google Shape;85;p4"/>
          <p:cNvSpPr txBox="1">
            <a:spLocks noGrp="1"/>
          </p:cNvSpPr>
          <p:nvPr>
            <p:ph type="body" idx="1"/>
          </p:nvPr>
        </p:nvSpPr>
        <p:spPr>
          <a:xfrm>
            <a:off x="399369" y="1302362"/>
            <a:ext cx="11393400" cy="500700"/>
          </a:xfrm>
          <a:prstGeom prst="rect">
            <a:avLst/>
          </a:prstGeom>
          <a:noFill/>
          <a:ln>
            <a:noFill/>
          </a:ln>
        </p:spPr>
        <p:txBody>
          <a:bodyPr spcFirstLastPara="1" wrap="square" lIns="0" tIns="0" rIns="0" bIns="0" anchor="ctr" anchorCtr="0">
            <a:noAutofit/>
          </a:bodyPr>
          <a:lstStyle/>
          <a:p>
            <a:pPr marL="0" lvl="0" indent="0" algn="just" rtl="0">
              <a:lnSpc>
                <a:spcPct val="90000"/>
              </a:lnSpc>
              <a:spcBef>
                <a:spcPts val="0"/>
              </a:spcBef>
              <a:spcAft>
                <a:spcPts val="0"/>
              </a:spcAft>
              <a:buClr>
                <a:schemeClr val="accent3"/>
              </a:buClr>
              <a:buSzPts val="2000"/>
              <a:buNone/>
            </a:pPr>
            <a:r>
              <a:rPr lang="en-GB" b="1" dirty="0"/>
              <a:t>Άσκηση 1 - Καθορισμός της αφήγησής σας</a:t>
            </a:r>
            <a:endParaRPr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5"/>
          <p:cNvSpPr txBox="1">
            <a:spLocks noGrp="1"/>
          </p:cNvSpPr>
          <p:nvPr>
            <p:ph type="body" idx="2"/>
          </p:nvPr>
        </p:nvSpPr>
        <p:spPr>
          <a:xfrm>
            <a:off x="399230" y="1296657"/>
            <a:ext cx="11393400" cy="4869600"/>
          </a:xfrm>
          <a:prstGeom prst="rect">
            <a:avLst/>
          </a:prstGeom>
          <a:noFill/>
          <a:ln>
            <a:noFill/>
          </a:ln>
        </p:spPr>
        <p:txBody>
          <a:bodyPr spcFirstLastPara="1" wrap="square" lIns="0" tIns="0" rIns="0" bIns="0" anchor="t" anchorCtr="0">
            <a:noAutofit/>
          </a:bodyPr>
          <a:lstStyle/>
          <a:p>
            <a:pPr marL="0" lvl="0" indent="0" algn="just" rtl="0">
              <a:lnSpc>
                <a:spcPct val="90000"/>
              </a:lnSpc>
              <a:spcBef>
                <a:spcPts val="0"/>
              </a:spcBef>
              <a:spcAft>
                <a:spcPts val="0"/>
              </a:spcAft>
              <a:buClr>
                <a:schemeClr val="accent1"/>
              </a:buClr>
              <a:buSzPts val="1800"/>
              <a:buFont typeface="Arial"/>
              <a:buNone/>
            </a:pPr>
            <a:endParaRPr dirty="0"/>
          </a:p>
          <a:p>
            <a:pPr marL="457200" lvl="0" indent="-342900" algn="just" rtl="0">
              <a:lnSpc>
                <a:spcPct val="90000"/>
              </a:lnSpc>
              <a:spcBef>
                <a:spcPts val="0"/>
              </a:spcBef>
              <a:spcAft>
                <a:spcPts val="0"/>
              </a:spcAft>
              <a:buSzPts val="1800"/>
              <a:buFont typeface="Wingdings" panose="05000000000000000000" pitchFamily="2" charset="2"/>
              <a:buChar char="§"/>
            </a:pPr>
            <a:r>
              <a:rPr lang="en-GB" dirty="0"/>
              <a:t>Έρευνα και λογιστικός έλεγχος - ανάλυση βάσει γεγονότων των θεμάτων στα οποία δραστηριοποιείται η ΟΚ</a:t>
            </a:r>
            <a:r>
              <a:rPr lang="el-GR" dirty="0"/>
              <a:t>τ</a:t>
            </a:r>
            <a:r>
              <a:rPr lang="en-GB" dirty="0"/>
              <a:t>Π, </a:t>
            </a:r>
            <a:endParaRPr dirty="0"/>
          </a:p>
          <a:p>
            <a:pPr marL="742950" lvl="0" indent="-285750" algn="just" rtl="0">
              <a:lnSpc>
                <a:spcPct val="90000"/>
              </a:lnSpc>
              <a:spcBef>
                <a:spcPts val="0"/>
              </a:spcBef>
              <a:spcAft>
                <a:spcPts val="0"/>
              </a:spcAft>
              <a:buSzPts val="1800"/>
              <a:buFont typeface="Wingdings" panose="05000000000000000000" pitchFamily="2" charset="2"/>
              <a:buChar char="§"/>
            </a:pPr>
            <a:endParaRPr dirty="0"/>
          </a:p>
          <a:p>
            <a:pPr marL="914400" lvl="1" indent="-342900" algn="just" rtl="0">
              <a:lnSpc>
                <a:spcPct val="90000"/>
              </a:lnSpc>
              <a:spcBef>
                <a:spcPts val="0"/>
              </a:spcBef>
              <a:spcAft>
                <a:spcPts val="0"/>
              </a:spcAft>
              <a:buClr>
                <a:srgbClr val="000000"/>
              </a:buClr>
              <a:buSzPts val="1800"/>
              <a:buFont typeface="Wingdings" panose="05000000000000000000" pitchFamily="2" charset="2"/>
              <a:buChar char="§"/>
            </a:pPr>
            <a:r>
              <a:rPr lang="en-GB" sz="1800" dirty="0">
                <a:solidFill>
                  <a:srgbClr val="000000"/>
                </a:solidFill>
              </a:rPr>
              <a:t>Ποιος άλλος βρίσκεται στον ίδιο χώρο; </a:t>
            </a:r>
            <a:endParaRPr sz="1800" dirty="0">
              <a:solidFill>
                <a:srgbClr val="000000"/>
              </a:solidFill>
            </a:endParaRPr>
          </a:p>
          <a:p>
            <a:pPr marL="914400" lvl="1" indent="-342900" algn="just" rtl="0">
              <a:lnSpc>
                <a:spcPct val="90000"/>
              </a:lnSpc>
              <a:spcBef>
                <a:spcPts val="0"/>
              </a:spcBef>
              <a:spcAft>
                <a:spcPts val="0"/>
              </a:spcAft>
              <a:buClr>
                <a:srgbClr val="000000"/>
              </a:buClr>
              <a:buSzPts val="1800"/>
              <a:buFont typeface="Wingdings" panose="05000000000000000000" pitchFamily="2" charset="2"/>
              <a:buChar char="§"/>
            </a:pPr>
            <a:r>
              <a:rPr lang="en-GB" sz="1800" dirty="0" err="1">
                <a:solidFill>
                  <a:srgbClr val="000000"/>
                </a:solidFill>
              </a:rPr>
              <a:t>Πώς</a:t>
            </a:r>
            <a:r>
              <a:rPr lang="en-GB" sz="1800" dirty="0">
                <a:solidFill>
                  <a:srgbClr val="000000"/>
                </a:solidFill>
              </a:rPr>
              <a:t> </a:t>
            </a:r>
            <a:r>
              <a:rPr lang="en-GB" sz="1800" dirty="0" err="1">
                <a:solidFill>
                  <a:srgbClr val="000000"/>
                </a:solidFill>
              </a:rPr>
              <a:t>συνεργάζ</a:t>
            </a:r>
            <a:r>
              <a:rPr lang="el-GR" sz="1800" dirty="0" err="1">
                <a:solidFill>
                  <a:srgbClr val="000000"/>
                </a:solidFill>
              </a:rPr>
              <a:t>εστε</a:t>
            </a:r>
            <a:r>
              <a:rPr lang="en-GB" sz="1800" dirty="0">
                <a:solidFill>
                  <a:srgbClr val="000000"/>
                </a:solidFill>
              </a:rPr>
              <a:t> με τα ενδιαφερόμενα μέρη;  </a:t>
            </a:r>
            <a:endParaRPr sz="1800" dirty="0">
              <a:solidFill>
                <a:srgbClr val="000000"/>
              </a:solidFill>
            </a:endParaRPr>
          </a:p>
          <a:p>
            <a:pPr marL="914400" lvl="1" indent="-342900" algn="just" rtl="0">
              <a:lnSpc>
                <a:spcPct val="90000"/>
              </a:lnSpc>
              <a:spcBef>
                <a:spcPts val="0"/>
              </a:spcBef>
              <a:spcAft>
                <a:spcPts val="0"/>
              </a:spcAft>
              <a:buClr>
                <a:srgbClr val="000000"/>
              </a:buClr>
              <a:buSzPts val="1800"/>
              <a:buFont typeface="Wingdings" panose="05000000000000000000" pitchFamily="2" charset="2"/>
              <a:buChar char="§"/>
            </a:pPr>
            <a:r>
              <a:rPr lang="en-GB" sz="1800" dirty="0" err="1">
                <a:solidFill>
                  <a:srgbClr val="000000"/>
                </a:solidFill>
              </a:rPr>
              <a:t>Ποι</a:t>
            </a:r>
            <a:r>
              <a:rPr lang="en-GB" sz="1800" dirty="0">
                <a:solidFill>
                  <a:srgbClr val="000000"/>
                </a:solidFill>
              </a:rPr>
              <a:t>α φήμη</a:t>
            </a:r>
            <a:r>
              <a:rPr lang="el-GR" sz="1800" dirty="0">
                <a:solidFill>
                  <a:srgbClr val="000000"/>
                </a:solidFill>
              </a:rPr>
              <a:t> έχετε</a:t>
            </a:r>
            <a:r>
              <a:rPr lang="en-GB" sz="1800" dirty="0">
                <a:solidFill>
                  <a:srgbClr val="000000"/>
                </a:solidFill>
              </a:rPr>
              <a:t> στον τομέα; </a:t>
            </a:r>
            <a:endParaRPr sz="1800" dirty="0">
              <a:solidFill>
                <a:srgbClr val="000000"/>
              </a:solidFill>
            </a:endParaRPr>
          </a:p>
          <a:p>
            <a:pPr marL="914400" lvl="1" indent="-342900" algn="just" rtl="0">
              <a:lnSpc>
                <a:spcPct val="90000"/>
              </a:lnSpc>
              <a:spcBef>
                <a:spcPts val="0"/>
              </a:spcBef>
              <a:spcAft>
                <a:spcPts val="0"/>
              </a:spcAft>
              <a:buClr>
                <a:srgbClr val="000000"/>
              </a:buClr>
              <a:buSzPts val="1800"/>
              <a:buFont typeface="Wingdings" panose="05000000000000000000" pitchFamily="2" charset="2"/>
              <a:buChar char="§"/>
            </a:pPr>
            <a:r>
              <a:rPr lang="en-GB" sz="1800" dirty="0">
                <a:solidFill>
                  <a:srgbClr val="000000"/>
                </a:solidFill>
              </a:rPr>
              <a:t>Με π</a:t>
            </a:r>
            <a:r>
              <a:rPr lang="en-GB" sz="1800" dirty="0" err="1">
                <a:solidFill>
                  <a:srgbClr val="000000"/>
                </a:solidFill>
              </a:rPr>
              <a:t>οιους</a:t>
            </a:r>
            <a:r>
              <a:rPr lang="en-GB" sz="1800" dirty="0">
                <a:solidFill>
                  <a:srgbClr val="000000"/>
                </a:solidFill>
              </a:rPr>
              <a:t> </a:t>
            </a:r>
            <a:r>
              <a:rPr lang="en-GB" sz="1800" dirty="0" err="1">
                <a:solidFill>
                  <a:srgbClr val="000000"/>
                </a:solidFill>
              </a:rPr>
              <a:t>συνεργάζ</a:t>
            </a:r>
            <a:r>
              <a:rPr lang="el-GR" sz="1800" dirty="0" err="1">
                <a:solidFill>
                  <a:srgbClr val="000000"/>
                </a:solidFill>
              </a:rPr>
              <a:t>εστε</a:t>
            </a:r>
            <a:r>
              <a:rPr lang="en-GB" sz="1800" dirty="0">
                <a:solidFill>
                  <a:srgbClr val="000000"/>
                </a:solidFill>
              </a:rPr>
              <a:t>; </a:t>
            </a:r>
            <a:endParaRPr sz="1800" dirty="0">
              <a:solidFill>
                <a:srgbClr val="000000"/>
              </a:solidFill>
            </a:endParaRPr>
          </a:p>
          <a:p>
            <a:pPr marL="914400" lvl="1" indent="-342900" algn="just" rtl="0">
              <a:lnSpc>
                <a:spcPct val="90000"/>
              </a:lnSpc>
              <a:spcBef>
                <a:spcPts val="0"/>
              </a:spcBef>
              <a:spcAft>
                <a:spcPts val="0"/>
              </a:spcAft>
              <a:buClr>
                <a:srgbClr val="000000"/>
              </a:buClr>
              <a:buSzPts val="1800"/>
              <a:buFont typeface="Wingdings" panose="05000000000000000000" pitchFamily="2" charset="2"/>
              <a:buChar char="§"/>
            </a:pPr>
            <a:r>
              <a:rPr lang="en-GB" sz="1800" dirty="0" err="1">
                <a:solidFill>
                  <a:srgbClr val="000000"/>
                </a:solidFill>
              </a:rPr>
              <a:t>Πώς</a:t>
            </a:r>
            <a:r>
              <a:rPr lang="en-GB" sz="1800" dirty="0">
                <a:solidFill>
                  <a:srgbClr val="000000"/>
                </a:solidFill>
              </a:rPr>
              <a:t> επ</a:t>
            </a:r>
            <a:r>
              <a:rPr lang="en-GB" sz="1800" dirty="0" err="1">
                <a:solidFill>
                  <a:srgbClr val="000000"/>
                </a:solidFill>
              </a:rPr>
              <a:t>ικοινων</a:t>
            </a:r>
            <a:r>
              <a:rPr lang="el-GR" sz="1800" dirty="0">
                <a:solidFill>
                  <a:srgbClr val="000000"/>
                </a:solidFill>
              </a:rPr>
              <a:t>είτε</a:t>
            </a:r>
            <a:r>
              <a:rPr lang="en-GB" sz="1800" dirty="0">
                <a:solidFill>
                  <a:srgbClr val="000000"/>
                </a:solidFill>
              </a:rPr>
              <a:t>, κα</a:t>
            </a:r>
            <a:r>
              <a:rPr lang="en-GB" sz="1800" dirty="0" err="1">
                <a:solidFill>
                  <a:srgbClr val="000000"/>
                </a:solidFill>
              </a:rPr>
              <a:t>θοδηγ</a:t>
            </a:r>
            <a:r>
              <a:rPr lang="el-GR" sz="1800" dirty="0">
                <a:solidFill>
                  <a:srgbClr val="000000"/>
                </a:solidFill>
              </a:rPr>
              <a:t>είτε</a:t>
            </a:r>
            <a:r>
              <a:rPr lang="en-GB" sz="1800" dirty="0">
                <a:solidFill>
                  <a:srgbClr val="000000"/>
                </a:solidFill>
              </a:rPr>
              <a:t>, </a:t>
            </a:r>
            <a:r>
              <a:rPr lang="en-GB" sz="1800" dirty="0" err="1">
                <a:solidFill>
                  <a:srgbClr val="000000"/>
                </a:solidFill>
              </a:rPr>
              <a:t>δι</a:t>
            </a:r>
            <a:r>
              <a:rPr lang="en-GB" sz="1800" dirty="0">
                <a:solidFill>
                  <a:srgbClr val="000000"/>
                </a:solidFill>
              </a:rPr>
              <a:t>αμορφών</a:t>
            </a:r>
            <a:r>
              <a:rPr lang="el-GR" sz="1800" dirty="0" err="1">
                <a:solidFill>
                  <a:srgbClr val="000000"/>
                </a:solidFill>
              </a:rPr>
              <a:t>ετε</a:t>
            </a:r>
            <a:r>
              <a:rPr lang="en-GB" sz="1800" dirty="0">
                <a:solidFill>
                  <a:srgbClr val="000000"/>
                </a:solidFill>
              </a:rPr>
              <a:t> και κα</a:t>
            </a:r>
            <a:r>
              <a:rPr lang="en-GB" sz="1800" dirty="0" err="1">
                <a:solidFill>
                  <a:srgbClr val="000000"/>
                </a:solidFill>
              </a:rPr>
              <a:t>θορίζ</a:t>
            </a:r>
            <a:r>
              <a:rPr lang="el-GR" sz="1800" dirty="0" err="1">
                <a:solidFill>
                  <a:srgbClr val="000000"/>
                </a:solidFill>
              </a:rPr>
              <a:t>ετε</a:t>
            </a:r>
            <a:r>
              <a:rPr lang="en-GB" sz="1800" dirty="0">
                <a:solidFill>
                  <a:srgbClr val="000000"/>
                </a:solidFill>
              </a:rPr>
              <a:t> τις αντιλήψεις/θέματα/χώρο;</a:t>
            </a:r>
            <a:endParaRPr sz="1800" dirty="0">
              <a:solidFill>
                <a:srgbClr val="000000"/>
              </a:solidFill>
            </a:endParaRPr>
          </a:p>
          <a:p>
            <a:pPr marL="1200150" lvl="0" indent="-285750" algn="just" rtl="0">
              <a:lnSpc>
                <a:spcPct val="90000"/>
              </a:lnSpc>
              <a:spcBef>
                <a:spcPts val="0"/>
              </a:spcBef>
              <a:spcAft>
                <a:spcPts val="0"/>
              </a:spcAft>
              <a:buSzPts val="1800"/>
              <a:buFont typeface="Wingdings" panose="05000000000000000000" pitchFamily="2" charset="2"/>
              <a:buChar char="§"/>
            </a:pPr>
            <a:endParaRPr sz="1800" dirty="0">
              <a:solidFill>
                <a:srgbClr val="000000"/>
              </a:solidFill>
            </a:endParaRPr>
          </a:p>
          <a:p>
            <a:pPr marL="457200" lvl="0" indent="-342900" algn="just" rtl="0">
              <a:lnSpc>
                <a:spcPct val="90000"/>
              </a:lnSpc>
              <a:spcBef>
                <a:spcPts val="0"/>
              </a:spcBef>
              <a:spcAft>
                <a:spcPts val="0"/>
              </a:spcAft>
              <a:buSzPts val="1800"/>
              <a:buFont typeface="Wingdings" panose="05000000000000000000" pitchFamily="2" charset="2"/>
              <a:buChar char="§"/>
            </a:pPr>
            <a:r>
              <a:rPr lang="en-GB" dirty="0"/>
              <a:t>Πώς ο σκοπός σας είναι αυθεντικός και ευαίσθητος στον αντίκτυπο;</a:t>
            </a:r>
            <a:endParaRPr dirty="0"/>
          </a:p>
          <a:p>
            <a:pPr marL="742950" lvl="0" indent="-285750" algn="just" rtl="0">
              <a:lnSpc>
                <a:spcPct val="90000"/>
              </a:lnSpc>
              <a:spcBef>
                <a:spcPts val="0"/>
              </a:spcBef>
              <a:spcAft>
                <a:spcPts val="0"/>
              </a:spcAft>
              <a:buSzPts val="1800"/>
              <a:buFont typeface="Wingdings" panose="05000000000000000000" pitchFamily="2" charset="2"/>
              <a:buChar char="§"/>
            </a:pPr>
            <a:endParaRPr dirty="0"/>
          </a:p>
          <a:p>
            <a:pPr marL="457200" lvl="0" indent="-342900" algn="just" rtl="0">
              <a:lnSpc>
                <a:spcPct val="90000"/>
              </a:lnSpc>
              <a:spcBef>
                <a:spcPts val="0"/>
              </a:spcBef>
              <a:spcAft>
                <a:spcPts val="0"/>
              </a:spcAft>
              <a:buSzPts val="1800"/>
              <a:buFont typeface="Wingdings" panose="05000000000000000000" pitchFamily="2" charset="2"/>
              <a:buChar char="§"/>
            </a:pPr>
            <a:r>
              <a:rPr lang="el-GR" dirty="0"/>
              <a:t>Σ</a:t>
            </a:r>
            <a:r>
              <a:rPr lang="en-GB" dirty="0" err="1"/>
              <a:t>υγκριτική</a:t>
            </a:r>
            <a:r>
              <a:rPr lang="en-GB" dirty="0"/>
              <a:t> α</a:t>
            </a:r>
            <a:r>
              <a:rPr lang="en-GB" dirty="0" err="1"/>
              <a:t>ξιολόγηση</a:t>
            </a:r>
            <a:r>
              <a:rPr lang="el-GR" dirty="0"/>
              <a:t> </a:t>
            </a:r>
            <a:r>
              <a:rPr lang="en-GB" dirty="0"/>
              <a:t>και τελειοποίηση των διαδικασιών και του αντίκτυπου τ</a:t>
            </a:r>
            <a:r>
              <a:rPr lang="el-GR" dirty="0"/>
              <a:t>ης </a:t>
            </a:r>
            <a:r>
              <a:rPr lang="el-GR" dirty="0" err="1"/>
              <a:t>ΟΚτΠ</a:t>
            </a:r>
            <a:r>
              <a:rPr lang="en-GB" dirty="0"/>
              <a:t> σας</a:t>
            </a:r>
            <a:endParaRPr dirty="0"/>
          </a:p>
          <a:p>
            <a:pPr marL="0" lvl="0" indent="0" algn="just" rtl="0">
              <a:lnSpc>
                <a:spcPct val="90000"/>
              </a:lnSpc>
              <a:spcBef>
                <a:spcPts val="0"/>
              </a:spcBef>
              <a:spcAft>
                <a:spcPts val="0"/>
              </a:spcAft>
              <a:buSzPts val="1800"/>
              <a:buNone/>
            </a:pPr>
            <a:endParaRPr dirty="0"/>
          </a:p>
          <a:p>
            <a:pPr marL="0" lvl="0" indent="0" algn="just" rtl="0">
              <a:lnSpc>
                <a:spcPct val="90000"/>
              </a:lnSpc>
              <a:spcBef>
                <a:spcPts val="0"/>
              </a:spcBef>
              <a:spcAft>
                <a:spcPts val="0"/>
              </a:spcAft>
              <a:buSzPts val="1800"/>
              <a:buNone/>
            </a:pPr>
            <a:r>
              <a:rPr lang="en-GB" dirty="0"/>
              <a:t>Δικτυωθείτε για να δημιουργήσετε έναν άτυπο κύκλο συμβούλων που είναι ειδικοί σε διάφορους κλάδους. Μπορούν να σας βοηθήσουν να κατευθύνετε και να </a:t>
            </a:r>
            <a:r>
              <a:rPr lang="en-GB" dirty="0" err="1"/>
              <a:t>στηρίξετε</a:t>
            </a:r>
            <a:r>
              <a:rPr lang="en-GB" dirty="0"/>
              <a:t> </a:t>
            </a:r>
            <a:r>
              <a:rPr lang="el-GR" dirty="0"/>
              <a:t>την </a:t>
            </a:r>
            <a:r>
              <a:rPr lang="el-GR" dirty="0" err="1"/>
              <a:t>ΟΚτΠ</a:t>
            </a:r>
            <a:r>
              <a:rPr lang="en-GB" dirty="0"/>
              <a:t> σας, καθώς και να α</a:t>
            </a:r>
            <a:r>
              <a:rPr lang="en-GB" dirty="0" err="1"/>
              <a:t>νοίξ</a:t>
            </a:r>
            <a:r>
              <a:rPr lang="el-GR" dirty="0" err="1"/>
              <a:t>ετε</a:t>
            </a:r>
            <a:r>
              <a:rPr lang="en-GB" dirty="0"/>
              <a:t> πόρτες σε ανεξερεύνητες ευκαιρίες.</a:t>
            </a:r>
            <a:endParaRPr dirty="0"/>
          </a:p>
          <a:p>
            <a:pPr marL="0" lvl="0" indent="0" algn="just" rtl="0">
              <a:lnSpc>
                <a:spcPct val="90000"/>
              </a:lnSpc>
              <a:spcBef>
                <a:spcPts val="0"/>
              </a:spcBef>
              <a:spcAft>
                <a:spcPts val="0"/>
              </a:spcAft>
              <a:buSzPts val="1800"/>
              <a:buNone/>
            </a:pPr>
            <a:endParaRPr dirty="0"/>
          </a:p>
          <a:p>
            <a:pPr marL="0" lvl="0" indent="0" algn="just" rtl="0">
              <a:lnSpc>
                <a:spcPct val="90000"/>
              </a:lnSpc>
              <a:spcBef>
                <a:spcPts val="0"/>
              </a:spcBef>
              <a:spcAft>
                <a:spcPts val="0"/>
              </a:spcAft>
              <a:buSzPts val="1800"/>
              <a:buNone/>
            </a:pPr>
            <a:r>
              <a:rPr lang="en-GB" dirty="0"/>
              <a:t>Αφού οριστούν ο σκοπός, η αφήγηση και η αξιολόγηση, τότε είναι καιρός να συγκεντρώσετε χρήματα, να προσελκύσετε υποστηρικτές.</a:t>
            </a:r>
            <a:endParaRPr dirty="0"/>
          </a:p>
        </p:txBody>
      </p:sp>
      <p:sp>
        <p:nvSpPr>
          <p:cNvPr id="91" name="Google Shape;91;p5"/>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dirty="0"/>
              <a:t>Πριν αρχίσετε να π</a:t>
            </a:r>
            <a:r>
              <a:rPr lang="en-GB" b="1" dirty="0" err="1"/>
              <a:t>ροσελκύετε</a:t>
            </a:r>
            <a:r>
              <a:rPr lang="el-GR" b="1" dirty="0"/>
              <a:t> χορηγούς</a:t>
            </a:r>
            <a:endParaRPr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6"/>
          <p:cNvSpPr txBox="1">
            <a:spLocks noGrp="1"/>
          </p:cNvSpPr>
          <p:nvPr>
            <p:ph type="body" idx="2"/>
          </p:nvPr>
        </p:nvSpPr>
        <p:spPr>
          <a:xfrm>
            <a:off x="399370" y="1382618"/>
            <a:ext cx="7144425" cy="4965600"/>
          </a:xfrm>
          <a:prstGeom prst="rect">
            <a:avLst/>
          </a:prstGeom>
          <a:noFill/>
          <a:ln>
            <a:noFill/>
          </a:ln>
        </p:spPr>
        <p:txBody>
          <a:bodyPr spcFirstLastPara="1" wrap="square" lIns="0" tIns="0" rIns="0" bIns="0" anchor="t" anchorCtr="0">
            <a:noAutofit/>
          </a:bodyPr>
          <a:lstStyle/>
          <a:p>
            <a:pPr marL="457200" lvl="0" indent="-342900" algn="just" rtl="0">
              <a:lnSpc>
                <a:spcPct val="115000"/>
              </a:lnSpc>
              <a:spcBef>
                <a:spcPts val="1200"/>
              </a:spcBef>
              <a:spcAft>
                <a:spcPts val="0"/>
              </a:spcAft>
              <a:buSzPts val="1800"/>
              <a:buFont typeface="Wingdings" panose="05000000000000000000" pitchFamily="2" charset="2"/>
              <a:buChar char="§"/>
            </a:pPr>
            <a:r>
              <a:rPr lang="en-GB" dirty="0" err="1"/>
              <a:t>Οι</a:t>
            </a:r>
            <a:r>
              <a:rPr lang="en-GB" dirty="0"/>
              <a:t> </a:t>
            </a:r>
            <a:r>
              <a:rPr lang="el-GR" dirty="0"/>
              <a:t>χορηγοί</a:t>
            </a:r>
            <a:r>
              <a:rPr lang="en-GB" dirty="0"/>
              <a:t> επιθυμούν να γνωρίζουν </a:t>
            </a:r>
            <a:r>
              <a:rPr lang="en-GB" dirty="0" err="1"/>
              <a:t>ότι</a:t>
            </a:r>
            <a:r>
              <a:rPr lang="en-GB" dirty="0"/>
              <a:t> </a:t>
            </a:r>
            <a:r>
              <a:rPr lang="el-GR" dirty="0"/>
              <a:t>γίνεται σωστή διαχείριση και δαπάνη </a:t>
            </a:r>
            <a:r>
              <a:rPr lang="en-GB" dirty="0" err="1"/>
              <a:t>κάθε</a:t>
            </a:r>
            <a:r>
              <a:rPr lang="en-GB" dirty="0"/>
              <a:t> </a:t>
            </a:r>
            <a:r>
              <a:rPr lang="en-GB" dirty="0" err="1"/>
              <a:t>ευρώ</a:t>
            </a:r>
            <a:r>
              <a:rPr lang="en-GB" dirty="0"/>
              <a:t>/</a:t>
            </a:r>
            <a:r>
              <a:rPr lang="en-GB" dirty="0" err="1"/>
              <a:t>δολ</a:t>
            </a:r>
            <a:r>
              <a:rPr lang="el-GR" dirty="0" err="1"/>
              <a:t>αρίου</a:t>
            </a:r>
            <a:r>
              <a:rPr lang="el-GR" dirty="0"/>
              <a:t>.</a:t>
            </a:r>
            <a:r>
              <a:rPr lang="en-GB" dirty="0"/>
              <a:t> </a:t>
            </a:r>
            <a:endParaRPr lang="el-GR" dirty="0"/>
          </a:p>
          <a:p>
            <a:pPr marL="114300" lvl="0" indent="0" algn="just" rtl="0">
              <a:lnSpc>
                <a:spcPct val="115000"/>
              </a:lnSpc>
              <a:spcBef>
                <a:spcPts val="1200"/>
              </a:spcBef>
              <a:spcAft>
                <a:spcPts val="0"/>
              </a:spcAft>
              <a:buSzPts val="1800"/>
            </a:pPr>
            <a:endParaRPr dirty="0"/>
          </a:p>
          <a:p>
            <a:pPr marL="457200" lvl="0" indent="-342900" algn="just" rtl="0">
              <a:lnSpc>
                <a:spcPct val="115000"/>
              </a:lnSpc>
              <a:spcBef>
                <a:spcPts val="0"/>
              </a:spcBef>
              <a:spcAft>
                <a:spcPts val="0"/>
              </a:spcAft>
              <a:buSzPts val="1800"/>
              <a:buFont typeface="Wingdings" panose="05000000000000000000" pitchFamily="2" charset="2"/>
              <a:buChar char="§"/>
            </a:pPr>
            <a:r>
              <a:rPr lang="en-GB" dirty="0"/>
              <a:t>Η πειθαρχία στην οικονομική διαχείριση είναι μια βασική δεξιότητα που θα ζητούσαν για την οργανωτική αποτελεσματικότητα μιας </a:t>
            </a:r>
            <a:r>
              <a:rPr lang="el-GR" dirty="0" err="1"/>
              <a:t>ΟΚτΠ</a:t>
            </a:r>
            <a:r>
              <a:rPr lang="el-GR" dirty="0"/>
              <a:t> </a:t>
            </a:r>
            <a:r>
              <a:rPr lang="en-GB" dirty="0"/>
              <a:t>(θα ασχοληθούμε με την οικονομική διαχείριση στο κεφάλαιο που ακολουθεί).</a:t>
            </a:r>
            <a:endParaRPr dirty="0"/>
          </a:p>
          <a:p>
            <a:pPr marL="285750" lvl="0" indent="-285750" algn="just" rtl="0">
              <a:lnSpc>
                <a:spcPct val="115000"/>
              </a:lnSpc>
              <a:spcBef>
                <a:spcPts val="0"/>
              </a:spcBef>
              <a:spcAft>
                <a:spcPts val="0"/>
              </a:spcAft>
              <a:buSzPts val="1800"/>
              <a:buFont typeface="Wingdings" panose="05000000000000000000" pitchFamily="2" charset="2"/>
              <a:buChar char="§"/>
            </a:pPr>
            <a:endParaRPr dirty="0"/>
          </a:p>
          <a:p>
            <a:pPr marL="457200" lvl="0" indent="-342900" algn="just" rtl="0">
              <a:lnSpc>
                <a:spcPct val="115000"/>
              </a:lnSpc>
              <a:spcBef>
                <a:spcPts val="0"/>
              </a:spcBef>
              <a:spcAft>
                <a:spcPts val="0"/>
              </a:spcAft>
              <a:buSzPts val="1800"/>
              <a:buFont typeface="Wingdings" panose="05000000000000000000" pitchFamily="2" charset="2"/>
              <a:buChar char="§"/>
            </a:pPr>
            <a:r>
              <a:rPr lang="en-GB" dirty="0"/>
              <a:t>Κάθε </a:t>
            </a:r>
            <a:r>
              <a:rPr lang="en-GB" dirty="0" err="1"/>
              <a:t>τύ</a:t>
            </a:r>
            <a:r>
              <a:rPr lang="en-GB" dirty="0"/>
              <a:t>πος </a:t>
            </a:r>
            <a:r>
              <a:rPr lang="el-GR" dirty="0"/>
              <a:t>χορηγού </a:t>
            </a:r>
            <a:r>
              <a:rPr lang="en-GB" dirty="0" err="1"/>
              <a:t>έχει</a:t>
            </a:r>
            <a:r>
              <a:rPr lang="en-GB" dirty="0"/>
              <a:t> διαφορετικά κίνητρα για να συνεργαστεί με μια ΟΚ</a:t>
            </a:r>
            <a:r>
              <a:rPr lang="el-GR" dirty="0"/>
              <a:t>τ</a:t>
            </a:r>
            <a:r>
              <a:rPr lang="en-GB" dirty="0"/>
              <a:t>Π.</a:t>
            </a:r>
            <a:endParaRPr dirty="0"/>
          </a:p>
          <a:p>
            <a:pPr marL="285750" lvl="0" indent="-285750" algn="just" rtl="0">
              <a:lnSpc>
                <a:spcPct val="115000"/>
              </a:lnSpc>
              <a:spcBef>
                <a:spcPts val="0"/>
              </a:spcBef>
              <a:spcAft>
                <a:spcPts val="0"/>
              </a:spcAft>
              <a:buSzPts val="1800"/>
              <a:buFont typeface="Wingdings" panose="05000000000000000000" pitchFamily="2" charset="2"/>
              <a:buChar char="§"/>
            </a:pPr>
            <a:endParaRPr dirty="0"/>
          </a:p>
          <a:p>
            <a:pPr marL="457200" lvl="0" indent="-342900" algn="just" rtl="0">
              <a:lnSpc>
                <a:spcPct val="115000"/>
              </a:lnSpc>
              <a:spcBef>
                <a:spcPts val="0"/>
              </a:spcBef>
              <a:spcAft>
                <a:spcPts val="0"/>
              </a:spcAft>
              <a:buSzPts val="1800"/>
              <a:buFont typeface="Wingdings" panose="05000000000000000000" pitchFamily="2" charset="2"/>
              <a:buChar char="§"/>
            </a:pPr>
            <a:r>
              <a:rPr lang="en-GB" dirty="0"/>
              <a:t>Υπάρχουν διάφορες προσεγγίσεις για να δούμε πώς η ΟΚ</a:t>
            </a:r>
            <a:r>
              <a:rPr lang="el-GR" dirty="0"/>
              <a:t>τ</a:t>
            </a:r>
            <a:r>
              <a:rPr lang="en-GB" dirty="0"/>
              <a:t>Π μπορεί να προσθέσει αξία μέσω του αντίκτυπού της σε κάθε κίνητρο του δότη</a:t>
            </a:r>
            <a:r>
              <a:rPr lang="el-GR" dirty="0"/>
              <a:t>.</a:t>
            </a:r>
            <a:endParaRPr dirty="0"/>
          </a:p>
          <a:p>
            <a:pPr marL="0" lvl="0" indent="0" algn="just" rtl="0">
              <a:lnSpc>
                <a:spcPct val="115000"/>
              </a:lnSpc>
              <a:spcBef>
                <a:spcPts val="1200"/>
              </a:spcBef>
              <a:spcAft>
                <a:spcPts val="0"/>
              </a:spcAft>
              <a:buSzPts val="1800"/>
              <a:buNone/>
            </a:pPr>
            <a:endParaRPr dirty="0"/>
          </a:p>
          <a:p>
            <a:pPr marL="0" lvl="0" indent="0" algn="just" rtl="0">
              <a:lnSpc>
                <a:spcPct val="90000"/>
              </a:lnSpc>
              <a:spcBef>
                <a:spcPts val="1200"/>
              </a:spcBef>
              <a:spcAft>
                <a:spcPts val="0"/>
              </a:spcAft>
              <a:buClr>
                <a:srgbClr val="000000"/>
              </a:buClr>
              <a:buSzPts val="1800"/>
              <a:buNone/>
            </a:pPr>
            <a:endParaRPr dirty="0"/>
          </a:p>
        </p:txBody>
      </p:sp>
      <p:sp>
        <p:nvSpPr>
          <p:cNvPr id="97" name="Google Shape;97;p6"/>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dirty="0"/>
              <a:t>Κατα</a:t>
            </a:r>
            <a:r>
              <a:rPr lang="en-GB" b="1" dirty="0" err="1"/>
              <a:t>νόηση</a:t>
            </a:r>
            <a:r>
              <a:rPr lang="en-GB" b="1" dirty="0"/>
              <a:t> </a:t>
            </a:r>
            <a:r>
              <a:rPr lang="en-GB" b="1" dirty="0" err="1"/>
              <a:t>των</a:t>
            </a:r>
            <a:r>
              <a:rPr lang="el-GR" b="1" dirty="0"/>
              <a:t> χορηγών</a:t>
            </a:r>
            <a:endParaRPr b="1" dirty="0"/>
          </a:p>
        </p:txBody>
      </p:sp>
      <p:pic>
        <p:nvPicPr>
          <p:cNvPr id="98" name="Google Shape;98;p6"/>
          <p:cNvPicPr preferRelativeResize="0"/>
          <p:nvPr/>
        </p:nvPicPr>
        <p:blipFill rotWithShape="1">
          <a:blip r:embed="rId3">
            <a:alphaModFix/>
          </a:blip>
          <a:srcRect r="23488"/>
          <a:stretch/>
        </p:blipFill>
        <p:spPr>
          <a:xfrm>
            <a:off x="8094650" y="1803375"/>
            <a:ext cx="3511373" cy="3518501"/>
          </a:xfrm>
          <a:prstGeom prst="rect">
            <a:avLst/>
          </a:prstGeom>
          <a:noFill/>
          <a:ln>
            <a:noFill/>
          </a:ln>
        </p:spPr>
      </p:pic>
      <p:sp>
        <p:nvSpPr>
          <p:cNvPr id="99" name="Google Shape;99;p6"/>
          <p:cNvSpPr txBox="1"/>
          <p:nvPr/>
        </p:nvSpPr>
        <p:spPr>
          <a:xfrm>
            <a:off x="8147225" y="5453050"/>
            <a:ext cx="35115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5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7"/>
          <p:cNvSpPr txBox="1">
            <a:spLocks noGrp="1"/>
          </p:cNvSpPr>
          <p:nvPr>
            <p:ph type="body" idx="2"/>
          </p:nvPr>
        </p:nvSpPr>
        <p:spPr>
          <a:xfrm>
            <a:off x="399300" y="1950316"/>
            <a:ext cx="11393400" cy="4212900"/>
          </a:xfrm>
          <a:prstGeom prst="rect">
            <a:avLst/>
          </a:prstGeom>
          <a:noFill/>
          <a:ln>
            <a:noFill/>
          </a:ln>
        </p:spPr>
        <p:txBody>
          <a:bodyPr spcFirstLastPara="1" wrap="square" lIns="0" tIns="0" rIns="0" bIns="0" anchor="t" anchorCtr="0">
            <a:noAutofit/>
          </a:bodyPr>
          <a:lstStyle/>
          <a:p>
            <a:pPr marL="0" lvl="0" indent="0" algn="just" rtl="0">
              <a:lnSpc>
                <a:spcPct val="90000"/>
              </a:lnSpc>
              <a:spcBef>
                <a:spcPts val="0"/>
              </a:spcBef>
              <a:spcAft>
                <a:spcPts val="0"/>
              </a:spcAft>
              <a:buSzPts val="1800"/>
              <a:buNone/>
            </a:pPr>
            <a:r>
              <a:rPr lang="en-GB" dirty="0"/>
              <a:t>Προτού </a:t>
            </a:r>
            <a:r>
              <a:rPr lang="en-GB" dirty="0" err="1"/>
              <a:t>μι</a:t>
            </a:r>
            <a:r>
              <a:rPr lang="en-GB" dirty="0"/>
              <a:t>α ΟΚ</a:t>
            </a:r>
            <a:r>
              <a:rPr lang="el-GR" dirty="0"/>
              <a:t>τ</a:t>
            </a:r>
            <a:r>
              <a:rPr lang="en-GB" dirty="0"/>
              <a:t>Π αρχίσει να ανα</a:t>
            </a:r>
            <a:r>
              <a:rPr lang="en-GB" dirty="0" err="1"/>
              <a:t>ζητά</a:t>
            </a:r>
            <a:r>
              <a:rPr lang="en-GB" dirty="0"/>
              <a:t> </a:t>
            </a:r>
            <a:r>
              <a:rPr lang="el-GR" dirty="0"/>
              <a:t>χορηγούς</a:t>
            </a:r>
            <a:r>
              <a:rPr lang="en-GB" dirty="0"/>
              <a:t>, πρέπει πρώτα να προσδιορίσει τους πρωταρχικούς ενδιαφερόμενους φορείς και τι μπορεί να τους προσφέρει η ΟΚ</a:t>
            </a:r>
            <a:r>
              <a:rPr lang="el-GR" dirty="0"/>
              <a:t>τ</a:t>
            </a:r>
            <a:r>
              <a:rPr lang="en-GB" dirty="0"/>
              <a:t>Π. </a:t>
            </a:r>
            <a:endParaRPr dirty="0"/>
          </a:p>
          <a:p>
            <a:pPr marL="0" lvl="0" indent="0" algn="just" rtl="0">
              <a:lnSpc>
                <a:spcPct val="90000"/>
              </a:lnSpc>
              <a:spcBef>
                <a:spcPts val="0"/>
              </a:spcBef>
              <a:spcAft>
                <a:spcPts val="0"/>
              </a:spcAft>
              <a:buSzPts val="1800"/>
              <a:buNone/>
            </a:pPr>
            <a:endParaRPr dirty="0"/>
          </a:p>
          <a:p>
            <a:pPr marL="0" lvl="0" indent="0" algn="just" rtl="0">
              <a:lnSpc>
                <a:spcPct val="90000"/>
              </a:lnSpc>
              <a:spcBef>
                <a:spcPts val="0"/>
              </a:spcBef>
              <a:spcAft>
                <a:spcPts val="0"/>
              </a:spcAft>
              <a:buSzPts val="1800"/>
              <a:buNone/>
            </a:pPr>
            <a:r>
              <a:rPr lang="en-GB" dirty="0"/>
              <a:t>Με βάση τον παρακάτω κατάλογο, ποιους </a:t>
            </a:r>
            <a:r>
              <a:rPr lang="en-GB" dirty="0" err="1"/>
              <a:t>τύ</a:t>
            </a:r>
            <a:r>
              <a:rPr lang="en-GB" dirty="0"/>
              <a:t>πους </a:t>
            </a:r>
            <a:r>
              <a:rPr lang="el-GR" dirty="0"/>
              <a:t>χορηγών επιδιώκει η </a:t>
            </a:r>
            <a:r>
              <a:rPr lang="el-GR" dirty="0" err="1"/>
              <a:t>ΟΚτΠ</a:t>
            </a:r>
            <a:r>
              <a:rPr lang="el-GR" dirty="0"/>
              <a:t> σας </a:t>
            </a:r>
            <a:r>
              <a:rPr lang="en-GB" dirty="0"/>
              <a:t>και τι θα </a:t>
            </a:r>
            <a:r>
              <a:rPr lang="en-GB" dirty="0" err="1"/>
              <a:t>τους</a:t>
            </a:r>
            <a:r>
              <a:rPr lang="en-GB" dirty="0"/>
              <a:t> π</a:t>
            </a:r>
            <a:r>
              <a:rPr lang="en-GB" dirty="0" err="1"/>
              <a:t>ροσφέρει</a:t>
            </a:r>
            <a:r>
              <a:rPr lang="en-GB" dirty="0"/>
              <a:t>;</a:t>
            </a:r>
            <a:endParaRPr dirty="0"/>
          </a:p>
          <a:p>
            <a:pPr marL="457200" lvl="0" indent="0" algn="just" rtl="0">
              <a:lnSpc>
                <a:spcPct val="90000"/>
              </a:lnSpc>
              <a:spcBef>
                <a:spcPts val="0"/>
              </a:spcBef>
              <a:spcAft>
                <a:spcPts val="0"/>
              </a:spcAft>
              <a:buSzPts val="1800"/>
              <a:buNone/>
            </a:pPr>
            <a:endParaRPr dirty="0"/>
          </a:p>
          <a:p>
            <a:pPr marL="457200" lvl="0" indent="-342900" algn="just" rtl="0">
              <a:lnSpc>
                <a:spcPct val="90000"/>
              </a:lnSpc>
              <a:spcBef>
                <a:spcPts val="0"/>
              </a:spcBef>
              <a:spcAft>
                <a:spcPts val="0"/>
              </a:spcAft>
              <a:buClr>
                <a:srgbClr val="000000"/>
              </a:buClr>
              <a:buSzPts val="1800"/>
              <a:buFont typeface="Wingdings" panose="05000000000000000000" pitchFamily="2" charset="2"/>
              <a:buChar char="§"/>
            </a:pPr>
            <a:r>
              <a:rPr lang="en-GB" dirty="0"/>
              <a:t>Ιδιωτικοί οργανισμοί (εταιρείες)</a:t>
            </a:r>
            <a:endParaRPr dirty="0"/>
          </a:p>
          <a:p>
            <a:pPr marL="742950" lvl="0" indent="-285750" algn="just" rtl="0">
              <a:lnSpc>
                <a:spcPct val="90000"/>
              </a:lnSpc>
              <a:spcBef>
                <a:spcPts val="0"/>
              </a:spcBef>
              <a:spcAft>
                <a:spcPts val="0"/>
              </a:spcAft>
              <a:buSzPts val="1800"/>
              <a:buFont typeface="Wingdings" panose="05000000000000000000" pitchFamily="2" charset="2"/>
              <a:buChar char="§"/>
            </a:pPr>
            <a:endParaRPr dirty="0"/>
          </a:p>
          <a:p>
            <a:pPr marL="457200" lvl="0" indent="-342900" algn="just" rtl="0">
              <a:lnSpc>
                <a:spcPct val="90000"/>
              </a:lnSpc>
              <a:spcBef>
                <a:spcPts val="0"/>
              </a:spcBef>
              <a:spcAft>
                <a:spcPts val="0"/>
              </a:spcAft>
              <a:buSzPts val="1800"/>
              <a:buFont typeface="Wingdings" panose="05000000000000000000" pitchFamily="2" charset="2"/>
              <a:buChar char="§"/>
            </a:pPr>
            <a:r>
              <a:rPr lang="en-GB" dirty="0"/>
              <a:t>Δημόσιοι οργανισμοί (εισηγμένες στο χρηματιστήριο εταιρείες)</a:t>
            </a:r>
            <a:endParaRPr dirty="0"/>
          </a:p>
          <a:p>
            <a:pPr marL="742950" lvl="0" indent="-285750" algn="just" rtl="0">
              <a:lnSpc>
                <a:spcPct val="90000"/>
              </a:lnSpc>
              <a:spcBef>
                <a:spcPts val="0"/>
              </a:spcBef>
              <a:spcAft>
                <a:spcPts val="0"/>
              </a:spcAft>
              <a:buSzPts val="1800"/>
              <a:buFont typeface="Wingdings" panose="05000000000000000000" pitchFamily="2" charset="2"/>
              <a:buChar char="§"/>
            </a:pPr>
            <a:endParaRPr dirty="0"/>
          </a:p>
          <a:p>
            <a:pPr marL="457200" lvl="0" indent="-342900" algn="just" rtl="0">
              <a:lnSpc>
                <a:spcPct val="90000"/>
              </a:lnSpc>
              <a:spcBef>
                <a:spcPts val="0"/>
              </a:spcBef>
              <a:spcAft>
                <a:spcPts val="0"/>
              </a:spcAft>
              <a:buSzPts val="1800"/>
              <a:buFont typeface="Wingdings" panose="05000000000000000000" pitchFamily="2" charset="2"/>
              <a:buChar char="§"/>
            </a:pPr>
            <a:r>
              <a:rPr lang="en-GB" dirty="0"/>
              <a:t>Κρατικές επιχειρήσεις (τοπικές, περιφερειακές, ομοσπονδιακές)</a:t>
            </a:r>
            <a:endParaRPr dirty="0"/>
          </a:p>
          <a:p>
            <a:pPr marL="742950" lvl="0" indent="-285750" algn="just" rtl="0">
              <a:lnSpc>
                <a:spcPct val="90000"/>
              </a:lnSpc>
              <a:spcBef>
                <a:spcPts val="0"/>
              </a:spcBef>
              <a:spcAft>
                <a:spcPts val="0"/>
              </a:spcAft>
              <a:buSzPts val="1800"/>
              <a:buFont typeface="Wingdings" panose="05000000000000000000" pitchFamily="2" charset="2"/>
              <a:buChar char="§"/>
            </a:pPr>
            <a:endParaRPr dirty="0"/>
          </a:p>
          <a:p>
            <a:pPr marL="457200" lvl="0" indent="-342900" algn="just" rtl="0">
              <a:lnSpc>
                <a:spcPct val="90000"/>
              </a:lnSpc>
              <a:spcBef>
                <a:spcPts val="0"/>
              </a:spcBef>
              <a:spcAft>
                <a:spcPts val="0"/>
              </a:spcAft>
              <a:buSzPts val="1800"/>
              <a:buFont typeface="Wingdings" panose="05000000000000000000" pitchFamily="2" charset="2"/>
              <a:buChar char="§"/>
            </a:pPr>
            <a:r>
              <a:rPr lang="en-GB" dirty="0"/>
              <a:t>Πολυμερείς οργανισμοί (Ευρωπαϊκή Ένωση, Παγκόσμια Τράπεζα, πολυμερείς χρηματοδοτήσεις όπως οι επιχορηγήσεις ΕΟ</a:t>
            </a:r>
            <a:r>
              <a:rPr lang="el-GR" dirty="0"/>
              <a:t>Χ</a:t>
            </a:r>
            <a:r>
              <a:rPr lang="en-GB" dirty="0"/>
              <a:t>)</a:t>
            </a:r>
            <a:endParaRPr dirty="0"/>
          </a:p>
          <a:p>
            <a:pPr marL="742950" lvl="0" indent="-285750" algn="just" rtl="0">
              <a:lnSpc>
                <a:spcPct val="90000"/>
              </a:lnSpc>
              <a:spcBef>
                <a:spcPts val="0"/>
              </a:spcBef>
              <a:spcAft>
                <a:spcPts val="0"/>
              </a:spcAft>
              <a:buSzPts val="1800"/>
              <a:buFont typeface="Wingdings" panose="05000000000000000000" pitchFamily="2" charset="2"/>
              <a:buChar char="§"/>
            </a:pPr>
            <a:endParaRPr dirty="0"/>
          </a:p>
          <a:p>
            <a:pPr marL="457200" lvl="0" indent="-342900" algn="just" rtl="0">
              <a:lnSpc>
                <a:spcPct val="90000"/>
              </a:lnSpc>
              <a:spcBef>
                <a:spcPts val="0"/>
              </a:spcBef>
              <a:spcAft>
                <a:spcPts val="0"/>
              </a:spcAft>
              <a:buSzPts val="1800"/>
              <a:buFont typeface="Wingdings" panose="05000000000000000000" pitchFamily="2" charset="2"/>
              <a:buChar char="§"/>
            </a:pPr>
            <a:r>
              <a:rPr lang="en-GB" dirty="0"/>
              <a:t>Φιλανθρωπικά ιδρύματα</a:t>
            </a:r>
            <a:endParaRPr dirty="0"/>
          </a:p>
          <a:p>
            <a:pPr marL="742950" lvl="0" indent="-285750" algn="just" rtl="0">
              <a:lnSpc>
                <a:spcPct val="90000"/>
              </a:lnSpc>
              <a:spcBef>
                <a:spcPts val="0"/>
              </a:spcBef>
              <a:spcAft>
                <a:spcPts val="0"/>
              </a:spcAft>
              <a:buSzPts val="1800"/>
              <a:buFont typeface="Wingdings" panose="05000000000000000000" pitchFamily="2" charset="2"/>
              <a:buChar char="§"/>
            </a:pPr>
            <a:endParaRPr dirty="0"/>
          </a:p>
          <a:p>
            <a:pPr marL="457200" lvl="0" indent="-342900" algn="just" rtl="0">
              <a:lnSpc>
                <a:spcPct val="90000"/>
              </a:lnSpc>
              <a:spcBef>
                <a:spcPts val="0"/>
              </a:spcBef>
              <a:spcAft>
                <a:spcPts val="0"/>
              </a:spcAft>
              <a:buSzPts val="1800"/>
              <a:buFont typeface="Wingdings" panose="05000000000000000000" pitchFamily="2" charset="2"/>
              <a:buChar char="§"/>
            </a:pPr>
            <a:r>
              <a:rPr lang="en-GB" dirty="0"/>
              <a:t>Οικογενειακά γραφεία/ιδιωτικοί φιλάνθρωποι</a:t>
            </a:r>
            <a:endParaRPr dirty="0"/>
          </a:p>
          <a:p>
            <a:pPr marL="742950" lvl="0" indent="-285750" algn="just" rtl="0">
              <a:lnSpc>
                <a:spcPct val="90000"/>
              </a:lnSpc>
              <a:spcBef>
                <a:spcPts val="0"/>
              </a:spcBef>
              <a:spcAft>
                <a:spcPts val="0"/>
              </a:spcAft>
              <a:buSzPts val="1800"/>
              <a:buFont typeface="Wingdings" panose="05000000000000000000" pitchFamily="2" charset="2"/>
              <a:buChar char="§"/>
            </a:pPr>
            <a:endParaRPr dirty="0"/>
          </a:p>
          <a:p>
            <a:pPr marL="457200" lvl="0" indent="-342900" algn="just" rtl="0">
              <a:lnSpc>
                <a:spcPct val="90000"/>
              </a:lnSpc>
              <a:spcBef>
                <a:spcPts val="0"/>
              </a:spcBef>
              <a:spcAft>
                <a:spcPts val="0"/>
              </a:spcAft>
              <a:buSzPts val="1800"/>
              <a:buFont typeface="Wingdings" panose="05000000000000000000" pitchFamily="2" charset="2"/>
              <a:buChar char="§"/>
            </a:pPr>
            <a:r>
              <a:rPr lang="en-GB" dirty="0"/>
              <a:t>Ιδιώτες</a:t>
            </a:r>
            <a:endParaRPr dirty="0"/>
          </a:p>
          <a:p>
            <a:pPr marL="0" lvl="0" indent="0" algn="just" rtl="0">
              <a:lnSpc>
                <a:spcPct val="90000"/>
              </a:lnSpc>
              <a:spcBef>
                <a:spcPts val="0"/>
              </a:spcBef>
              <a:spcAft>
                <a:spcPts val="0"/>
              </a:spcAft>
              <a:buSzPts val="1800"/>
              <a:buNone/>
            </a:pPr>
            <a:endParaRPr dirty="0"/>
          </a:p>
          <a:p>
            <a:pPr marL="0" lvl="0" indent="0" algn="just" rtl="0">
              <a:lnSpc>
                <a:spcPct val="90000"/>
              </a:lnSpc>
              <a:spcBef>
                <a:spcPts val="0"/>
              </a:spcBef>
              <a:spcAft>
                <a:spcPts val="0"/>
              </a:spcAft>
              <a:buSzPts val="1800"/>
              <a:buNone/>
            </a:pPr>
            <a:endParaRPr dirty="0"/>
          </a:p>
        </p:txBody>
      </p:sp>
      <p:sp>
        <p:nvSpPr>
          <p:cNvPr id="105" name="Google Shape;105;p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dirty="0" err="1"/>
              <a:t>Τύ</a:t>
            </a:r>
            <a:r>
              <a:rPr lang="en-GB" b="1" dirty="0"/>
              <a:t>ποι</a:t>
            </a:r>
            <a:r>
              <a:rPr lang="el-GR" b="1" dirty="0"/>
              <a:t> χορηγών</a:t>
            </a:r>
            <a:endParaRPr b="1" dirty="0"/>
          </a:p>
        </p:txBody>
      </p:sp>
      <p:sp>
        <p:nvSpPr>
          <p:cNvPr id="106" name="Google Shape;106;p7"/>
          <p:cNvSpPr txBox="1">
            <a:spLocks noGrp="1"/>
          </p:cNvSpPr>
          <p:nvPr>
            <p:ph type="body" idx="1"/>
          </p:nvPr>
        </p:nvSpPr>
        <p:spPr>
          <a:xfrm>
            <a:off x="399369" y="1302362"/>
            <a:ext cx="11393400" cy="500700"/>
          </a:xfrm>
          <a:prstGeom prst="rect">
            <a:avLst/>
          </a:prstGeom>
          <a:noFill/>
          <a:ln>
            <a:noFill/>
          </a:ln>
        </p:spPr>
        <p:txBody>
          <a:bodyPr spcFirstLastPara="1" wrap="square" lIns="0" tIns="0" rIns="0" bIns="0" anchor="ctr" anchorCtr="0">
            <a:noAutofit/>
          </a:bodyPr>
          <a:lstStyle/>
          <a:p>
            <a:pPr marL="0" lvl="0" indent="0" algn="just" rtl="0">
              <a:lnSpc>
                <a:spcPct val="90000"/>
              </a:lnSpc>
              <a:spcBef>
                <a:spcPts val="0"/>
              </a:spcBef>
              <a:spcAft>
                <a:spcPts val="0"/>
              </a:spcAft>
              <a:buClr>
                <a:schemeClr val="accent3"/>
              </a:buClr>
              <a:buSzPts val="2000"/>
              <a:buNone/>
            </a:pPr>
            <a:r>
              <a:rPr lang="en-GB" dirty="0" err="1"/>
              <a:t>Άσκηση</a:t>
            </a:r>
            <a:r>
              <a:rPr lang="en-GB" dirty="0"/>
              <a:t> 2 - </a:t>
            </a:r>
            <a:r>
              <a:rPr lang="en-GB" dirty="0" err="1"/>
              <a:t>Εντο</a:t>
            </a:r>
            <a:r>
              <a:rPr lang="en-GB" dirty="0"/>
              <a:t>πισμός και προσέλκυση</a:t>
            </a:r>
            <a:r>
              <a:rPr lang="el-GR" dirty="0"/>
              <a:t> χορηγών</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8"/>
          <p:cNvSpPr txBox="1">
            <a:spLocks noGrp="1"/>
          </p:cNvSpPr>
          <p:nvPr>
            <p:ph type="body" idx="2"/>
          </p:nvPr>
        </p:nvSpPr>
        <p:spPr>
          <a:xfrm>
            <a:off x="399300" y="1142875"/>
            <a:ext cx="11393400" cy="5528700"/>
          </a:xfrm>
          <a:prstGeom prst="rect">
            <a:avLst/>
          </a:prstGeom>
          <a:noFill/>
          <a:ln>
            <a:noFill/>
          </a:ln>
        </p:spPr>
        <p:txBody>
          <a:bodyPr spcFirstLastPara="1" wrap="square" lIns="0" tIns="0" rIns="0" bIns="0" anchor="t" anchorCtr="0">
            <a:noAutofit/>
          </a:bodyPr>
          <a:lstStyle/>
          <a:p>
            <a:pPr marL="0" lvl="0" indent="0" algn="just" rtl="0">
              <a:lnSpc>
                <a:spcPct val="90000"/>
              </a:lnSpc>
              <a:spcBef>
                <a:spcPts val="1200"/>
              </a:spcBef>
              <a:spcAft>
                <a:spcPts val="0"/>
              </a:spcAft>
              <a:buSzPts val="1800"/>
              <a:buNone/>
            </a:pPr>
            <a:r>
              <a:rPr lang="en-GB" dirty="0"/>
              <a:t>Όταν μια ΟΚ</a:t>
            </a:r>
            <a:r>
              <a:rPr lang="el-GR" dirty="0"/>
              <a:t>τ</a:t>
            </a:r>
            <a:r>
              <a:rPr lang="en-GB" dirty="0"/>
              <a:t>Π επιδιώκει τη συγκέντρωση κεφαλαίων, πρέπει επίσης να εξετάζει τη φήμη της. Υπάρχουν διάφορα στοιχεία που την επηρεάζουν και διάφορες μέθοδοι που μπορούν να χρησιμοποιηθούν για την επικοινωνία και την ανάπτυξη της φήμης.</a:t>
            </a:r>
            <a:endParaRPr dirty="0"/>
          </a:p>
          <a:p>
            <a:pPr marL="0" lvl="0" indent="0" algn="just" rtl="0">
              <a:lnSpc>
                <a:spcPct val="90000"/>
              </a:lnSpc>
              <a:spcBef>
                <a:spcPts val="0"/>
              </a:spcBef>
              <a:spcAft>
                <a:spcPts val="0"/>
              </a:spcAft>
              <a:buSzPts val="1800"/>
              <a:buNone/>
            </a:pPr>
            <a:endParaRPr dirty="0"/>
          </a:p>
          <a:p>
            <a:pPr marL="0" lvl="0" indent="0" algn="just" rtl="0">
              <a:lnSpc>
                <a:spcPct val="90000"/>
              </a:lnSpc>
              <a:spcBef>
                <a:spcPts val="0"/>
              </a:spcBef>
              <a:spcAft>
                <a:spcPts val="0"/>
              </a:spcAft>
              <a:buSzPts val="1800"/>
              <a:buNone/>
            </a:pPr>
            <a:r>
              <a:rPr lang="en-GB" dirty="0"/>
              <a:t>Λάβετε υπόψη τις παρακάτω παρατηρήσεις:</a:t>
            </a:r>
            <a:endParaRPr dirty="0"/>
          </a:p>
          <a:p>
            <a:pPr marL="457200" lvl="0" indent="0" algn="just" rtl="0">
              <a:lnSpc>
                <a:spcPct val="90000"/>
              </a:lnSpc>
              <a:spcBef>
                <a:spcPts val="0"/>
              </a:spcBef>
              <a:spcAft>
                <a:spcPts val="0"/>
              </a:spcAft>
              <a:buSzPts val="1800"/>
              <a:buNone/>
            </a:pPr>
            <a:endParaRPr dirty="0"/>
          </a:p>
          <a:p>
            <a:pPr marL="457200" lvl="0" indent="-342900" algn="just" rtl="0">
              <a:lnSpc>
                <a:spcPct val="90000"/>
              </a:lnSpc>
              <a:spcBef>
                <a:spcPts val="0"/>
              </a:spcBef>
              <a:spcAft>
                <a:spcPts val="0"/>
              </a:spcAft>
              <a:buSzPts val="1800"/>
              <a:buFont typeface="Wingdings" panose="05000000000000000000" pitchFamily="2" charset="2"/>
              <a:buChar char="§"/>
            </a:pPr>
            <a:r>
              <a:rPr lang="en-GB" dirty="0"/>
              <a:t>Εμπλοκή </a:t>
            </a:r>
            <a:r>
              <a:rPr lang="en-GB" dirty="0" err="1"/>
              <a:t>της</a:t>
            </a:r>
            <a:r>
              <a:rPr lang="en-GB" dirty="0"/>
              <a:t> </a:t>
            </a:r>
            <a:r>
              <a:rPr lang="en-GB" dirty="0" err="1"/>
              <a:t>κοινότητ</a:t>
            </a:r>
            <a:r>
              <a:rPr lang="en-GB" dirty="0"/>
              <a:t>ας</a:t>
            </a:r>
            <a:r>
              <a:rPr lang="el-GR" dirty="0"/>
              <a:t> των χορηγών </a:t>
            </a:r>
          </a:p>
          <a:p>
            <a:pPr marL="114300" lvl="0" indent="0" algn="just" rtl="0">
              <a:lnSpc>
                <a:spcPct val="90000"/>
              </a:lnSpc>
              <a:spcBef>
                <a:spcPts val="0"/>
              </a:spcBef>
              <a:spcAft>
                <a:spcPts val="0"/>
              </a:spcAft>
              <a:buSzPts val="1800"/>
            </a:pPr>
            <a:endParaRPr dirty="0"/>
          </a:p>
          <a:p>
            <a:pPr marL="457200" lvl="0" indent="-342900" algn="just" rtl="0">
              <a:lnSpc>
                <a:spcPct val="90000"/>
              </a:lnSpc>
              <a:spcBef>
                <a:spcPts val="0"/>
              </a:spcBef>
              <a:spcAft>
                <a:spcPts val="0"/>
              </a:spcAft>
              <a:buSzPts val="1800"/>
              <a:buFont typeface="Wingdings" panose="05000000000000000000" pitchFamily="2" charset="2"/>
              <a:buChar char="§"/>
            </a:pPr>
            <a:r>
              <a:rPr lang="en-GB" dirty="0"/>
              <a:t>Σύμβουλοι της ΟΚ</a:t>
            </a:r>
            <a:r>
              <a:rPr lang="el-GR" dirty="0"/>
              <a:t>τ</a:t>
            </a:r>
            <a:r>
              <a:rPr lang="en-GB" dirty="0"/>
              <a:t>Π</a:t>
            </a:r>
            <a:endParaRPr dirty="0"/>
          </a:p>
          <a:p>
            <a:pPr marL="742950" lvl="0" indent="-285750" algn="just" rtl="0">
              <a:lnSpc>
                <a:spcPct val="90000"/>
              </a:lnSpc>
              <a:spcBef>
                <a:spcPts val="0"/>
              </a:spcBef>
              <a:spcAft>
                <a:spcPts val="0"/>
              </a:spcAft>
              <a:buSzPts val="1800"/>
              <a:buFont typeface="Wingdings" panose="05000000000000000000" pitchFamily="2" charset="2"/>
              <a:buChar char="§"/>
            </a:pPr>
            <a:endParaRPr dirty="0"/>
          </a:p>
          <a:p>
            <a:pPr marL="457200" lvl="0" indent="-342900" algn="just" rtl="0">
              <a:lnSpc>
                <a:spcPct val="90000"/>
              </a:lnSpc>
              <a:spcBef>
                <a:spcPts val="0"/>
              </a:spcBef>
              <a:spcAft>
                <a:spcPts val="0"/>
              </a:spcAft>
              <a:buSzPts val="1800"/>
              <a:buFont typeface="Wingdings" panose="05000000000000000000" pitchFamily="2" charset="2"/>
              <a:buChar char="§"/>
            </a:pPr>
            <a:r>
              <a:rPr lang="en-GB" dirty="0"/>
              <a:t>Ιστορικό ηγεσίας και διαχείρισης</a:t>
            </a:r>
            <a:endParaRPr dirty="0"/>
          </a:p>
          <a:p>
            <a:pPr marL="742950" lvl="0" indent="-285750" algn="just" rtl="0">
              <a:lnSpc>
                <a:spcPct val="90000"/>
              </a:lnSpc>
              <a:spcBef>
                <a:spcPts val="0"/>
              </a:spcBef>
              <a:spcAft>
                <a:spcPts val="0"/>
              </a:spcAft>
              <a:buSzPts val="1800"/>
              <a:buFont typeface="Wingdings" panose="05000000000000000000" pitchFamily="2" charset="2"/>
              <a:buChar char="§"/>
            </a:pPr>
            <a:endParaRPr dirty="0"/>
          </a:p>
          <a:p>
            <a:pPr marL="457200" lvl="0" indent="-342900" algn="just" rtl="0">
              <a:lnSpc>
                <a:spcPct val="90000"/>
              </a:lnSpc>
              <a:spcBef>
                <a:spcPts val="0"/>
              </a:spcBef>
              <a:spcAft>
                <a:spcPts val="0"/>
              </a:spcAft>
              <a:buSzPts val="1800"/>
              <a:buFont typeface="Wingdings" panose="05000000000000000000" pitchFamily="2" charset="2"/>
              <a:buChar char="§"/>
            </a:pPr>
            <a:r>
              <a:rPr lang="en-GB" dirty="0"/>
              <a:t>Συνεργασίες</a:t>
            </a:r>
            <a:endParaRPr dirty="0"/>
          </a:p>
          <a:p>
            <a:pPr marL="742950" lvl="0" indent="-285750" algn="just" rtl="0">
              <a:lnSpc>
                <a:spcPct val="90000"/>
              </a:lnSpc>
              <a:spcBef>
                <a:spcPts val="0"/>
              </a:spcBef>
              <a:spcAft>
                <a:spcPts val="0"/>
              </a:spcAft>
              <a:buSzPts val="1800"/>
              <a:buFont typeface="Wingdings" panose="05000000000000000000" pitchFamily="2" charset="2"/>
              <a:buChar char="§"/>
            </a:pPr>
            <a:endParaRPr dirty="0"/>
          </a:p>
          <a:p>
            <a:pPr marL="457200" lvl="0" indent="-342900" algn="just" rtl="0">
              <a:lnSpc>
                <a:spcPct val="90000"/>
              </a:lnSpc>
              <a:spcBef>
                <a:spcPts val="0"/>
              </a:spcBef>
              <a:spcAft>
                <a:spcPts val="0"/>
              </a:spcAft>
              <a:buSzPts val="1800"/>
              <a:buFont typeface="Wingdings" panose="05000000000000000000" pitchFamily="2" charset="2"/>
              <a:buChar char="§"/>
            </a:pPr>
            <a:r>
              <a:rPr lang="en-GB" dirty="0"/>
              <a:t>Συγκριτική αξιολόγηση αντικτύπου</a:t>
            </a:r>
            <a:endParaRPr dirty="0"/>
          </a:p>
          <a:p>
            <a:pPr marL="742950" lvl="0" indent="-285750" algn="just" rtl="0">
              <a:lnSpc>
                <a:spcPct val="90000"/>
              </a:lnSpc>
              <a:spcBef>
                <a:spcPts val="0"/>
              </a:spcBef>
              <a:spcAft>
                <a:spcPts val="0"/>
              </a:spcAft>
              <a:buSzPts val="1800"/>
              <a:buFont typeface="Wingdings" panose="05000000000000000000" pitchFamily="2" charset="2"/>
              <a:buChar char="§"/>
            </a:pPr>
            <a:endParaRPr dirty="0"/>
          </a:p>
          <a:p>
            <a:pPr marL="457200" lvl="0" indent="-342900" algn="just" rtl="0">
              <a:lnSpc>
                <a:spcPct val="90000"/>
              </a:lnSpc>
              <a:spcBef>
                <a:spcPts val="0"/>
              </a:spcBef>
              <a:spcAft>
                <a:spcPts val="0"/>
              </a:spcAft>
              <a:buSzPts val="1800"/>
              <a:buFont typeface="Wingdings" panose="05000000000000000000" pitchFamily="2" charset="2"/>
              <a:buChar char="§"/>
            </a:pPr>
            <a:r>
              <a:rPr lang="en-GB" dirty="0"/>
              <a:t>Κάλυψη και προβολή από τα μέσα ενημέρωσης</a:t>
            </a:r>
            <a:endParaRPr dirty="0"/>
          </a:p>
          <a:p>
            <a:pPr marL="742950" lvl="0" indent="-285750" algn="just" rtl="0">
              <a:lnSpc>
                <a:spcPct val="90000"/>
              </a:lnSpc>
              <a:spcBef>
                <a:spcPts val="0"/>
              </a:spcBef>
              <a:spcAft>
                <a:spcPts val="0"/>
              </a:spcAft>
              <a:buSzPts val="1800"/>
              <a:buFont typeface="Wingdings" panose="05000000000000000000" pitchFamily="2" charset="2"/>
              <a:buChar char="§"/>
            </a:pPr>
            <a:endParaRPr dirty="0"/>
          </a:p>
          <a:p>
            <a:pPr marL="457200" lvl="0" indent="-342900" algn="just" rtl="0">
              <a:lnSpc>
                <a:spcPct val="90000"/>
              </a:lnSpc>
              <a:spcBef>
                <a:spcPts val="0"/>
              </a:spcBef>
              <a:spcAft>
                <a:spcPts val="0"/>
              </a:spcAft>
              <a:buSzPts val="1800"/>
              <a:buFont typeface="Wingdings" panose="05000000000000000000" pitchFamily="2" charset="2"/>
              <a:buChar char="§"/>
            </a:pPr>
            <a:r>
              <a:rPr lang="en-GB" dirty="0"/>
              <a:t>Στρατηγική συγκέντρωσης πόρων και ομοϊδεάτες</a:t>
            </a:r>
            <a:r>
              <a:rPr lang="el-GR" dirty="0"/>
              <a:t> χορηγοί</a:t>
            </a:r>
          </a:p>
          <a:p>
            <a:pPr marL="114300" lvl="0" indent="0" algn="just" rtl="0">
              <a:lnSpc>
                <a:spcPct val="90000"/>
              </a:lnSpc>
              <a:spcBef>
                <a:spcPts val="0"/>
              </a:spcBef>
              <a:spcAft>
                <a:spcPts val="0"/>
              </a:spcAft>
              <a:buSzPts val="1800"/>
            </a:pPr>
            <a:endParaRPr dirty="0"/>
          </a:p>
          <a:p>
            <a:pPr marL="457200" lvl="0" indent="-342900" algn="just" rtl="0">
              <a:lnSpc>
                <a:spcPct val="90000"/>
              </a:lnSpc>
              <a:spcBef>
                <a:spcPts val="0"/>
              </a:spcBef>
              <a:spcAft>
                <a:spcPts val="0"/>
              </a:spcAft>
              <a:buSzPts val="1800"/>
              <a:buFont typeface="Wingdings" panose="05000000000000000000" pitchFamily="2" charset="2"/>
              <a:buChar char="§"/>
            </a:pPr>
            <a:r>
              <a:rPr lang="el-GR" dirty="0"/>
              <a:t>Δικτύωση και ενίσχυση του αντικτύπου των χορηγών </a:t>
            </a:r>
            <a:r>
              <a:rPr lang="en-GB" dirty="0"/>
              <a:t>και της φήμης σας</a:t>
            </a:r>
            <a:endParaRPr dirty="0"/>
          </a:p>
          <a:p>
            <a:pPr marL="0" lvl="0" indent="0" algn="just" rtl="0">
              <a:lnSpc>
                <a:spcPct val="90000"/>
              </a:lnSpc>
              <a:spcBef>
                <a:spcPts val="0"/>
              </a:spcBef>
              <a:spcAft>
                <a:spcPts val="0"/>
              </a:spcAft>
              <a:buSzPts val="1800"/>
              <a:buNone/>
            </a:pPr>
            <a:endParaRPr b="1" dirty="0"/>
          </a:p>
        </p:txBody>
      </p:sp>
      <p:sp>
        <p:nvSpPr>
          <p:cNvPr id="112" name="Google Shape;112;p8"/>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dirty="0"/>
              <a:t>Μια ολιστική άποψη</a:t>
            </a:r>
            <a:endParaRPr b="1" dirty="0"/>
          </a:p>
        </p:txBody>
      </p:sp>
    </p:spTree>
  </p:cSld>
  <p:clrMapOvr>
    <a:masterClrMapping/>
  </p:clrMapOvr>
</p:sld>
</file>

<file path=ppt/theme/theme1.xml><?xml version="1.0" encoding="utf-8"?>
<a:theme xmlns:a="http://schemas.openxmlformats.org/drawingml/2006/main" name="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TotalTime>
  <Words>1922</Words>
  <Application>Microsoft Office PowerPoint</Application>
  <PresentationFormat>Widescreen</PresentationFormat>
  <Paragraphs>182</Paragraphs>
  <Slides>17</Slides>
  <Notes>16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Roboto</vt:lpstr>
      <vt:lpstr>Calibri</vt:lpstr>
      <vt:lpstr>Wingdings</vt:lpstr>
      <vt:lpstr>CARDET Course template</vt:lpstr>
      <vt:lpstr>2_CARDET Course template</vt:lpstr>
      <vt:lpstr>Ενότητα 6 Εξεύρεση πόρων και οικονομική διαχείριση για μια ΟΚτΠ </vt:lpstr>
      <vt:lpstr>Επισκόπηση υποενότητας</vt:lpstr>
      <vt:lpstr>Καθορισμός μηνύματος της ΟΚτΠ σας</vt:lpstr>
      <vt:lpstr>Προσδιορισμός των ενδιαφερομένων μερών</vt:lpstr>
      <vt:lpstr>Επικοινωνία και βασικά μηνύματα</vt:lpstr>
      <vt:lpstr>Πριν αρχίσετε να προσελκύετε χορηγούς</vt:lpstr>
      <vt:lpstr>Κατανόηση των χορηγών</vt:lpstr>
      <vt:lpstr>Τύποι χορηγών</vt:lpstr>
      <vt:lpstr>Μια ολιστική άποψη</vt:lpstr>
      <vt:lpstr>Το ταξίδι του χορηγού</vt:lpstr>
      <vt:lpstr>Επισκόπηση της διαδρομής του χορηγού</vt:lpstr>
      <vt:lpstr>Επισκόπηση της διαδρομής του χορηγού</vt:lpstr>
      <vt:lpstr>Επισκόπηση της διαδρομής του χορηγού</vt:lpstr>
      <vt:lpstr>Επισκόπηση της διαδρομής του χορηγού</vt:lpstr>
      <vt:lpstr>Ανασκόπηση υποενότητας</vt:lpstr>
      <vt:lpstr>Φύλλο εργασίας</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6 Fundraising and Financial Management  for CSO’s </dc:title>
  <dc:creator>2Fast4u</dc:creator>
  <cp:keywords>, docId:6C9BBA29F5F64E00FC332780B5575AF9</cp:keywords>
  <cp:lastModifiedBy>Foteini Sokratous</cp:lastModifiedBy>
  <cp:revision>12</cp:revision>
  <dcterms:created xsi:type="dcterms:W3CDTF">2014-07-11T09:12:14Z</dcterms:created>
  <dcterms:modified xsi:type="dcterms:W3CDTF">2024-03-08T14:11:57Z</dcterms:modified>
</cp:coreProperties>
</file>