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Lst>
  <p:sldSz cx="12192000" cy="6858000"/>
  <p:notesSz cx="6858000" cy="9144000"/>
  <p:embeddedFontLst>
    <p:embeddedFont>
      <p:font typeface="Roboto" panose="020000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jReCsjwnvMOQ8OQtLmPgQd1iQ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24" autoAdjust="0"/>
  </p:normalViewPr>
  <p:slideViewPr>
    <p:cSldViewPr snapToGrid="0">
      <p:cViewPr varScale="1">
        <p:scale>
          <a:sx n="85" d="100"/>
          <a:sy n="85" d="100"/>
        </p:scale>
        <p:origin x="15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exels.com/photo/happy-woman-in-blue-long-sleeve-blouse-holding-money-768063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F91B0-25AB-4DFA-B184-293DD156034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327782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a5bbffa50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1a5bbffa50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a:solidFill>
                  <a:schemeClr val="dk1"/>
                </a:solidFill>
                <a:effectLst/>
                <a:latin typeface="Calibri"/>
                <a:ea typeface="Calibri"/>
                <a:cs typeface="Calibri"/>
                <a:sym typeface="Calibri"/>
              </a:rPr>
              <a:t>Εξηγήστε ότι είναι σημαντικό να κατανοηθούν οι διαφορές μεταξύ των δύο τύπων χρέους και ότι είναι σημαντικό να γίνει διάλογος με τον ιδρυτή και τον ιδιοκτήτη της ΟΚ</a:t>
            </a:r>
            <a:r>
              <a:rPr lang="el-GR" sz="1200" b="0" i="0" u="none" strike="noStrike" cap="none" dirty="0">
                <a:solidFill>
                  <a:schemeClr val="dk1"/>
                </a:solidFill>
                <a:effectLst/>
                <a:latin typeface="Calibri"/>
                <a:ea typeface="Calibri"/>
                <a:cs typeface="Calibri"/>
                <a:sym typeface="Calibri"/>
              </a:rPr>
              <a:t>τ</a:t>
            </a:r>
            <a:r>
              <a:rPr lang="en-US" sz="1200" b="0" i="0" u="none" strike="noStrike" cap="none" dirty="0">
                <a:solidFill>
                  <a:schemeClr val="dk1"/>
                </a:solidFill>
                <a:effectLst/>
                <a:latin typeface="Calibri"/>
                <a:ea typeface="Calibri"/>
                <a:cs typeface="Calibri"/>
                <a:sym typeface="Calibri"/>
              </a:rPr>
              <a:t>Π σχετικά με το πόσο κεφάλαιο μπορούν να μοιραστούν με την ΟΚ</a:t>
            </a:r>
            <a:r>
              <a:rPr lang="el-GR" sz="1200" b="0" i="0" u="none" strike="noStrike" cap="none" dirty="0">
                <a:solidFill>
                  <a:schemeClr val="dk1"/>
                </a:solidFill>
                <a:effectLst/>
                <a:latin typeface="Calibri"/>
                <a:ea typeface="Calibri"/>
                <a:cs typeface="Calibri"/>
                <a:sym typeface="Calibri"/>
              </a:rPr>
              <a:t>τ</a:t>
            </a:r>
            <a:r>
              <a:rPr lang="en-US" sz="1200" b="0" i="0" u="none" strike="noStrike" cap="none" dirty="0">
                <a:solidFill>
                  <a:schemeClr val="dk1"/>
                </a:solidFill>
                <a:effectLst/>
                <a:latin typeface="Calibri"/>
                <a:ea typeface="Calibri"/>
                <a:cs typeface="Calibri"/>
                <a:sym typeface="Calibri"/>
              </a:rPr>
              <a:t>Π. Η προσφυγή στην τράπεζα για δάνειο θα πρέπει να είναι η τελευταία λύση </a:t>
            </a:r>
            <a:r>
              <a:rPr lang="el-GR" sz="1200" b="0" i="0" u="none" strike="noStrike" cap="none" dirty="0">
                <a:solidFill>
                  <a:schemeClr val="dk1"/>
                </a:solidFill>
                <a:effectLst/>
                <a:latin typeface="Calibri"/>
                <a:ea typeface="Calibri"/>
                <a:cs typeface="Calibri"/>
                <a:sym typeface="Calibri"/>
              </a:rPr>
              <a:t>και</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όχι</a:t>
            </a:r>
            <a:r>
              <a:rPr lang="en-US" sz="1200" b="0" i="0" u="none" strike="noStrike" cap="none" dirty="0">
                <a:solidFill>
                  <a:schemeClr val="dk1"/>
                </a:solidFill>
                <a:effectLst/>
                <a:latin typeface="Calibri"/>
                <a:ea typeface="Calibri"/>
                <a:cs typeface="Calibri"/>
                <a:sym typeface="Calibri"/>
              </a:rPr>
              <a:t> η πρωταρχική επιλογή. Δεν πρέπει να εκλαμβάνεται ως ευκολία.</a:t>
            </a:r>
            <a:endParaRPr lang="en-GB" sz="1200" b="0" i="0" u="none" strike="noStrike" cap="none"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 </a:t>
            </a:r>
            <a:endParaRPr lang="en-GB" dirty="0"/>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Εικ. 1: </a:t>
            </a:r>
            <a:r>
              <a:rPr lang="en-GB" sz="1050" dirty="0">
                <a:latin typeface="Roboto"/>
                <a:ea typeface="Roboto"/>
                <a:cs typeface="Roboto"/>
                <a:sym typeface="Roboto"/>
              </a:rPr>
              <a:t>Φωτογραφία της Karolina </a:t>
            </a:r>
            <a:r>
              <a:rPr lang="en-GB" sz="1050" dirty="0" err="1">
                <a:latin typeface="Roboto"/>
                <a:ea typeface="Roboto"/>
                <a:cs typeface="Roboto"/>
                <a:sym typeface="Roboto"/>
              </a:rPr>
              <a:t>Grabowska: </a:t>
            </a:r>
            <a:r>
              <a:rPr lang="en-GB" sz="1050" u="sng" dirty="0">
                <a:solidFill>
                  <a:schemeClr val="hlink"/>
                </a:solidFill>
                <a:latin typeface="Roboto"/>
                <a:ea typeface="Roboto"/>
                <a:cs typeface="Roboto"/>
                <a:sym typeface="Roboto"/>
                <a:hlinkClick r:id="rId3"/>
              </a:rPr>
              <a:t>https://www.pexels.com/photo/happy-woman-in-blue-long-sleeve-blouse-holding-money-7680637/</a:t>
            </a:r>
            <a:endParaRPr sz="1050" dirty="0">
              <a:latin typeface="Roboto"/>
              <a:ea typeface="Roboto"/>
              <a:cs typeface="Roboto"/>
              <a:sym typeface="Roboto"/>
            </a:endParaRPr>
          </a:p>
          <a:p>
            <a:pPr marL="0" lvl="0" indent="0" algn="l" rtl="0">
              <a:lnSpc>
                <a:spcPct val="100000"/>
              </a:lnSpc>
              <a:spcBef>
                <a:spcPts val="0"/>
              </a:spcBef>
              <a:spcAft>
                <a:spcPts val="0"/>
              </a:spcAft>
              <a:buSzPts val="1400"/>
              <a:buNone/>
            </a:pPr>
            <a:r>
              <a:rPr lang="en-GB" sz="1050" dirty="0">
                <a:latin typeface="Roboto"/>
                <a:ea typeface="Roboto"/>
                <a:cs typeface="Roboto"/>
                <a:sym typeface="Roboto"/>
              </a:rPr>
              <a:t>Εικ. 2: Φωτογραφία από Expect Best: https://www.pexels.com/photo/buildings-with-glass-windows-351264/</a:t>
            </a:r>
            <a:endParaRPr sz="1400" dirty="0">
              <a:latin typeface="Arial"/>
              <a:ea typeface="Arial"/>
              <a:cs typeface="Arial"/>
              <a:sym typeface="Arial"/>
            </a:endParaRPr>
          </a:p>
          <a:p>
            <a:pPr marL="0" lvl="0" indent="0" algn="l" rtl="0">
              <a:lnSpc>
                <a:spcPct val="100000"/>
              </a:lnSpc>
              <a:spcBef>
                <a:spcPts val="0"/>
              </a:spcBef>
              <a:spcAft>
                <a:spcPts val="0"/>
              </a:spcAft>
              <a:buSzPts val="1400"/>
              <a:buNone/>
            </a:pPr>
            <a:endParaRPr sz="1050" dirty="0">
              <a:latin typeface="Roboto"/>
              <a:ea typeface="Roboto"/>
              <a:cs typeface="Roboto"/>
              <a:sym typeface="Roboto"/>
            </a:endParaRPr>
          </a:p>
          <a:p>
            <a:pPr marL="0" lvl="0" indent="0" algn="l" rtl="0">
              <a:lnSpc>
                <a:spcPct val="100000"/>
              </a:lnSpc>
              <a:spcBef>
                <a:spcPts val="0"/>
              </a:spcBef>
              <a:spcAft>
                <a:spcPts val="0"/>
              </a:spcAft>
              <a:buSzPts val="1400"/>
              <a:buNone/>
            </a:pPr>
            <a:endParaRPr dirty="0"/>
          </a:p>
        </p:txBody>
      </p:sp>
      <p:sp>
        <p:nvSpPr>
          <p:cNvPr id="113" name="Google Shape;113;g1a5bbffa50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9a7c47c027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g19a7c47c027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19a7c47c027_0_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050"/>
              <a:buFont typeface="Arial"/>
              <a:buNone/>
              <a:tabLst/>
              <a:defRPr/>
            </a:pPr>
            <a:r>
              <a:rPr lang="en-US" sz="1200" b="0" i="0" u="none" strike="noStrike" cap="none" dirty="0">
                <a:solidFill>
                  <a:schemeClr val="dk1"/>
                </a:solidFill>
                <a:effectLst/>
                <a:latin typeface="Calibri"/>
                <a:ea typeface="Calibri"/>
                <a:cs typeface="Calibri"/>
                <a:sym typeface="Calibri"/>
              </a:rPr>
              <a:t>Εξηγήστε στους συμμετέχοντες ότι μια καλή ταμειακή ροή είναι υψίστης σημασίας για μια </a:t>
            </a:r>
            <a:r>
              <a:rPr lang="el-GR" sz="1200" b="0" i="0" u="none" strike="noStrike" cap="none" dirty="0" err="1">
                <a:solidFill>
                  <a:schemeClr val="dk1"/>
                </a:solidFill>
                <a:effectLst/>
                <a:latin typeface="Calibri"/>
                <a:ea typeface="Calibri"/>
                <a:cs typeface="Calibri"/>
                <a:sym typeface="Calibri"/>
              </a:rPr>
              <a:t>ΟΚτΠ</a:t>
            </a:r>
            <a:r>
              <a:rPr lang="en-US" sz="1200" b="0" i="0" u="none" strike="noStrike" cap="none" dirty="0">
                <a:solidFill>
                  <a:schemeClr val="dk1"/>
                </a:solidFill>
                <a:effectLst/>
                <a:latin typeface="Calibri"/>
                <a:ea typeface="Calibri"/>
                <a:cs typeface="Calibri"/>
                <a:sym typeface="Calibri"/>
              </a:rPr>
              <a:t>. Ένας υγιής προϋπολογισμός προάγει τη βιωσιμότητα και την ασφάλεια</a:t>
            </a:r>
            <a:endParaRPr lang="en-GB"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Clr>
                <a:schemeClr val="dk1"/>
              </a:buClr>
              <a:buSzPts val="1050"/>
              <a:buFont typeface="Arial"/>
              <a:buNone/>
            </a:pPr>
            <a:endParaRPr lang="en-GB" sz="1050" dirty="0">
              <a:latin typeface="Roboto"/>
              <a:ea typeface="Roboto"/>
              <a:cs typeface="Roboto"/>
              <a:sym typeface="Roboto"/>
            </a:endParaRPr>
          </a:p>
          <a:p>
            <a:pPr marL="0" lvl="0" indent="0" algn="l" rtl="0">
              <a:lnSpc>
                <a:spcPct val="100000"/>
              </a:lnSpc>
              <a:spcBef>
                <a:spcPts val="0"/>
              </a:spcBef>
              <a:spcAft>
                <a:spcPts val="0"/>
              </a:spcAft>
              <a:buClr>
                <a:schemeClr val="dk1"/>
              </a:buClr>
              <a:buSzPts val="1050"/>
              <a:buFont typeface="Arial"/>
              <a:buNone/>
            </a:pPr>
            <a:endParaRPr lang="en-GB" sz="1050" dirty="0">
              <a:latin typeface="Roboto"/>
              <a:ea typeface="Roboto"/>
              <a:cs typeface="Roboto"/>
              <a:sym typeface="Roboto"/>
            </a:endParaRPr>
          </a:p>
          <a:p>
            <a:pPr marL="0" lvl="0" indent="0" algn="l" rtl="0">
              <a:lnSpc>
                <a:spcPct val="100000"/>
              </a:lnSpc>
              <a:spcBef>
                <a:spcPts val="0"/>
              </a:spcBef>
              <a:spcAft>
                <a:spcPts val="0"/>
              </a:spcAft>
              <a:buClr>
                <a:schemeClr val="dk1"/>
              </a:buClr>
              <a:buSzPts val="1050"/>
              <a:buFont typeface="Arial"/>
              <a:buNone/>
            </a:pPr>
            <a:r>
              <a:rPr lang="en-GB" sz="1050" dirty="0">
                <a:latin typeface="Roboto"/>
                <a:ea typeface="Roboto"/>
                <a:cs typeface="Roboto"/>
                <a:sym typeface="Roboto"/>
              </a:rPr>
              <a:t>Φωτογραφία από </a:t>
            </a:r>
            <a:r>
              <a:rPr lang="en-GB" sz="1050" dirty="0" err="1">
                <a:latin typeface="Roboto"/>
                <a:ea typeface="Roboto"/>
                <a:cs typeface="Roboto"/>
                <a:sym typeface="Roboto"/>
              </a:rPr>
              <a:t>Pixabay: </a:t>
            </a:r>
            <a:r>
              <a:rPr lang="en-GB" sz="1050" dirty="0">
                <a:latin typeface="Roboto"/>
                <a:ea typeface="Roboto"/>
                <a:cs typeface="Roboto"/>
                <a:sym typeface="Roboto"/>
              </a:rPr>
              <a:t>https://www.pexels.com/photo/black-calculator-near-ballpoint-pen-on-white-printed-paper-53621/</a:t>
            </a:r>
            <a:endParaRPr dirty="0"/>
          </a:p>
        </p:txBody>
      </p:sp>
      <p:sp>
        <p:nvSpPr>
          <p:cNvPr id="67" name="Google Shape;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Όπως ο κανόνας αυτός μπορεί να ισχύει για τα άτομα για τα προσωπικά τους οικονομικά, έτσι ισχύει και για τους οργανισμούς. Πρόκειται για μια μέθοδο που εξασφαλίζει ότι υπάρχουν διαθέσιμοι οικονομικοί πόροι για τις διάφορες δραστηριότητες μιας ΟΚ</a:t>
            </a:r>
            <a:r>
              <a:rPr lang="el-GR" sz="1200" b="0" i="0" u="none" strike="noStrike" cap="none" dirty="0">
                <a:solidFill>
                  <a:schemeClr val="dk1"/>
                </a:solidFill>
                <a:effectLst/>
                <a:latin typeface="Calibri"/>
                <a:ea typeface="Calibri"/>
                <a:cs typeface="Calibri"/>
                <a:sym typeface="Calibri"/>
              </a:rPr>
              <a:t>τ</a:t>
            </a:r>
            <a:r>
              <a:rPr lang="en-US" sz="1200" b="0" i="0" u="none" strike="noStrike" cap="none" dirty="0">
                <a:solidFill>
                  <a:schemeClr val="dk1"/>
                </a:solidFill>
                <a:effectLst/>
                <a:latin typeface="Calibri"/>
                <a:ea typeface="Calibri"/>
                <a:cs typeface="Calibri"/>
                <a:sym typeface="Calibri"/>
              </a:rPr>
              <a:t>Π.</a:t>
            </a:r>
            <a:endParaRPr dirty="0"/>
          </a:p>
        </p:txBody>
      </p:sp>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dirty="0">
                <a:solidFill>
                  <a:schemeClr val="dk1"/>
                </a:solidFill>
                <a:effectLst/>
                <a:latin typeface="Calibri"/>
                <a:ea typeface="Calibri"/>
                <a:cs typeface="Calibri"/>
                <a:sym typeface="Calibri"/>
              </a:rPr>
              <a:t>Να διευκρινιστεί ότι το τελευταίο σημείο σημαίνει ότι μια </a:t>
            </a:r>
            <a:r>
              <a:rPr lang="el-GR" sz="1200" b="0" i="0" u="none" strike="noStrike" cap="none" dirty="0" err="1">
                <a:solidFill>
                  <a:schemeClr val="dk1"/>
                </a:solidFill>
                <a:effectLst/>
                <a:latin typeface="Calibri"/>
                <a:ea typeface="Calibri"/>
                <a:cs typeface="Calibri"/>
                <a:sym typeface="Calibri"/>
              </a:rPr>
              <a:t>ΟΚτΠ</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π</a:t>
            </a:r>
            <a:r>
              <a:rPr lang="en-US" sz="1200" b="0" i="0" u="none" strike="noStrike" cap="none" dirty="0" err="1">
                <a:solidFill>
                  <a:schemeClr val="dk1"/>
                </a:solidFill>
                <a:effectLst/>
                <a:latin typeface="Calibri"/>
                <a:ea typeface="Calibri"/>
                <a:cs typeface="Calibri"/>
                <a:sym typeface="Calibri"/>
              </a:rPr>
              <a:t>ρέ</a:t>
            </a:r>
            <a:r>
              <a:rPr lang="en-US" sz="1200" b="0" i="0" u="none" strike="noStrike" cap="none" dirty="0">
                <a:solidFill>
                  <a:schemeClr val="dk1"/>
                </a:solidFill>
                <a:effectLst/>
                <a:latin typeface="Calibri"/>
                <a:ea typeface="Calibri"/>
                <a:cs typeface="Calibri"/>
                <a:sym typeface="Calibri"/>
              </a:rPr>
              <a:t>πει </a:t>
            </a:r>
            <a:r>
              <a:rPr lang="el-GR" sz="1200" b="0" i="0" u="none" strike="noStrike" cap="none" dirty="0">
                <a:solidFill>
                  <a:schemeClr val="dk1"/>
                </a:solidFill>
                <a:effectLst/>
                <a:latin typeface="Calibri"/>
                <a:ea typeface="Calibri"/>
                <a:cs typeface="Calibri"/>
                <a:sym typeface="Calibri"/>
              </a:rPr>
              <a:t>να</a:t>
            </a:r>
            <a:r>
              <a:rPr lang="el-GR" sz="1200" b="0" i="0" u="none" strike="noStrike" cap="none" baseline="0"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είν</a:t>
            </a:r>
            <a:r>
              <a:rPr lang="en-US" sz="1200" b="0" i="0" u="none" strike="noStrike" cap="none" dirty="0">
                <a:solidFill>
                  <a:schemeClr val="dk1"/>
                </a:solidFill>
                <a:effectLst/>
                <a:latin typeface="Calibri"/>
                <a:ea typeface="Calibri"/>
                <a:cs typeface="Calibri"/>
                <a:sym typeface="Calibri"/>
              </a:rPr>
              <a:t>αι προνοητική στους τομείς στους οποίους δραστηριοποιείται, έτσι ώστε να μπορεί να προσθέσει σχετικά έργα στον προγραμματισμό της και να κάνει μια τεκμηριωμένη εκτίμηση για το πόσο θα κοστίσει ένα τέτοιο έργο και να κάνει τις απαραίτητες οικονομικές προβλέψεις για να αποταμιεύσει για τα έργα αυτά.</a:t>
            </a:r>
            <a:endParaRPr dirty="0"/>
          </a:p>
        </p:txBody>
      </p:sp>
      <p:sp>
        <p:nvSpPr>
          <p:cNvPr id="81" name="Google Shape;8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lvl="0"/>
            <a:r>
              <a:rPr lang="en-US" sz="1200" b="0" i="0" u="none" strike="noStrike" cap="none" dirty="0">
                <a:solidFill>
                  <a:schemeClr val="dk1"/>
                </a:solidFill>
                <a:effectLst/>
                <a:latin typeface="Calibri"/>
                <a:ea typeface="Calibri"/>
                <a:cs typeface="Calibri"/>
                <a:sym typeface="Calibri"/>
              </a:rPr>
              <a:t>Επισημάνετε ότι η </a:t>
            </a:r>
            <a:r>
              <a:rPr lang="en-US" sz="1200" b="1" i="0" u="none" strike="noStrike" cap="none" dirty="0">
                <a:solidFill>
                  <a:schemeClr val="dk1"/>
                </a:solidFill>
                <a:effectLst/>
                <a:latin typeface="Calibri"/>
                <a:ea typeface="Calibri"/>
                <a:cs typeface="Calibri"/>
                <a:sym typeface="Calibri"/>
              </a:rPr>
              <a:t>ακεραιότητα </a:t>
            </a:r>
            <a:r>
              <a:rPr lang="en-US" sz="1200" b="0" i="0" u="none" strike="noStrike" cap="none" dirty="0">
                <a:solidFill>
                  <a:schemeClr val="dk1"/>
                </a:solidFill>
                <a:effectLst/>
                <a:latin typeface="Calibri"/>
                <a:ea typeface="Calibri"/>
                <a:cs typeface="Calibri"/>
                <a:sym typeface="Calibri"/>
              </a:rPr>
              <a:t>αντικατοπτρίζεται στον τρόπο με τον οποίο ένας οργανισμός διαχειρίζεται τα έξοδά του. Η πληρωμή των προμηθευτών και των εργαζομένων είναι ζωτικής σημασίας για τη διατήρηση της ακεραιότητας</a:t>
            </a:r>
            <a:endParaRPr lang="en-GB"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Ορισμένες σημαντικές ερωτήσεις που πρέπει να εξετάσετε είναι οι εξής: γίνονται εγκαίρως; Καταβάλλεται ολόκληρο το ποσό; Εάν όχι, γνωρίζουν οι εταίροι της ΟΚ</a:t>
            </a:r>
            <a:r>
              <a:rPr lang="el-GR" sz="1200" b="0" i="0" u="none" strike="noStrike" cap="none" dirty="0">
                <a:solidFill>
                  <a:schemeClr val="dk1"/>
                </a:solidFill>
                <a:effectLst/>
                <a:latin typeface="Calibri"/>
                <a:ea typeface="Calibri"/>
                <a:cs typeface="Calibri"/>
                <a:sym typeface="Calibri"/>
              </a:rPr>
              <a:t>τ</a:t>
            </a:r>
            <a:r>
              <a:rPr lang="en-US" sz="1200" b="0" i="0" u="none" strike="noStrike" cap="none" dirty="0">
                <a:solidFill>
                  <a:schemeClr val="dk1"/>
                </a:solidFill>
                <a:effectLst/>
                <a:latin typeface="Calibri"/>
                <a:ea typeface="Calibri"/>
                <a:cs typeface="Calibri"/>
                <a:sym typeface="Calibri"/>
              </a:rPr>
              <a:t>Π πόσα και πότε θα πληρωθούν; Όλα αυτά είναι πολύ σοβαρές σκέψεις όταν πρόκειται για έξοδα</a:t>
            </a:r>
            <a:endParaRPr lang="en-GB" sz="1200" b="0" i="0" u="none" strike="noStrike" cap="none" dirty="0">
              <a:solidFill>
                <a:schemeClr val="dk1"/>
              </a:solidFill>
              <a:effectLst/>
              <a:latin typeface="Calibri"/>
              <a:ea typeface="Calibri"/>
              <a:cs typeface="Calibri"/>
              <a:sym typeface="Calibri"/>
            </a:endParaRPr>
          </a:p>
          <a:p>
            <a:pPr lvl="0"/>
            <a:r>
              <a:rPr lang="en-US" sz="1200" b="0" i="0" u="none" strike="noStrike" cap="none" dirty="0">
                <a:solidFill>
                  <a:schemeClr val="dk1"/>
                </a:solidFill>
                <a:effectLst/>
                <a:latin typeface="Calibri"/>
                <a:ea typeface="Calibri"/>
                <a:cs typeface="Calibri"/>
                <a:sym typeface="Calibri"/>
              </a:rPr>
              <a:t>Εξηγήστε ότι η μελλοντική ταμειακή ροή είναι ένα εργαλείο που χρησιμοποιούν οι οργανισμοί για να παρακολουθούν όλα όσα επηρεάζουν τις ταμειακές τους ροές και ότι αποτελεί σημαντικό εργαλείο</a:t>
            </a:r>
            <a:endParaRPr dirty="0"/>
          </a:p>
        </p:txBody>
      </p:sp>
      <p:sp>
        <p:nvSpPr>
          <p:cNvPr id="88" name="Google Shape;8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Εξηγήστε ότι η αποταμίευση και το χρέος συμβαδίζουν. Όταν αποταμιεύετε, έχετε ένα δίχτυ ασφαλείας και μια μεγαλύτερη αίσθηση οικονομικής ασφάλειας για τις δύσκολες μέρες.</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Εξηγήστε στους συμμετέχοντες ότι, σε σχέση με τον δημοσιονομικό κανόνα 50-20-20-10, το 20% πηγαίνει στην αποταμίευση και το 10% πηγαίνει σε έναν λογαριασμό ή ένα </a:t>
            </a:r>
            <a:r>
              <a:rPr lang="el-GR" sz="1200" b="0"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π</a:t>
            </a:r>
            <a:r>
              <a:rPr lang="en-US" sz="1200" b="0" i="0" u="none" strike="noStrike" cap="none" dirty="0" err="1">
                <a:solidFill>
                  <a:schemeClr val="dk1"/>
                </a:solidFill>
                <a:effectLst/>
                <a:latin typeface="Calibri"/>
                <a:ea typeface="Calibri"/>
                <a:cs typeface="Calibri"/>
                <a:sym typeface="Calibri"/>
              </a:rPr>
              <a:t>ορτοφόλι</a:t>
            </a:r>
            <a:r>
              <a:rPr lang="el-GR" sz="1200" b="0" i="0" u="none" strike="noStrike" cap="none" dirty="0">
                <a:solidFill>
                  <a:schemeClr val="dk1"/>
                </a:solidFill>
                <a:effectLst/>
                <a:latin typeface="Calibri"/>
                <a:ea typeface="Calibri"/>
                <a:cs typeface="Calibri"/>
                <a:sym typeface="Calibri"/>
              </a:rPr>
              <a:t>»</a:t>
            </a:r>
            <a:r>
              <a:rPr lang="en-US" sz="1200" b="0" i="0" u="none" strike="noStrike" cap="none" dirty="0">
                <a:solidFill>
                  <a:schemeClr val="dk1"/>
                </a:solidFill>
                <a:effectLst/>
                <a:latin typeface="Calibri"/>
                <a:ea typeface="Calibri"/>
                <a:cs typeface="Calibri"/>
                <a:sym typeface="Calibri"/>
              </a:rPr>
              <a:t> που προορίζεται μόνο για την αποπληρωμή του χρέους. Αν και μπορεί να φαίνεται ότι το 30% πηγαίνει στην αποταμίευση, είναι σημαντικό να κατανοήσουν ότι το 20% που προορίζεται για αποταμίευση δεν πρέπει να αγγίζεται. Το 20% που αποταμιεύεται πρέπει να προσεγγίζεται μόνο όταν επιτυγχάνονται άλλοι οικονομικοί στόχοι και ο κίνδυνος χρήσης των αποταμιεύσεων είναι ελάχιστος</a:t>
            </a:r>
            <a:endParaRPr lang="en-GB"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106" name="Google Shape;1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CC0E5B-551A-C200-D982-1775550B4D55}"/>
              </a:ext>
            </a:extLst>
          </p:cNvPr>
          <p:cNvPicPr>
            <a:picLocks noChangeAspect="1"/>
          </p:cNvPicPr>
          <p:nvPr userDrawn="1"/>
        </p:nvPicPr>
        <p:blipFill>
          <a:blip r:embed="rId2"/>
          <a:stretch>
            <a:fillRect/>
          </a:stretch>
        </p:blipFill>
        <p:spPr>
          <a:xfrm>
            <a:off x="659935" y="3025833"/>
            <a:ext cx="10595497" cy="2709804"/>
          </a:xfrm>
          <a:prstGeom prst="rect">
            <a:avLst/>
          </a:prstGeom>
        </p:spPr>
      </p:pic>
      <p:sp>
        <p:nvSpPr>
          <p:cNvPr id="2" name="Title 1"/>
          <p:cNvSpPr>
            <a:spLocks noGrp="1"/>
          </p:cNvSpPr>
          <p:nvPr>
            <p:ph type="ctrTitle"/>
          </p:nvPr>
        </p:nvSpPr>
        <p:spPr>
          <a:xfrm>
            <a:off x="5886994" y="447930"/>
            <a:ext cx="6010271" cy="875935"/>
          </a:xfrm>
          <a:prstGeom prst="rect">
            <a:avLst/>
          </a:prstGeom>
          <a:noFill/>
        </p:spPr>
        <p:txBody>
          <a:bodyPr anchor="t">
            <a:normAutofit/>
          </a:bodyPr>
          <a:lstStyle>
            <a:lvl1pPr algn="l">
              <a:defRPr sz="3600" b="1">
                <a:solidFill>
                  <a:schemeClr val="accent3"/>
                </a:solidFill>
                <a:latin typeface="+mn-lt"/>
                <a:ea typeface="Roboto Slab" pitchFamily="2" charset="0"/>
              </a:defRPr>
            </a:lvl1pPr>
          </a:lstStyle>
          <a:p>
            <a:endParaRPr lang="el-GR" dirty="0"/>
          </a:p>
        </p:txBody>
      </p:sp>
      <p:sp>
        <p:nvSpPr>
          <p:cNvPr id="3" name="Subtitle 2"/>
          <p:cNvSpPr>
            <a:spLocks noGrp="1"/>
          </p:cNvSpPr>
          <p:nvPr>
            <p:ph type="subTitle" idx="1"/>
          </p:nvPr>
        </p:nvSpPr>
        <p:spPr>
          <a:xfrm>
            <a:off x="5886994" y="1532311"/>
            <a:ext cx="6010271" cy="632981"/>
          </a:xfrm>
          <a:prstGeom prst="rect">
            <a:avLst/>
          </a:prstGeom>
          <a:noFill/>
        </p:spPr>
        <p:txBody>
          <a:bodyPr lIns="0" tIns="0" rIns="0" bIns="0"/>
          <a:lstStyle>
            <a:lvl1pPr marL="0" indent="0" algn="l">
              <a:buNone/>
              <a:defRPr sz="2400" b="1" baseline="0">
                <a:solidFill>
                  <a:schemeClr val="accent1"/>
                </a:solidFill>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endParaRPr lang="en-US" dirty="0"/>
          </a:p>
        </p:txBody>
      </p:sp>
      <p:pic>
        <p:nvPicPr>
          <p:cNvPr id="6" name="Picture 5">
            <a:extLst>
              <a:ext uri="{FF2B5EF4-FFF2-40B4-BE49-F238E27FC236}">
                <a16:creationId xmlns:a16="http://schemas.microsoft.com/office/drawing/2014/main" id="{B54964F8-121F-57B2-47D8-F86F3B4D4F0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9936" y="1885953"/>
            <a:ext cx="2404998" cy="1862868"/>
          </a:xfrm>
          <a:prstGeom prst="rect">
            <a:avLst/>
          </a:prstGeom>
          <a:noFill/>
          <a:ln>
            <a:noFill/>
          </a:ln>
        </p:spPr>
      </p:pic>
      <p:pic>
        <p:nvPicPr>
          <p:cNvPr id="8" name="Picture 7">
            <a:extLst>
              <a:ext uri="{FF2B5EF4-FFF2-40B4-BE49-F238E27FC236}">
                <a16:creationId xmlns:a16="http://schemas.microsoft.com/office/drawing/2014/main" id="{5C45349E-CFF6-BAE9-0277-9AFEC2E63C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13524" y="2095617"/>
            <a:ext cx="3650673" cy="3650673"/>
          </a:xfrm>
          <a:prstGeom prst="rect">
            <a:avLst/>
          </a:prstGeom>
        </p:spPr>
      </p:pic>
      <p:pic>
        <p:nvPicPr>
          <p:cNvPr id="9" name="Picture 8">
            <a:extLst>
              <a:ext uri="{FF2B5EF4-FFF2-40B4-BE49-F238E27FC236}">
                <a16:creationId xmlns:a16="http://schemas.microsoft.com/office/drawing/2014/main" id="{57EF2A2C-4A0F-40E6-66B7-87D38D7ADA20}"/>
              </a:ext>
            </a:extLst>
          </p:cNvPr>
          <p:cNvPicPr>
            <a:picLocks noChangeAspect="1"/>
          </p:cNvPicPr>
          <p:nvPr userDrawn="1"/>
        </p:nvPicPr>
        <p:blipFill>
          <a:blip r:embed="rId5"/>
          <a:stretch>
            <a:fillRect/>
          </a:stretch>
        </p:blipFill>
        <p:spPr>
          <a:xfrm>
            <a:off x="661070" y="424087"/>
            <a:ext cx="2408472" cy="844530"/>
          </a:xfrm>
          <a:prstGeom prst="rect">
            <a:avLst/>
          </a:prstGeom>
        </p:spPr>
      </p:pic>
      <p:sp>
        <p:nvSpPr>
          <p:cNvPr id="10" name="TextBox 9">
            <a:extLst>
              <a:ext uri="{FF2B5EF4-FFF2-40B4-BE49-F238E27FC236}">
                <a16:creationId xmlns:a16="http://schemas.microsoft.com/office/drawing/2014/main" id="{F0D85085-CAD9-93F9-66BA-FA273A8D5A08}"/>
              </a:ext>
            </a:extLst>
          </p:cNvPr>
          <p:cNvSpPr txBox="1"/>
          <p:nvPr userDrawn="1"/>
        </p:nvSpPr>
        <p:spPr>
          <a:xfrm>
            <a:off x="659935" y="5929501"/>
            <a:ext cx="11011135" cy="846386"/>
          </a:xfrm>
          <a:prstGeom prst="rect">
            <a:avLst/>
          </a:prstGeom>
          <a:noFill/>
        </p:spPr>
        <p:txBody>
          <a:bodyPr wrap="square" rtlCol="0">
            <a:spAutoFit/>
          </a:bodyPr>
          <a:lstStyle/>
          <a:p>
            <a:r>
              <a:rPr lang="en-US" sz="1400" b="0" i="0" kern="1200" dirty="0">
                <a:solidFill>
                  <a:schemeClr val="tx2"/>
                </a:solidFill>
                <a:effectLst/>
                <a:latin typeface="+mn-lt"/>
                <a:ea typeface="+mn-ea"/>
                <a:cs typeface="+mn-cs"/>
              </a:rPr>
              <a:t>The EMERGE: </a:t>
            </a:r>
            <a:r>
              <a:rPr lang="en-US" sz="1400" b="0" i="0" kern="1200" dirty="0" err="1">
                <a:solidFill>
                  <a:schemeClr val="tx2"/>
                </a:solidFill>
                <a:effectLst/>
                <a:latin typeface="+mn-lt"/>
                <a:ea typeface="+mn-ea"/>
                <a:cs typeface="+mn-cs"/>
              </a:rPr>
              <a:t>EMpowERinG</a:t>
            </a:r>
            <a:r>
              <a:rPr lang="en-US" sz="1400" b="0" i="0" kern="1200" dirty="0">
                <a:solidFill>
                  <a:schemeClr val="tx2"/>
                </a:solidFill>
                <a:effectLst/>
                <a:latin typeface="+mn-lt"/>
                <a:ea typeface="+mn-ea"/>
                <a:cs typeface="+mn-cs"/>
              </a:rPr>
              <a:t> civic Engagement and participation project benefits from a grant under the Active Citizens Fund Cyprus </a:t>
            </a:r>
            <a:r>
              <a:rPr lang="en-US" sz="1400" b="0" i="0" kern="1200" dirty="0" err="1">
                <a:solidFill>
                  <a:schemeClr val="tx2"/>
                </a:solidFill>
                <a:effectLst/>
                <a:latin typeface="+mn-lt"/>
                <a:ea typeface="+mn-ea"/>
                <a:cs typeface="+mn-cs"/>
              </a:rPr>
              <a:t>programme,funded</a:t>
            </a:r>
            <a:r>
              <a:rPr lang="en-US" sz="1400" b="0" i="0" kern="1200" dirty="0">
                <a:solidFill>
                  <a:schemeClr val="tx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spTree>
    <p:extLst>
      <p:ext uri="{BB962C8B-B14F-4D97-AF65-F5344CB8AC3E}">
        <p14:creationId xmlns:p14="http://schemas.microsoft.com/office/powerpoint/2010/main" val="14839628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ctrTitle" hasCustomPrompt="1"/>
          </p:nvPr>
        </p:nvSpPr>
        <p:spPr>
          <a:xfrm>
            <a:off x="2188573" y="3188147"/>
            <a:ext cx="7832271" cy="1600197"/>
          </a:xfrm>
          <a:prstGeom prst="rect">
            <a:avLst/>
          </a:prstGeom>
        </p:spPr>
        <p:txBody>
          <a:bodyPr anchor="ctr">
            <a:normAutofit/>
          </a:bodyPr>
          <a:lstStyle>
            <a:lvl1pPr algn="ctr">
              <a:defRPr sz="3200">
                <a:solidFill>
                  <a:schemeClr val="accent1"/>
                </a:solidFill>
                <a:latin typeface="+mn-lt"/>
                <a:ea typeface="Roboto Slab" pitchFamily="2" charset="0"/>
              </a:defRPr>
            </a:lvl1pPr>
          </a:lstStyle>
          <a:p>
            <a:r>
              <a:rPr lang="en-US" dirty="0"/>
              <a:t>End Slide</a:t>
            </a:r>
            <a:endParaRPr lang="el-GR" dirty="0"/>
          </a:p>
        </p:txBody>
      </p:sp>
      <p:pic>
        <p:nvPicPr>
          <p:cNvPr id="3" name="Picture 2">
            <a:extLst>
              <a:ext uri="{FF2B5EF4-FFF2-40B4-BE49-F238E27FC236}">
                <a16:creationId xmlns:a16="http://schemas.microsoft.com/office/drawing/2014/main" id="{E5B27FFA-DC85-8789-F6B0-63E931A21F4E}"/>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4572" y="228542"/>
            <a:ext cx="3382856" cy="2620299"/>
          </a:xfrm>
          <a:prstGeom prst="rect">
            <a:avLst/>
          </a:prstGeom>
          <a:noFill/>
          <a:ln>
            <a:noFill/>
          </a:ln>
        </p:spPr>
      </p:pic>
      <p:sp>
        <p:nvSpPr>
          <p:cNvPr id="12" name="TextBox 11">
            <a:extLst>
              <a:ext uri="{FF2B5EF4-FFF2-40B4-BE49-F238E27FC236}">
                <a16:creationId xmlns:a16="http://schemas.microsoft.com/office/drawing/2014/main" id="{F0D85085-CAD9-93F9-66BA-FA273A8D5A08}"/>
              </a:ext>
            </a:extLst>
          </p:cNvPr>
          <p:cNvSpPr txBox="1"/>
          <p:nvPr userDrawn="1"/>
        </p:nvSpPr>
        <p:spPr>
          <a:xfrm>
            <a:off x="3538330" y="5780782"/>
            <a:ext cx="8132740" cy="1077218"/>
          </a:xfrm>
          <a:prstGeom prst="rect">
            <a:avLst/>
          </a:prstGeom>
          <a:noFill/>
        </p:spPr>
        <p:txBody>
          <a:bodyPr wrap="square" rtlCol="0">
            <a:spAutoFit/>
          </a:bodyPr>
          <a:lstStyle/>
          <a:p>
            <a:r>
              <a:rPr lang="en-US" sz="1400" b="0" i="0" kern="1200" dirty="0">
                <a:solidFill>
                  <a:schemeClr val="bg2"/>
                </a:solidFill>
                <a:effectLst/>
                <a:latin typeface="+mn-lt"/>
                <a:ea typeface="+mn-ea"/>
                <a:cs typeface="+mn-cs"/>
              </a:rPr>
              <a:t>The EMERGE: </a:t>
            </a:r>
            <a:r>
              <a:rPr lang="en-US" sz="1400" b="0" i="0" kern="1200" dirty="0" err="1">
                <a:solidFill>
                  <a:schemeClr val="bg2"/>
                </a:solidFill>
                <a:effectLst/>
                <a:latin typeface="+mn-lt"/>
                <a:ea typeface="+mn-ea"/>
                <a:cs typeface="+mn-cs"/>
              </a:rPr>
              <a:t>EMpowERinG</a:t>
            </a:r>
            <a:r>
              <a:rPr lang="en-US" sz="1400" b="0" i="0" kern="1200" dirty="0">
                <a:solidFill>
                  <a:schemeClr val="bg2"/>
                </a:solidFill>
                <a:effectLst/>
                <a:latin typeface="+mn-lt"/>
                <a:ea typeface="+mn-ea"/>
                <a:cs typeface="+mn-cs"/>
              </a:rPr>
              <a:t> civic Engagement and participation project benefits from a grant under the Active Citizens Fund Cyprus </a:t>
            </a:r>
            <a:r>
              <a:rPr lang="en-US" sz="1400" b="0" i="0" kern="1200" dirty="0" err="1">
                <a:solidFill>
                  <a:schemeClr val="bg2"/>
                </a:solidFill>
                <a:effectLst/>
                <a:latin typeface="+mn-lt"/>
                <a:ea typeface="+mn-ea"/>
                <a:cs typeface="+mn-cs"/>
              </a:rPr>
              <a:t>programme,funded</a:t>
            </a:r>
            <a:r>
              <a:rPr lang="en-US" sz="1400" b="0" i="0" kern="1200" dirty="0">
                <a:solidFill>
                  <a:schemeClr val="bg2"/>
                </a:solidFill>
                <a:effectLst/>
                <a:latin typeface="+mn-lt"/>
                <a:ea typeface="+mn-ea"/>
                <a:cs typeface="+mn-cs"/>
              </a:rPr>
              <a:t> by Iceland, Liechtenstein and Norway, through the EEA and Norway Grants 2014-2021. [Project Number: 29_ACF CY_CARDET]</a:t>
            </a:r>
          </a:p>
          <a:p>
            <a:br>
              <a:rPr lang="en-US" sz="1050" dirty="0">
                <a:solidFill>
                  <a:schemeClr val="bg2"/>
                </a:solidFill>
              </a:rPr>
            </a:br>
            <a:endParaRPr lang="en-US" sz="1050" kern="1200" dirty="0">
              <a:solidFill>
                <a:schemeClr val="bg2"/>
              </a:solidFill>
              <a:effectLst/>
              <a:latin typeface="+mn-lt"/>
              <a:ea typeface="+mn-ea"/>
              <a:cs typeface="+mn-cs"/>
            </a:endParaRPr>
          </a:p>
        </p:txBody>
      </p:sp>
      <p:pic>
        <p:nvPicPr>
          <p:cNvPr id="14" name="Picture 13">
            <a:extLst>
              <a:ext uri="{FF2B5EF4-FFF2-40B4-BE49-F238E27FC236}">
                <a16:creationId xmlns:a16="http://schemas.microsoft.com/office/drawing/2014/main" id="{FADB2553-1790-7930-0462-00B75671622A}"/>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659936" y="5592418"/>
            <a:ext cx="2516506" cy="882412"/>
          </a:xfrm>
          <a:prstGeom prst="rect">
            <a:avLst/>
          </a:prstGeom>
        </p:spPr>
      </p:pic>
    </p:spTree>
    <p:extLst>
      <p:ext uri="{BB962C8B-B14F-4D97-AF65-F5344CB8AC3E}">
        <p14:creationId xmlns:p14="http://schemas.microsoft.com/office/powerpoint/2010/main" val="134918546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2"/>
        <p:cNvGrpSpPr/>
        <p:nvPr/>
      </p:nvGrpSpPr>
      <p:grpSpPr>
        <a:xfrm>
          <a:off x="0" y="0"/>
          <a:ext cx="0" cy="0"/>
          <a:chOff x="0" y="0"/>
          <a:chExt cx="0" cy="0"/>
        </a:xfrm>
      </p:grpSpPr>
      <p:sp>
        <p:nvSpPr>
          <p:cNvPr id="33" name="Google Shape;33;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 1col">
    <p:spTree>
      <p:nvGrpSpPr>
        <p:cNvPr id="1" name=""/>
        <p:cNvGrpSpPr/>
        <p:nvPr/>
      </p:nvGrpSpPr>
      <p:grpSpPr>
        <a:xfrm>
          <a:off x="0" y="0"/>
          <a:ext cx="0" cy="0"/>
          <a:chOff x="0" y="0"/>
          <a:chExt cx="0" cy="0"/>
        </a:xfrm>
      </p:grpSpPr>
      <p:sp>
        <p:nvSpPr>
          <p:cNvPr id="5" name="Content Placeholder 3"/>
          <p:cNvSpPr>
            <a:spLocks noGrp="1"/>
          </p:cNvSpPr>
          <p:nvPr>
            <p:ph sz="quarter" idx="12" hasCustomPrompt="1"/>
          </p:nvPr>
        </p:nvSpPr>
        <p:spPr>
          <a:xfrm>
            <a:off x="399370" y="1449389"/>
            <a:ext cx="11393260" cy="5096388"/>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3017846478"/>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399369" y="1258817"/>
            <a:ext cx="11393261" cy="500784"/>
          </a:xfrm>
          <a:prstGeom prst="rect">
            <a:avLst/>
          </a:prstGeom>
          <a:noFill/>
        </p:spPr>
        <p:txBody>
          <a:bodyPr lIns="0" tIns="0" rIns="0" bIns="0" anchor="ctr" anchorCtr="0"/>
          <a:lstStyle>
            <a:lvl1pPr>
              <a:defRPr sz="2000" b="1" baseline="0">
                <a:solidFill>
                  <a:schemeClr val="accent3"/>
                </a:solidFill>
                <a:latin typeface="+mn-lt"/>
              </a:defRPr>
            </a:lvl1pPr>
          </a:lstStyle>
          <a:p>
            <a:pPr lvl="0"/>
            <a:r>
              <a:rPr lang="en-US" dirty="0"/>
              <a:t>Subtitle title goes here</a:t>
            </a:r>
            <a:endParaRPr lang="el-GR" dirty="0"/>
          </a:p>
        </p:txBody>
      </p:sp>
      <p:sp>
        <p:nvSpPr>
          <p:cNvPr id="8" name="Content Placeholder 3"/>
          <p:cNvSpPr>
            <a:spLocks noGrp="1"/>
          </p:cNvSpPr>
          <p:nvPr>
            <p:ph sz="quarter" idx="12" hasCustomPrompt="1"/>
          </p:nvPr>
        </p:nvSpPr>
        <p:spPr>
          <a:xfrm>
            <a:off x="399370" y="1994263"/>
            <a:ext cx="11393260" cy="4603389"/>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483644974"/>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5" name="Content Placeholder 3"/>
          <p:cNvSpPr>
            <a:spLocks noGrp="1"/>
          </p:cNvSpPr>
          <p:nvPr>
            <p:ph sz="quarter" idx="11" hasCustomPrompt="1"/>
          </p:nvPr>
        </p:nvSpPr>
        <p:spPr>
          <a:xfrm>
            <a:off x="399370"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6" name="Content Placeholder 3"/>
          <p:cNvSpPr>
            <a:spLocks noGrp="1"/>
          </p:cNvSpPr>
          <p:nvPr>
            <p:ph sz="quarter" idx="12" hasCustomPrompt="1"/>
          </p:nvPr>
        </p:nvSpPr>
        <p:spPr>
          <a:xfrm>
            <a:off x="6273801" y="1332411"/>
            <a:ext cx="5518830" cy="5265240"/>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854263242"/>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9370" y="1285794"/>
            <a:ext cx="11393260" cy="506611"/>
          </a:xfrm>
          <a:prstGeom prst="rect">
            <a:avLst/>
          </a:prstGeom>
          <a:noFill/>
        </p:spPr>
        <p:txBody>
          <a:bodyPr lIns="0" tIns="0" rIns="0" bIns="0" anchor="ctr" anchorCtr="0"/>
          <a:lstStyle>
            <a:lvl1pPr marL="0" marR="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sz="2000" b="1" baseline="0">
                <a:solidFill>
                  <a:schemeClr val="accent3"/>
                </a:solidFill>
                <a:latin typeface="+mn-lt"/>
              </a:defRPr>
            </a:lvl1pPr>
          </a:lstStyle>
          <a:p>
            <a:pPr marL="0" marR="0" lvl="0" indent="0" algn="just"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l-GR" dirty="0"/>
          </a:p>
        </p:txBody>
      </p:sp>
      <p:sp>
        <p:nvSpPr>
          <p:cNvPr id="9" name="Content Placeholder 3"/>
          <p:cNvSpPr>
            <a:spLocks noGrp="1"/>
          </p:cNvSpPr>
          <p:nvPr>
            <p:ph sz="quarter" idx="11" hasCustomPrompt="1"/>
          </p:nvPr>
        </p:nvSpPr>
        <p:spPr>
          <a:xfrm>
            <a:off x="399370"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11" name="Content Placeholder 3"/>
          <p:cNvSpPr>
            <a:spLocks noGrp="1"/>
          </p:cNvSpPr>
          <p:nvPr>
            <p:ph sz="quarter" idx="12" hasCustomPrompt="1"/>
          </p:nvPr>
        </p:nvSpPr>
        <p:spPr>
          <a:xfrm>
            <a:off x="6273801" y="2046514"/>
            <a:ext cx="5518830" cy="4551135"/>
          </a:xfrm>
          <a:prstGeom prst="rect">
            <a:avLst/>
          </a:prstGeom>
        </p:spPr>
        <p:txBody>
          <a:bodyPr lIns="0" tIns="0" rIns="0" bIns="0"/>
          <a:lstStyle>
            <a:lvl1pPr>
              <a:defRPr sz="1800">
                <a:solidFill>
                  <a:srgbClr val="000000"/>
                </a:solidFill>
                <a:latin typeface="+mj-lt"/>
              </a:defRPr>
            </a:lvl1pPr>
            <a:lvl2pPr>
              <a:defRPr sz="2200"/>
            </a:lvl2pPr>
            <a:lvl3pPr>
              <a:defRPr sz="2200"/>
            </a:lvl3pPr>
            <a:lvl4pPr>
              <a:defRPr sz="2200"/>
            </a:lvl4pPr>
            <a:lvl5pPr>
              <a:defRPr sz="2200"/>
            </a:lvl5pPr>
          </a:lstStyle>
          <a:p>
            <a:pPr lvl="0"/>
            <a:r>
              <a:rPr lang="en-US" dirty="0"/>
              <a:t>Content goes here (text / image / diagram / video). Make sure all media/graphics fit the column width, for better display results. </a:t>
            </a:r>
          </a:p>
        </p:txBody>
      </p:sp>
      <p:sp>
        <p:nvSpPr>
          <p:cNvPr id="2" name="Title 1"/>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242848752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1"/>
            <a:ext cx="12192000" cy="10711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itle Placeholder 7"/>
          <p:cNvSpPr>
            <a:spLocks noGrp="1"/>
          </p:cNvSpPr>
          <p:nvPr>
            <p:ph type="title"/>
          </p:nvPr>
        </p:nvSpPr>
        <p:spPr>
          <a:xfrm>
            <a:off x="399370" y="174449"/>
            <a:ext cx="11393260" cy="675444"/>
          </a:xfrm>
          <a:prstGeom prst="rect">
            <a:avLst/>
          </a:prstGeom>
        </p:spPr>
        <p:txBody>
          <a:bodyPr vert="horz" lIns="0" tIns="0" rIns="0" bIns="0" rtlCol="0" anchor="ctr">
            <a:noAutofit/>
          </a:bodyPr>
          <a:lstStyle/>
          <a:p>
            <a:endParaRPr lang="el-GR" dirty="0"/>
          </a:p>
        </p:txBody>
      </p:sp>
    </p:spTree>
    <p:extLst>
      <p:ext uri="{BB962C8B-B14F-4D97-AF65-F5344CB8AC3E}">
        <p14:creationId xmlns:p14="http://schemas.microsoft.com/office/powerpoint/2010/main" val="28621614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377" rtl="0" eaLnBrk="1" latinLnBrk="0" hangingPunct="1">
        <a:lnSpc>
          <a:spcPct val="100000"/>
        </a:lnSpc>
        <a:spcBef>
          <a:spcPct val="0"/>
        </a:spcBef>
        <a:buNone/>
        <a:defRPr sz="2800" kern="1200">
          <a:solidFill>
            <a:schemeClr val="bg1"/>
          </a:solidFill>
          <a:latin typeface="+mn-lt"/>
          <a:ea typeface="Roboto Slab" pitchFamily="2" charset="0"/>
          <a:cs typeface="+mj-cs"/>
        </a:defRPr>
      </a:lvl1pPr>
    </p:titleStyle>
    <p:bodyStyle>
      <a:lvl1pPr marL="0" indent="0" algn="just" defTabSz="914377" rtl="0" eaLnBrk="1" latinLnBrk="0" hangingPunct="1">
        <a:lnSpc>
          <a:spcPct val="90000"/>
        </a:lnSpc>
        <a:spcBef>
          <a:spcPts val="1000"/>
        </a:spcBef>
        <a:buFont typeface="Arial" panose="020B0604020202020204" pitchFamily="34" charset="0"/>
        <a:buNone/>
        <a:defRPr sz="2200" kern="1200">
          <a:solidFill>
            <a:schemeClr val="bg2"/>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52092" y="447930"/>
            <a:ext cx="8345173" cy="958839"/>
          </a:xfrm>
        </p:spPr>
        <p:txBody>
          <a:bodyPr>
            <a:normAutofit/>
          </a:bodyPr>
          <a:lstStyle/>
          <a:p>
            <a:r>
              <a:rPr lang="en-GB" sz="2800" b="0" dirty="0" err="1"/>
              <a:t>Ενότητ</a:t>
            </a:r>
            <a:r>
              <a:rPr lang="en-GB" sz="2800" b="0" dirty="0"/>
              <a:t>α 6</a:t>
            </a:r>
            <a:br>
              <a:rPr lang="en-GB" dirty="0"/>
            </a:br>
            <a:r>
              <a:rPr lang="en-GB" sz="2700" dirty="0"/>
              <a:t>Εξεύρεση πόρων και οικονομική διαχείριση για</a:t>
            </a:r>
            <a:r>
              <a:rPr lang="el-GR" sz="2700" dirty="0"/>
              <a:t> μια</a:t>
            </a:r>
            <a:r>
              <a:rPr lang="en-GB" sz="2700" dirty="0"/>
              <a:t> ΟΚ</a:t>
            </a:r>
            <a:r>
              <a:rPr lang="el-GR" sz="2700" dirty="0"/>
              <a:t>τ</a:t>
            </a:r>
            <a:r>
              <a:rPr lang="en-GB" sz="2700" dirty="0"/>
              <a:t>Π </a:t>
            </a:r>
            <a:endParaRPr lang="el-GR" dirty="0"/>
          </a:p>
        </p:txBody>
      </p:sp>
      <p:sp>
        <p:nvSpPr>
          <p:cNvPr id="2" name="Google Shape;56;p1">
            <a:extLst>
              <a:ext uri="{FF2B5EF4-FFF2-40B4-BE49-F238E27FC236}">
                <a16:creationId xmlns:a16="http://schemas.microsoft.com/office/drawing/2014/main" id="{121B42C0-5984-4347-C628-C7A0AB437A24}"/>
              </a:ext>
            </a:extLst>
          </p:cNvPr>
          <p:cNvSpPr/>
          <p:nvPr/>
        </p:nvSpPr>
        <p:spPr>
          <a:xfrm>
            <a:off x="3552092" y="1310807"/>
            <a:ext cx="8345173" cy="732279"/>
          </a:xfrm>
          <a:prstGeom prst="rect">
            <a:avLst/>
          </a:prstGeom>
          <a:solidFill>
            <a:srgbClr val="EB535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sp>
        <p:nvSpPr>
          <p:cNvPr id="3" name="Google Shape;58;p1">
            <a:extLst>
              <a:ext uri="{FF2B5EF4-FFF2-40B4-BE49-F238E27FC236}">
                <a16:creationId xmlns:a16="http://schemas.microsoft.com/office/drawing/2014/main" id="{3B65EFE0-7B5E-8BFA-08D0-6131051F59FD}"/>
              </a:ext>
            </a:extLst>
          </p:cNvPr>
          <p:cNvSpPr txBox="1">
            <a:spLocks/>
          </p:cNvSpPr>
          <p:nvPr/>
        </p:nvSpPr>
        <p:spPr>
          <a:xfrm>
            <a:off x="3724812" y="1512389"/>
            <a:ext cx="5357224" cy="32911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lvl="0">
              <a:spcBef>
                <a:spcPts val="0"/>
              </a:spcBef>
            </a:pPr>
            <a:r>
              <a:rPr lang="el-GR" sz="2200" dirty="0" err="1">
                <a:solidFill>
                  <a:schemeClr val="lt1"/>
                </a:solidFill>
              </a:rPr>
              <a:t>Υποε</a:t>
            </a:r>
            <a:r>
              <a:rPr lang="en-GB" sz="2200" dirty="0" err="1">
                <a:solidFill>
                  <a:schemeClr val="lt1"/>
                </a:solidFill>
              </a:rPr>
              <a:t>νότητ</a:t>
            </a:r>
            <a:r>
              <a:rPr lang="en-GB" sz="2200" dirty="0">
                <a:solidFill>
                  <a:schemeClr val="lt1"/>
                </a:solidFill>
              </a:rPr>
              <a:t>α 2: Οικονομική διαχείριση </a:t>
            </a:r>
          </a:p>
        </p:txBody>
      </p:sp>
    </p:spTree>
    <p:extLst>
      <p:ext uri="{BB962C8B-B14F-4D97-AF65-F5344CB8AC3E}">
        <p14:creationId xmlns:p14="http://schemas.microsoft.com/office/powerpoint/2010/main" val="120343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a5bbffa50c_0_0"/>
          <p:cNvSpPr txBox="1">
            <a:spLocks noGrp="1"/>
          </p:cNvSpPr>
          <p:nvPr>
            <p:ph type="body" idx="2"/>
          </p:nvPr>
        </p:nvSpPr>
        <p:spPr>
          <a:xfrm>
            <a:off x="399370" y="2046514"/>
            <a:ext cx="5518800" cy="4551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b="1" dirty="0"/>
              <a:t>Μέσω των ιδρυτών </a:t>
            </a:r>
            <a:r>
              <a:rPr lang="en-GB" dirty="0"/>
              <a:t>- Πρέπει να αποπληρώνεται τακτικά, όχι ως μισθός, αλλά ως αποπληρωμή χρέους. Μπορεί να έχει τους πιο </a:t>
            </a:r>
            <a:r>
              <a:rPr lang="en-GB" dirty="0" err="1"/>
              <a:t>ευνοϊκούς</a:t>
            </a:r>
            <a:r>
              <a:rPr lang="en-GB" dirty="0"/>
              <a:t> όρους σε αντίθεση με εκείνους των τραπεζών ή άλλων εμπορικών ιδρυμάτων</a:t>
            </a:r>
            <a:r>
              <a:rPr lang="el-GR" dirty="0"/>
              <a:t>.</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1000"/>
              </a:spcBef>
              <a:spcAft>
                <a:spcPts val="0"/>
              </a:spcAft>
              <a:buSzPts val="1800"/>
              <a:buNone/>
            </a:pPr>
            <a:endParaRPr dirty="0"/>
          </a:p>
        </p:txBody>
      </p:sp>
      <p:sp>
        <p:nvSpPr>
          <p:cNvPr id="116" name="Google Shape;116;g1a5bbffa50c_0_0"/>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Οι δύο κύριοι τύποι χρέους</a:t>
            </a:r>
            <a:endParaRPr b="1" dirty="0"/>
          </a:p>
        </p:txBody>
      </p:sp>
      <p:sp>
        <p:nvSpPr>
          <p:cNvPr id="117" name="Google Shape;117;g1a5bbffa50c_0_0"/>
          <p:cNvSpPr txBox="1">
            <a:spLocks noGrp="1"/>
          </p:cNvSpPr>
          <p:nvPr>
            <p:ph type="body" idx="1"/>
          </p:nvPr>
        </p:nvSpPr>
        <p:spPr>
          <a:xfrm>
            <a:off x="399370" y="1285794"/>
            <a:ext cx="11393400" cy="506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rgbClr val="000000"/>
              </a:buClr>
              <a:buSzPts val="1800"/>
              <a:buFont typeface="Arial"/>
              <a:buNone/>
            </a:pPr>
            <a:r>
              <a:rPr lang="en-GB" sz="1800" b="0" dirty="0" err="1">
                <a:solidFill>
                  <a:srgbClr val="000000"/>
                </a:solidFill>
              </a:rPr>
              <a:t>Όσον</a:t>
            </a:r>
            <a:r>
              <a:rPr lang="en-GB" sz="1800" b="0" dirty="0">
                <a:solidFill>
                  <a:srgbClr val="000000"/>
                </a:solidFill>
              </a:rPr>
              <a:t> α</a:t>
            </a:r>
            <a:r>
              <a:rPr lang="en-GB" sz="1800" b="0" dirty="0" err="1">
                <a:solidFill>
                  <a:srgbClr val="000000"/>
                </a:solidFill>
              </a:rPr>
              <a:t>φορά</a:t>
            </a:r>
            <a:r>
              <a:rPr lang="en-GB" sz="1800" b="0" dirty="0">
                <a:solidFill>
                  <a:srgbClr val="000000"/>
                </a:solidFill>
              </a:rPr>
              <a:t> το </a:t>
            </a:r>
            <a:r>
              <a:rPr lang="en-GB" sz="1800" b="0" dirty="0" err="1">
                <a:solidFill>
                  <a:srgbClr val="000000"/>
                </a:solidFill>
              </a:rPr>
              <a:t>χρέος</a:t>
            </a:r>
            <a:r>
              <a:rPr lang="en-GB" sz="1800" b="0" dirty="0">
                <a:solidFill>
                  <a:srgbClr val="000000"/>
                </a:solidFill>
              </a:rPr>
              <a:t>, </a:t>
            </a:r>
            <a:r>
              <a:rPr lang="en-GB" sz="1800" b="0" dirty="0" err="1">
                <a:solidFill>
                  <a:srgbClr val="000000"/>
                </a:solidFill>
              </a:rPr>
              <a:t>συνιστάτ</a:t>
            </a:r>
            <a:r>
              <a:rPr lang="en-GB" sz="1800" b="0" dirty="0">
                <a:solidFill>
                  <a:srgbClr val="000000"/>
                </a:solidFill>
              </a:rPr>
              <a:t>αι στις ΟΚ</a:t>
            </a:r>
            <a:r>
              <a:rPr lang="el-GR" sz="1800" b="0" dirty="0">
                <a:solidFill>
                  <a:srgbClr val="000000"/>
                </a:solidFill>
              </a:rPr>
              <a:t>τ</a:t>
            </a:r>
            <a:r>
              <a:rPr lang="en-GB" sz="1800" b="0" dirty="0">
                <a:solidFill>
                  <a:srgbClr val="000000"/>
                </a:solidFill>
              </a:rPr>
              <a:t>Π να </a:t>
            </a:r>
            <a:r>
              <a:rPr lang="el-GR" sz="1800" b="0" dirty="0">
                <a:solidFill>
                  <a:srgbClr val="000000"/>
                </a:solidFill>
              </a:rPr>
              <a:t>το </a:t>
            </a:r>
            <a:r>
              <a:rPr lang="en-GB" sz="1800" b="0" dirty="0">
                <a:solidFill>
                  <a:srgbClr val="000000"/>
                </a:solidFill>
              </a:rPr>
              <a:t>απ</a:t>
            </a:r>
            <a:r>
              <a:rPr lang="en-GB" sz="1800" b="0" dirty="0" err="1">
                <a:solidFill>
                  <a:srgbClr val="000000"/>
                </a:solidFill>
              </a:rPr>
              <a:t>οφεύγουν</a:t>
            </a:r>
            <a:r>
              <a:rPr lang="el-GR" sz="1800" b="0" dirty="0">
                <a:solidFill>
                  <a:srgbClr val="000000"/>
                </a:solidFill>
              </a:rPr>
              <a:t> και</a:t>
            </a:r>
            <a:r>
              <a:rPr lang="en-GB" sz="1800" b="0" dirty="0">
                <a:solidFill>
                  <a:srgbClr val="000000"/>
                </a:solidFill>
              </a:rPr>
              <a:t> να εργάζονται για την αυτοχρηματοδότηση της ανάπτυξης και των έργων μέσω αποταμιεύσεων. </a:t>
            </a:r>
            <a:r>
              <a:rPr lang="en-GB" sz="1800" b="0" dirty="0" err="1">
                <a:solidFill>
                  <a:srgbClr val="000000"/>
                </a:solidFill>
              </a:rPr>
              <a:t>Ωστόσο</a:t>
            </a:r>
            <a:r>
              <a:rPr lang="en-GB" sz="1800" b="0" dirty="0">
                <a:solidFill>
                  <a:srgbClr val="000000"/>
                </a:solidFill>
              </a:rPr>
              <a:t>, </a:t>
            </a:r>
            <a:r>
              <a:rPr lang="en-GB" sz="1800" b="0" dirty="0" err="1">
                <a:solidFill>
                  <a:srgbClr val="000000"/>
                </a:solidFill>
              </a:rPr>
              <a:t>είν</a:t>
            </a:r>
            <a:r>
              <a:rPr lang="en-GB" sz="1800" b="0" dirty="0">
                <a:solidFill>
                  <a:srgbClr val="000000"/>
                </a:solidFill>
              </a:rPr>
              <a:t>αι σημαντικό να γνωρίζετε τους δύο κύριους τύπους χρέους και τι συνεπάγονται:</a:t>
            </a:r>
            <a:endParaRPr dirty="0"/>
          </a:p>
        </p:txBody>
      </p:sp>
      <p:sp>
        <p:nvSpPr>
          <p:cNvPr id="118" name="Google Shape;118;g1a5bbffa50c_0_0"/>
          <p:cNvSpPr txBox="1">
            <a:spLocks noGrp="1"/>
          </p:cNvSpPr>
          <p:nvPr>
            <p:ph type="body" idx="3"/>
          </p:nvPr>
        </p:nvSpPr>
        <p:spPr>
          <a:xfrm>
            <a:off x="6273801" y="2046514"/>
            <a:ext cx="5518800" cy="45510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b="1" dirty="0"/>
              <a:t>Τράπεζες </a:t>
            </a:r>
            <a:r>
              <a:rPr lang="en-GB" dirty="0"/>
              <a:t>- Αυτό το χρέος είναι συνήθως πιο ακριβό και χρειάζεται εγγυήσεις όπως προσωπικές και εισοδηματικές εγγυήσεις. Με αυτόν τον τρόπο, τα χρήματα δανείζονται είτε για την ανάπτυξη του οργανισμού, είτε για ένα συγκεκριμένο έργο</a:t>
            </a:r>
            <a:endParaRPr dirty="0"/>
          </a:p>
        </p:txBody>
      </p:sp>
      <p:pic>
        <p:nvPicPr>
          <p:cNvPr id="119" name="Google Shape;119;g1a5bbffa50c_0_0"/>
          <p:cNvPicPr preferRelativeResize="0"/>
          <p:nvPr/>
        </p:nvPicPr>
        <p:blipFill rotWithShape="1">
          <a:blip r:embed="rId3">
            <a:alphaModFix/>
          </a:blip>
          <a:srcRect/>
          <a:stretch/>
        </p:blipFill>
        <p:spPr>
          <a:xfrm>
            <a:off x="1102708" y="2046514"/>
            <a:ext cx="4112123" cy="2740749"/>
          </a:xfrm>
          <a:prstGeom prst="rect">
            <a:avLst/>
          </a:prstGeom>
          <a:noFill/>
          <a:ln>
            <a:noFill/>
          </a:ln>
        </p:spPr>
      </p:pic>
      <p:pic>
        <p:nvPicPr>
          <p:cNvPr id="120" name="Google Shape;120;g1a5bbffa50c_0_0"/>
          <p:cNvPicPr preferRelativeResize="0"/>
          <p:nvPr/>
        </p:nvPicPr>
        <p:blipFill rotWithShape="1">
          <a:blip r:embed="rId4">
            <a:alphaModFix/>
          </a:blip>
          <a:srcRect/>
          <a:stretch/>
        </p:blipFill>
        <p:spPr>
          <a:xfrm>
            <a:off x="6575649" y="1870748"/>
            <a:ext cx="4915113" cy="27407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9"/>
          <p:cNvSpPr txBox="1">
            <a:spLocks noGrp="1"/>
          </p:cNvSpPr>
          <p:nvPr>
            <p:ph type="body" idx="2"/>
          </p:nvPr>
        </p:nvSpPr>
        <p:spPr>
          <a:xfrm>
            <a:off x="399230" y="1577079"/>
            <a:ext cx="11393400" cy="48504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000" dirty="0"/>
              <a:t>Σε αυτή </a:t>
            </a:r>
            <a:r>
              <a:rPr lang="en-GB" sz="2000" dirty="0" err="1"/>
              <a:t>την</a:t>
            </a:r>
            <a:r>
              <a:rPr lang="en-GB" sz="2000" dirty="0"/>
              <a:t> </a:t>
            </a:r>
            <a:r>
              <a:rPr lang="el-GR" sz="2000" dirty="0" err="1"/>
              <a:t>υπο</a:t>
            </a:r>
            <a:r>
              <a:rPr lang="en-GB" sz="2000" dirty="0" err="1"/>
              <a:t>ενότητ</a:t>
            </a:r>
            <a:r>
              <a:rPr lang="en-GB" sz="2000" dirty="0"/>
              <a:t>α, μάθαμε ότι για να επιτύχει μια </a:t>
            </a:r>
            <a:r>
              <a:rPr lang="el-GR" sz="2000" dirty="0" err="1"/>
              <a:t>ΟΚτΠ</a:t>
            </a:r>
            <a:r>
              <a:rPr lang="en-GB" sz="2000" dirty="0"/>
              <a:t> πρέπει να δημιουργήσει και να διατηρήσει υγιή ταμειακή ροή. Τα θεμέλια μιας ταμειακής ροής απαιτούν:</a:t>
            </a:r>
            <a:endParaRPr sz="2000" dirty="0"/>
          </a:p>
          <a:p>
            <a:pPr marL="0" lvl="0" indent="0" algn="just" rtl="0">
              <a:lnSpc>
                <a:spcPct val="90000"/>
              </a:lnSpc>
              <a:spcBef>
                <a:spcPts val="0"/>
              </a:spcBef>
              <a:spcAft>
                <a:spcPts val="0"/>
              </a:spcAft>
              <a:buSzPts val="1800"/>
              <a:buNone/>
            </a:pP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Παρακολούθηση και τακτικές δαπάνες τόσο συχνά όσο και εβδομαδιαία, δεκαπενθήμερα και μηνιαία. Κάτι τέτοιο δημιουργεί μια αίσθηση πειθαρχίας και παρέχει μια αίσθηση ασφάλειας</a:t>
            </a:r>
            <a:endParaRPr sz="20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000" dirty="0"/>
              <a:t>Μια καλή μελλοντική ταμειακή ροή θα παρακολουθεί τις δαπάνες που είναι επικείμενες και μπορεί να απαιτούν κάποια εξοικονόμηση χρημάτων.</a:t>
            </a:r>
            <a:endParaRPr sz="2000" dirty="0"/>
          </a:p>
          <a:p>
            <a:pPr marL="0" lvl="0" indent="0" algn="just" rtl="0">
              <a:lnSpc>
                <a:spcPct val="90000"/>
              </a:lnSpc>
              <a:spcBef>
                <a:spcPts val="0"/>
              </a:spcBef>
              <a:spcAft>
                <a:spcPts val="0"/>
              </a:spcAft>
              <a:buSzPts val="1800"/>
              <a:buNone/>
            </a:pPr>
            <a:endParaRPr sz="2000" dirty="0"/>
          </a:p>
          <a:p>
            <a:pPr marL="0" lvl="0" indent="0" algn="just" rtl="0">
              <a:lnSpc>
                <a:spcPct val="90000"/>
              </a:lnSpc>
              <a:spcBef>
                <a:spcPts val="0"/>
              </a:spcBef>
              <a:spcAft>
                <a:spcPts val="0"/>
              </a:spcAft>
              <a:buSzPts val="1800"/>
              <a:buNone/>
            </a:pPr>
            <a:r>
              <a:rPr lang="en-GB" sz="2000" dirty="0" err="1"/>
              <a:t>Οι</a:t>
            </a:r>
            <a:r>
              <a:rPr lang="en-GB" sz="2000" dirty="0"/>
              <a:t> </a:t>
            </a:r>
            <a:r>
              <a:rPr lang="el-GR" sz="2000" dirty="0"/>
              <a:t>χορηγοί αναζητούν </a:t>
            </a:r>
            <a:r>
              <a:rPr lang="el-GR" sz="2000" dirty="0" err="1"/>
              <a:t>ΟΚτΠ</a:t>
            </a:r>
            <a:r>
              <a:rPr lang="el-GR" sz="2000" dirty="0"/>
              <a:t> </a:t>
            </a:r>
            <a:r>
              <a:rPr lang="en-GB" sz="2000" dirty="0"/>
              <a:t>π</a:t>
            </a:r>
            <a:r>
              <a:rPr lang="en-GB" sz="2000" dirty="0" err="1"/>
              <a:t>ου</a:t>
            </a:r>
            <a:r>
              <a:rPr lang="en-GB" sz="2000" dirty="0"/>
              <a:t> </a:t>
            </a:r>
            <a:r>
              <a:rPr lang="en-GB" sz="2000" dirty="0" err="1"/>
              <a:t>είν</a:t>
            </a:r>
            <a:r>
              <a:rPr lang="en-GB" sz="2000" dirty="0"/>
              <a:t>αι πειθαρχημέν</a:t>
            </a:r>
            <a:r>
              <a:rPr lang="el-GR" sz="2000" dirty="0" err="1"/>
              <a:t>ες</a:t>
            </a:r>
            <a:r>
              <a:rPr lang="en-GB" sz="2000" dirty="0"/>
              <a:t>, που παρακολουθούν και συγκρίνουν τις ταμειακές ροές και τον προϋπολογισμό τους</a:t>
            </a:r>
            <a:r>
              <a:rPr lang="el-GR" sz="2000" dirty="0"/>
              <a:t> και έχουν</a:t>
            </a:r>
            <a:r>
              <a:rPr lang="en-GB" sz="2000" dirty="0"/>
              <a:t> προληπτική διαχείριση και ηγεσία. Αυτό συνεπάγεται τελικά μια </a:t>
            </a:r>
            <a:r>
              <a:rPr lang="en-GB" sz="2000" dirty="0" err="1"/>
              <a:t>νοοτροπία </a:t>
            </a:r>
            <a:r>
              <a:rPr lang="en-GB" sz="2000" dirty="0"/>
              <a:t>πειθαρχίας, οργάνωσης και χρηστής διακυβέρνησης.</a:t>
            </a:r>
            <a:endParaRPr sz="2000" dirty="0"/>
          </a:p>
        </p:txBody>
      </p:sp>
      <p:sp>
        <p:nvSpPr>
          <p:cNvPr id="126" name="Google Shape;126;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l-GR" b="1" dirty="0"/>
              <a:t>Ανασκόπηση </a:t>
            </a:r>
            <a:r>
              <a:rPr lang="el-GR" b="1" dirty="0" err="1"/>
              <a:t>υποενότητας</a:t>
            </a:r>
            <a:endParaRPr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0"/>
          <p:cNvSpPr txBox="1">
            <a:spLocks noGrp="1"/>
          </p:cNvSpPr>
          <p:nvPr>
            <p:ph type="body" idx="2"/>
          </p:nvPr>
        </p:nvSpPr>
        <p:spPr>
          <a:xfrm>
            <a:off x="541720" y="1534885"/>
            <a:ext cx="11393400" cy="39075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b="1" dirty="0">
                <a:solidFill>
                  <a:schemeClr val="accent3"/>
                </a:solidFill>
              </a:rPr>
              <a:t>Δημιουργήστε μια μελλοντική ταμειακή ροή για έναν προϋπολογισμό 3 μηνών που</a:t>
            </a:r>
            <a:r>
              <a:rPr lang="el-GR" b="1" dirty="0">
                <a:solidFill>
                  <a:schemeClr val="accent3"/>
                </a:solidFill>
              </a:rPr>
              <a:t> να</a:t>
            </a:r>
            <a:r>
              <a:rPr lang="en-GB" b="1" dirty="0">
                <a:solidFill>
                  <a:schemeClr val="accent3"/>
                </a:solidFill>
              </a:rPr>
              <a:t> περιλαμβάνει:</a:t>
            </a:r>
            <a:endParaRPr b="1" dirty="0">
              <a:solidFill>
                <a:schemeClr val="accent3"/>
              </a:solidFill>
            </a:endParaRPr>
          </a:p>
          <a:p>
            <a:pPr marL="0" lvl="0" indent="0" algn="just" rtl="0">
              <a:lnSpc>
                <a:spcPct val="90000"/>
              </a:lnSpc>
              <a:spcBef>
                <a:spcPts val="0"/>
              </a:spcBef>
              <a:spcAft>
                <a:spcPts val="0"/>
              </a:spcAft>
              <a:buSzPts val="1800"/>
              <a:buNone/>
            </a:pP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l-GR" dirty="0"/>
              <a:t>Εισοδήματα</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Έξοδα που πρέπει να κάνετε</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err="1"/>
              <a:t>Έξοδ</a:t>
            </a:r>
            <a:r>
              <a:rPr lang="en-GB" dirty="0"/>
              <a:t>α </a:t>
            </a:r>
            <a:r>
              <a:rPr lang="el-GR" dirty="0"/>
              <a:t>που θέλετε να κάνετε</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Αποταμίευση</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l-GR"/>
              <a:t>Τη </a:t>
            </a:r>
            <a:r>
              <a:rPr lang="en-GB"/>
              <a:t>συνολική</a:t>
            </a:r>
            <a:r>
              <a:rPr lang="en-GB" dirty="0"/>
              <a:t> διαφορά για κάθε μήνα</a:t>
            </a:r>
            <a:endParaRPr dirty="0"/>
          </a:p>
        </p:txBody>
      </p:sp>
      <p:sp>
        <p:nvSpPr>
          <p:cNvPr id="132" name="Google Shape;132;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a:t>Φύλλο εργασίας</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10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19a7c47c027_0_4"/>
          <p:cNvSpPr txBox="1">
            <a:spLocks noGrp="1"/>
          </p:cNvSpPr>
          <p:nvPr>
            <p:ph type="body" idx="1"/>
          </p:nvPr>
        </p:nvSpPr>
        <p:spPr>
          <a:xfrm>
            <a:off x="399370" y="1277714"/>
            <a:ext cx="11393400" cy="50964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000"/>
              </a:spcBef>
              <a:spcAft>
                <a:spcPts val="0"/>
              </a:spcAft>
              <a:buSzPts val="1800"/>
              <a:buNone/>
            </a:pPr>
            <a:r>
              <a:rPr lang="en-GB" sz="2400" dirty="0"/>
              <a:t>Η διατήρηση μιας υγιούς και βιώσιμης ΟΚ</a:t>
            </a:r>
            <a:r>
              <a:rPr lang="el-GR" sz="2400" dirty="0"/>
              <a:t>τ</a:t>
            </a:r>
            <a:r>
              <a:rPr lang="en-GB" sz="2400" dirty="0"/>
              <a:t>Π απαιτεί αποτελεσματική οικονομική διαχείριση. Κατά </a:t>
            </a:r>
            <a:r>
              <a:rPr lang="en-GB" sz="2400" dirty="0" err="1"/>
              <a:t>την</a:t>
            </a:r>
            <a:r>
              <a:rPr lang="en-GB" sz="2400" dirty="0"/>
              <a:t> π</a:t>
            </a:r>
            <a:r>
              <a:rPr lang="en-GB" sz="2400" dirty="0" err="1"/>
              <a:t>ροσέλκυση</a:t>
            </a:r>
            <a:r>
              <a:rPr lang="el-GR" sz="2400" dirty="0"/>
              <a:t> χορηγών</a:t>
            </a:r>
            <a:r>
              <a:rPr lang="en-GB" sz="2400" dirty="0"/>
              <a:t>, </a:t>
            </a:r>
            <a:r>
              <a:rPr lang="en-GB" sz="2400" dirty="0" err="1"/>
              <a:t>μι</a:t>
            </a:r>
            <a:r>
              <a:rPr lang="en-GB" sz="2400" dirty="0"/>
              <a:t>α ΟΚ</a:t>
            </a:r>
            <a:r>
              <a:rPr lang="el-GR" sz="2400" dirty="0"/>
              <a:t>τ</a:t>
            </a:r>
            <a:r>
              <a:rPr lang="en-GB" sz="2400" dirty="0"/>
              <a:t>Π πρέπει να είναι βέβαιη ότι μπορεί να διανέμει και να διαχειρίζεται αποτελεσματικά τα οικονομικά της</a:t>
            </a:r>
            <a:r>
              <a:rPr lang="el-GR" sz="2400" dirty="0"/>
              <a:t>,</a:t>
            </a:r>
            <a:r>
              <a:rPr lang="en-GB" sz="2400" dirty="0"/>
              <a:t> προκειμένου να διατηρήσει την ακεραιότητα, τη φήμη και την αξιοπιστία της.</a:t>
            </a:r>
            <a:endParaRPr sz="2400" dirty="0"/>
          </a:p>
          <a:p>
            <a:pPr marL="0" lvl="0" indent="0" algn="just" rtl="0">
              <a:lnSpc>
                <a:spcPct val="90000"/>
              </a:lnSpc>
              <a:spcBef>
                <a:spcPts val="1000"/>
              </a:spcBef>
              <a:spcAft>
                <a:spcPts val="0"/>
              </a:spcAft>
              <a:buSzPts val="1800"/>
              <a:buNone/>
            </a:pPr>
            <a:endParaRPr sz="2400" dirty="0"/>
          </a:p>
          <a:p>
            <a:pPr marL="0" lvl="0" indent="0" algn="just" rtl="0">
              <a:lnSpc>
                <a:spcPct val="90000"/>
              </a:lnSpc>
              <a:spcBef>
                <a:spcPts val="1000"/>
              </a:spcBef>
              <a:spcAft>
                <a:spcPts val="0"/>
              </a:spcAft>
              <a:buSzPts val="1800"/>
              <a:buNone/>
            </a:pPr>
            <a:r>
              <a:rPr lang="en-GB" sz="2400" dirty="0"/>
              <a:t>Σε αυτή </a:t>
            </a:r>
            <a:r>
              <a:rPr lang="en-GB" sz="2400" dirty="0" err="1"/>
              <a:t>την</a:t>
            </a:r>
            <a:r>
              <a:rPr lang="en-GB" sz="2400" dirty="0"/>
              <a:t> </a:t>
            </a:r>
            <a:r>
              <a:rPr lang="el-GR" sz="2400" dirty="0" err="1"/>
              <a:t>υπο</a:t>
            </a:r>
            <a:r>
              <a:rPr lang="en-GB" sz="2400" dirty="0" err="1"/>
              <a:t>ενότητ</a:t>
            </a:r>
            <a:r>
              <a:rPr lang="en-GB" sz="2400" dirty="0"/>
              <a:t>α, θα μάθουμε να:</a:t>
            </a:r>
            <a:endParaRPr sz="2400" dirty="0"/>
          </a:p>
          <a:p>
            <a:pPr marL="457200" lvl="0" indent="-342900" algn="just" rtl="0">
              <a:lnSpc>
                <a:spcPct val="90000"/>
              </a:lnSpc>
              <a:spcBef>
                <a:spcPts val="1000"/>
              </a:spcBef>
              <a:spcAft>
                <a:spcPts val="0"/>
              </a:spcAft>
              <a:buSzPts val="1800"/>
              <a:buFont typeface="Wingdings" panose="05000000000000000000" pitchFamily="2" charset="2"/>
              <a:buChar char="§"/>
            </a:pPr>
            <a:r>
              <a:rPr lang="en-GB" sz="2400" dirty="0" err="1"/>
              <a:t>Δημιουργ</a:t>
            </a:r>
            <a:r>
              <a:rPr lang="el-GR" sz="2400" dirty="0" err="1"/>
              <a:t>ούμε</a:t>
            </a:r>
            <a:r>
              <a:rPr lang="en-GB" sz="2400" dirty="0"/>
              <a:t> έναν προϋπολογισμό</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Παρα</a:t>
            </a:r>
            <a:r>
              <a:rPr lang="en-GB" sz="2400" dirty="0" err="1"/>
              <a:t>κολο</a:t>
            </a:r>
            <a:r>
              <a:rPr lang="el-GR" sz="2400" dirty="0" err="1"/>
              <a:t>υθούμε</a:t>
            </a:r>
            <a:r>
              <a:rPr lang="el-GR" sz="2400" dirty="0"/>
              <a:t> και να ελέγχουμε τις δαπάνες </a:t>
            </a:r>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err="1"/>
              <a:t>Εξοικον</a:t>
            </a:r>
            <a:r>
              <a:rPr lang="el-GR" sz="2400" dirty="0" err="1"/>
              <a:t>ομούμε</a:t>
            </a:r>
            <a:r>
              <a:rPr lang="el-GR" sz="2400" dirty="0"/>
              <a:t> χρήματα και να διακρίνουμε </a:t>
            </a:r>
            <a:r>
              <a:rPr lang="en-GB" sz="2400" dirty="0" err="1"/>
              <a:t>μετ</a:t>
            </a:r>
            <a:r>
              <a:rPr lang="en-GB" sz="2400" dirty="0"/>
              <a:t>αξύ των διαφόρων τύπων χρέους</a:t>
            </a:r>
            <a:endParaRPr sz="2400" dirty="0"/>
          </a:p>
          <a:p>
            <a:pPr marL="0" lvl="0" indent="0" algn="just" rtl="0">
              <a:lnSpc>
                <a:spcPct val="90000"/>
              </a:lnSpc>
              <a:spcBef>
                <a:spcPts val="0"/>
              </a:spcBef>
              <a:spcAft>
                <a:spcPts val="0"/>
              </a:spcAft>
              <a:buSzPts val="1800"/>
              <a:buNone/>
            </a:pPr>
            <a:endParaRPr sz="2400" dirty="0"/>
          </a:p>
          <a:p>
            <a:pPr marL="0" lvl="0" indent="0" algn="just" rtl="0">
              <a:lnSpc>
                <a:spcPct val="90000"/>
              </a:lnSpc>
              <a:spcBef>
                <a:spcPts val="0"/>
              </a:spcBef>
              <a:spcAft>
                <a:spcPts val="0"/>
              </a:spcAft>
              <a:buSzPts val="1800"/>
              <a:buNone/>
            </a:pPr>
            <a:endParaRPr sz="2400" dirty="0"/>
          </a:p>
          <a:p>
            <a:pPr marL="0" lvl="0" indent="0" algn="just" rtl="0">
              <a:lnSpc>
                <a:spcPct val="90000"/>
              </a:lnSpc>
              <a:spcBef>
                <a:spcPts val="1000"/>
              </a:spcBef>
              <a:spcAft>
                <a:spcPts val="0"/>
              </a:spcAft>
              <a:buSzPts val="1800"/>
              <a:buNone/>
            </a:pPr>
            <a:endParaRPr sz="2400" dirty="0"/>
          </a:p>
          <a:p>
            <a:pPr marL="0" lvl="0" indent="0" algn="just" rtl="0">
              <a:lnSpc>
                <a:spcPct val="90000"/>
              </a:lnSpc>
              <a:spcBef>
                <a:spcPts val="1000"/>
              </a:spcBef>
              <a:spcAft>
                <a:spcPts val="0"/>
              </a:spcAft>
              <a:buSzPts val="1800"/>
              <a:buNone/>
            </a:pPr>
            <a:endParaRPr sz="2400" dirty="0"/>
          </a:p>
        </p:txBody>
      </p:sp>
      <p:sp>
        <p:nvSpPr>
          <p:cNvPr id="64" name="Google Shape;64;g19a7c47c027_0_4"/>
          <p:cNvSpPr txBox="1">
            <a:spLocks noGrp="1"/>
          </p:cNvSpPr>
          <p:nvPr>
            <p:ph type="title"/>
          </p:nvPr>
        </p:nvSpPr>
        <p:spPr>
          <a:xfrm>
            <a:off x="399370" y="174449"/>
            <a:ext cx="11393400" cy="675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800"/>
              <a:buNone/>
            </a:pPr>
            <a:r>
              <a:rPr lang="en-GB" b="1" dirty="0"/>
              <a:t>Επ</a:t>
            </a:r>
            <a:r>
              <a:rPr lang="en-GB" b="1" dirty="0" err="1"/>
              <a:t>ισκό</a:t>
            </a:r>
            <a:r>
              <a:rPr lang="en-GB" b="1" dirty="0"/>
              <a:t>πηση</a:t>
            </a:r>
            <a:r>
              <a:rPr lang="el-GR" b="1" dirty="0"/>
              <a:t> </a:t>
            </a:r>
            <a:r>
              <a:rPr lang="el-GR" b="1" dirty="0" err="1"/>
              <a:t>υποενότητας</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body" idx="1"/>
          </p:nvPr>
        </p:nvSpPr>
        <p:spPr>
          <a:xfrm>
            <a:off x="399370" y="1358537"/>
            <a:ext cx="11393260" cy="518724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200"/>
              </a:spcBef>
              <a:spcAft>
                <a:spcPts val="0"/>
              </a:spcAft>
              <a:buClr>
                <a:schemeClr val="accent1"/>
              </a:buClr>
              <a:buSzPts val="1800"/>
              <a:buNone/>
            </a:pPr>
            <a:r>
              <a:rPr lang="en-GB" dirty="0"/>
              <a:t>Οι προϋπολογισμοί δημιουργούνται με σκοπό να </a:t>
            </a:r>
            <a:r>
              <a:rPr lang="el-GR" dirty="0"/>
              <a:t>ορίζετε </a:t>
            </a:r>
            <a:r>
              <a:rPr lang="en-GB" dirty="0"/>
              <a:t>π</a:t>
            </a:r>
            <a:r>
              <a:rPr lang="en-GB" dirty="0" err="1"/>
              <a:t>ού</a:t>
            </a:r>
            <a:r>
              <a:rPr lang="en-GB" dirty="0"/>
              <a:t> να π</a:t>
            </a:r>
            <a:r>
              <a:rPr lang="en-GB" dirty="0" err="1"/>
              <a:t>άνε</a:t>
            </a:r>
            <a:r>
              <a:rPr lang="en-GB" dirty="0"/>
              <a:t> </a:t>
            </a:r>
            <a:r>
              <a:rPr lang="el-GR" dirty="0"/>
              <a:t>τα χρήματά σας </a:t>
            </a:r>
            <a:r>
              <a:rPr lang="en-GB" dirty="0"/>
              <a:t>και όχι να κυνηγάτε πού πήγαν ή πού πάνε. Αποτελούν τη ραχοκοκαλιά κάθε σπουδαίας ταμειακής ροής, η οποία μπορεί να εξασφαλίσει μεγαλύτερη βιωσιμότητα για την </a:t>
            </a:r>
            <a:r>
              <a:rPr lang="el-GR" dirty="0" err="1"/>
              <a:t>ΟΚτΠ</a:t>
            </a:r>
            <a:endParaRPr dirty="0"/>
          </a:p>
          <a:p>
            <a:pPr marL="0" lvl="0" indent="0" algn="just" rtl="0">
              <a:lnSpc>
                <a:spcPct val="90000"/>
              </a:lnSpc>
              <a:spcBef>
                <a:spcPts val="1200"/>
              </a:spcBef>
              <a:spcAft>
                <a:spcPts val="0"/>
              </a:spcAft>
              <a:buClr>
                <a:schemeClr val="accent1"/>
              </a:buClr>
              <a:buSzPts val="1800"/>
              <a:buNone/>
            </a:pPr>
            <a:r>
              <a:rPr lang="en-GB" dirty="0"/>
              <a:t>Υπάρχουν διάφορα στοιχεία που συνθέτουν έναν προϋπολογισμό, όπως:</a:t>
            </a:r>
            <a:endParaRPr dirty="0"/>
          </a:p>
          <a:p>
            <a:pPr marL="0" lvl="0" indent="0" algn="just" rtl="0">
              <a:lnSpc>
                <a:spcPct val="90000"/>
              </a:lnSpc>
              <a:spcBef>
                <a:spcPts val="1200"/>
              </a:spcBef>
              <a:spcAft>
                <a:spcPts val="0"/>
              </a:spcAft>
              <a:buClr>
                <a:schemeClr val="accent1"/>
              </a:buClr>
              <a:buSzPts val="1800"/>
              <a:buNone/>
            </a:pPr>
            <a:endParaRPr dirty="0"/>
          </a:p>
          <a:p>
            <a:pPr marL="457200" lvl="0" indent="-342900" algn="just" rtl="0">
              <a:lnSpc>
                <a:spcPct val="150000"/>
              </a:lnSpc>
              <a:spcBef>
                <a:spcPts val="1200"/>
              </a:spcBef>
              <a:spcAft>
                <a:spcPts val="0"/>
              </a:spcAft>
              <a:buSzPts val="1800"/>
              <a:buFont typeface="Wingdings" panose="05000000000000000000" pitchFamily="2" charset="2"/>
              <a:buChar char="§"/>
            </a:pPr>
            <a:r>
              <a:rPr lang="el-GR" dirty="0"/>
              <a:t>Έ</a:t>
            </a:r>
            <a:r>
              <a:rPr lang="en-GB" dirty="0" err="1"/>
              <a:t>ξοδ</a:t>
            </a:r>
            <a:r>
              <a:rPr lang="en-GB" dirty="0"/>
              <a:t>α</a:t>
            </a:r>
            <a:r>
              <a:rPr lang="el-GR" dirty="0"/>
              <a:t> που πρέπει να κάνετε</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l-GR" dirty="0"/>
              <a:t>Έ</a:t>
            </a:r>
            <a:r>
              <a:rPr lang="en-GB" dirty="0" err="1"/>
              <a:t>ξοδ</a:t>
            </a:r>
            <a:r>
              <a:rPr lang="en-GB" dirty="0"/>
              <a:t>α</a:t>
            </a:r>
            <a:r>
              <a:rPr lang="el-GR" dirty="0"/>
              <a:t> που θέλετε να κάνετε</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Αποταμιεύσεις και διατάξεις</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Δαπάνες και αναμενόμενες ημερομηνίες πληρωμής τους</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Δημιουργία διαφορετικών </a:t>
            </a:r>
            <a:r>
              <a:rPr lang="el-GR" dirty="0"/>
              <a:t>«</a:t>
            </a:r>
            <a:r>
              <a:rPr lang="en-GB" dirty="0"/>
              <a:t>π</a:t>
            </a:r>
            <a:r>
              <a:rPr lang="en-GB" dirty="0" err="1"/>
              <a:t>ορτοφολιών</a:t>
            </a:r>
            <a:r>
              <a:rPr lang="el-GR" dirty="0"/>
              <a:t>»</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Να γνωρίζετε ποιο χρέος θα αναλάβετε αν χρειαστεί</a:t>
            </a:r>
            <a:endParaRPr dirty="0"/>
          </a:p>
          <a:p>
            <a:pPr marL="0" lvl="0" indent="0" algn="just" rtl="0">
              <a:lnSpc>
                <a:spcPct val="90000"/>
              </a:lnSpc>
              <a:spcBef>
                <a:spcPts val="1200"/>
              </a:spcBef>
              <a:spcAft>
                <a:spcPts val="0"/>
              </a:spcAft>
              <a:buSzPts val="1800"/>
              <a:buNone/>
            </a:pPr>
            <a:endParaRPr dirty="0"/>
          </a:p>
        </p:txBody>
      </p:sp>
      <p:sp>
        <p:nvSpPr>
          <p:cNvPr id="70" name="Google Shape;70;p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Προϋπολογισμός - Το κλειδί για τις ταμειακές ροές</a:t>
            </a:r>
            <a:endParaRPr b="1" dirty="0"/>
          </a:p>
        </p:txBody>
      </p:sp>
      <p:pic>
        <p:nvPicPr>
          <p:cNvPr id="71" name="Google Shape;71;p2"/>
          <p:cNvPicPr preferRelativeResize="0"/>
          <p:nvPr/>
        </p:nvPicPr>
        <p:blipFill rotWithShape="1">
          <a:blip r:embed="rId3">
            <a:alphaModFix/>
          </a:blip>
          <a:srcRect/>
          <a:stretch/>
        </p:blipFill>
        <p:spPr>
          <a:xfrm>
            <a:off x="6917167" y="2828011"/>
            <a:ext cx="4462878" cy="2848402"/>
          </a:xfrm>
          <a:prstGeom prst="rect">
            <a:avLst/>
          </a:prstGeom>
          <a:noFill/>
          <a:ln>
            <a:noFill/>
          </a:ln>
        </p:spPr>
      </p:pic>
      <p:sp>
        <p:nvSpPr>
          <p:cNvPr id="72" name="Google Shape;72;p2"/>
          <p:cNvSpPr txBox="1"/>
          <p:nvPr/>
        </p:nvSpPr>
        <p:spPr>
          <a:xfrm>
            <a:off x="5496975" y="5787025"/>
            <a:ext cx="5441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body" idx="1"/>
          </p:nvPr>
        </p:nvSpPr>
        <p:spPr>
          <a:xfrm>
            <a:off x="399370" y="1358537"/>
            <a:ext cx="11393260" cy="518724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1800"/>
              <a:buNone/>
            </a:pPr>
            <a:r>
              <a:rPr lang="en-GB" dirty="0"/>
              <a:t>Για να διασφαλίσει μια ΟΚ</a:t>
            </a:r>
            <a:r>
              <a:rPr lang="el-GR" dirty="0"/>
              <a:t>τ</a:t>
            </a:r>
            <a:r>
              <a:rPr lang="en-GB" dirty="0"/>
              <a:t>Π ότι καταρτίζει τον κατάλληλο προϋπολογισμό, απαιτείται μια βασική κατανόηση των ταμειακών ροών της. Ένας κανόνας που πρέπει να ακολουθείται είναι ο κανόνας </a:t>
            </a:r>
            <a:r>
              <a:rPr lang="el-GR" dirty="0"/>
              <a:t>«</a:t>
            </a:r>
            <a:r>
              <a:rPr lang="en-GB" dirty="0"/>
              <a:t>50-20-20-10</a:t>
            </a:r>
            <a:r>
              <a:rPr lang="el-GR" dirty="0"/>
              <a:t>»</a:t>
            </a:r>
            <a:r>
              <a:rPr lang="en-GB" dirty="0"/>
              <a:t>. Δηλαδή:</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50% στα έξοδα</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20% για την αποπληρωμή του χρέους</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20% για επενδύσεις σε έργα που </a:t>
            </a:r>
            <a:r>
              <a:rPr lang="el-GR" dirty="0"/>
              <a:t>θέλει να κάνει</a:t>
            </a:r>
          </a:p>
          <a:p>
            <a:pPr marL="457200" lvl="0" indent="-342900" algn="l" rtl="0">
              <a:lnSpc>
                <a:spcPct val="115000"/>
              </a:lnSpc>
              <a:spcBef>
                <a:spcPts val="0"/>
              </a:spcBef>
              <a:spcAft>
                <a:spcPts val="0"/>
              </a:spcAft>
              <a:buSzPts val="1800"/>
              <a:buFont typeface="Wingdings" panose="05000000000000000000" pitchFamily="2" charset="2"/>
              <a:buChar char="§"/>
            </a:pPr>
            <a:r>
              <a:rPr lang="en-GB" dirty="0"/>
              <a:t>10% για εξοικονόμηση πόρων για νέα έργα και έκτακτες διατάξεις</a:t>
            </a:r>
            <a:endParaRPr dirty="0"/>
          </a:p>
          <a:p>
            <a:pPr marL="0" lvl="0" indent="0" algn="l" rtl="0">
              <a:lnSpc>
                <a:spcPct val="115000"/>
              </a:lnSpc>
              <a:spcBef>
                <a:spcPts val="0"/>
              </a:spcBef>
              <a:spcAft>
                <a:spcPts val="0"/>
              </a:spcAft>
              <a:buSzPts val="1800"/>
              <a:buNone/>
            </a:pPr>
            <a:endParaRPr dirty="0"/>
          </a:p>
          <a:p>
            <a:pPr marL="0" lvl="0" indent="0" algn="l" rtl="0">
              <a:lnSpc>
                <a:spcPct val="115000"/>
              </a:lnSpc>
              <a:spcBef>
                <a:spcPts val="0"/>
              </a:spcBef>
              <a:spcAft>
                <a:spcPts val="0"/>
              </a:spcAft>
              <a:buSzPts val="1800"/>
              <a:buNone/>
            </a:pPr>
            <a:r>
              <a:rPr lang="en-GB" dirty="0"/>
              <a:t>Όλα αυτά τα στοιχεία επηρεάζονται και πρέπει να συγκριθούν:</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Πόσα χρήματα εισέρχονται</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Πόσα χρήματα φεύγουν</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a:t>Πότε οφείλονται τα έξοδα</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err="1"/>
              <a:t>Δημιουργ</a:t>
            </a:r>
            <a:r>
              <a:rPr lang="el-GR" dirty="0"/>
              <a:t>ία </a:t>
            </a:r>
            <a:r>
              <a:rPr lang="en-GB" dirty="0"/>
              <a:t>π</a:t>
            </a:r>
            <a:r>
              <a:rPr lang="en-GB" dirty="0" err="1"/>
              <a:t>ορτοφ</a:t>
            </a:r>
            <a:r>
              <a:rPr lang="el-GR" dirty="0" err="1"/>
              <a:t>ολιών</a:t>
            </a:r>
            <a:r>
              <a:rPr lang="en-GB" dirty="0"/>
              <a:t> με έξοδα που πρέπει να κάνετε</a:t>
            </a:r>
            <a:endParaRPr dirty="0"/>
          </a:p>
          <a:p>
            <a:pPr marL="457200" lvl="0" indent="-342900" algn="l" rtl="0">
              <a:lnSpc>
                <a:spcPct val="115000"/>
              </a:lnSpc>
              <a:spcBef>
                <a:spcPts val="0"/>
              </a:spcBef>
              <a:spcAft>
                <a:spcPts val="0"/>
              </a:spcAft>
              <a:buSzPts val="1800"/>
              <a:buFont typeface="Wingdings" panose="05000000000000000000" pitchFamily="2" charset="2"/>
              <a:buChar char="§"/>
            </a:pPr>
            <a:r>
              <a:rPr lang="en-GB" dirty="0" err="1"/>
              <a:t>Πρ</a:t>
            </a:r>
            <a:r>
              <a:rPr lang="el-GR" dirty="0" err="1"/>
              <a:t>όβλεψη</a:t>
            </a:r>
            <a:r>
              <a:rPr lang="el-GR" dirty="0"/>
              <a:t> εξόδων που θέλετε να κάνετε</a:t>
            </a:r>
            <a:endParaRPr dirty="0"/>
          </a:p>
        </p:txBody>
      </p:sp>
      <p:sp>
        <p:nvSpPr>
          <p:cNvPr id="78" name="Google Shape;78;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Ένας βασικός κανόνας που πρέπει να εφαρμοστεί στον προϋπολογισμό</a:t>
            </a:r>
            <a:r>
              <a:rPr lang="el-GR" b="1" dirty="0"/>
              <a:t> μιας </a:t>
            </a:r>
            <a:r>
              <a:rPr lang="el-GR" b="1" dirty="0" err="1"/>
              <a:t>ΟΚτΠ</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body" idx="1"/>
          </p:nvPr>
        </p:nvSpPr>
        <p:spPr>
          <a:xfrm>
            <a:off x="399300" y="1971275"/>
            <a:ext cx="11393400" cy="40689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200"/>
              </a:spcBef>
              <a:spcAft>
                <a:spcPts val="0"/>
              </a:spcAft>
              <a:buClr>
                <a:schemeClr val="accent1"/>
              </a:buClr>
              <a:buSzPts val="1800"/>
              <a:buNone/>
            </a:pPr>
            <a:r>
              <a:rPr lang="en-GB" sz="2400" dirty="0"/>
              <a:t>Αναφέρετε 2 στοιχεία για καθένα από τα ακόλουθα:</a:t>
            </a:r>
            <a:endParaRPr sz="2400" dirty="0"/>
          </a:p>
          <a:p>
            <a:pPr marL="457200" lvl="0" indent="-342900" algn="just" rtl="0">
              <a:lnSpc>
                <a:spcPct val="90000"/>
              </a:lnSpc>
              <a:spcBef>
                <a:spcPts val="1200"/>
              </a:spcBef>
              <a:spcAft>
                <a:spcPts val="0"/>
              </a:spcAft>
              <a:buSzPts val="1800"/>
              <a:buFont typeface="Wingdings" panose="05000000000000000000" pitchFamily="2" charset="2"/>
              <a:buChar char="§"/>
            </a:pPr>
            <a:r>
              <a:rPr lang="en-GB" sz="2400" dirty="0"/>
              <a:t>Εισόδημα</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Έξοδα</a:t>
            </a:r>
            <a:endParaRPr sz="2400" dirty="0"/>
          </a:p>
          <a:p>
            <a:pPr marL="457200" lvl="0" indent="-342900" algn="just" rtl="0">
              <a:lnSpc>
                <a:spcPct val="90000"/>
              </a:lnSpc>
              <a:spcBef>
                <a:spcPts val="0"/>
              </a:spcBef>
              <a:spcAft>
                <a:spcPts val="0"/>
              </a:spcAft>
              <a:buSzPts val="1800"/>
              <a:buFont typeface="Wingdings" panose="05000000000000000000" pitchFamily="2" charset="2"/>
              <a:buChar char="§"/>
            </a:pPr>
            <a:r>
              <a:rPr lang="en-GB" sz="2400" dirty="0"/>
              <a:t>Έργα που </a:t>
            </a:r>
            <a:r>
              <a:rPr lang="el-GR" sz="2400" dirty="0"/>
              <a:t>χρειάζονται </a:t>
            </a:r>
            <a:r>
              <a:rPr lang="en-GB" sz="2400" dirty="0" err="1"/>
              <a:t>εξοικονόμηση</a:t>
            </a:r>
            <a:r>
              <a:rPr lang="en-GB" sz="2400" dirty="0"/>
              <a:t> πόρων</a:t>
            </a:r>
            <a:endParaRPr sz="2400" dirty="0"/>
          </a:p>
        </p:txBody>
      </p:sp>
      <p:sp>
        <p:nvSpPr>
          <p:cNvPr id="84" name="Google Shape;84;p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Βασικά στοιχεία για την κατάρτιση ενός προϋπολογισμού</a:t>
            </a:r>
            <a:endParaRPr b="1" dirty="0"/>
          </a:p>
        </p:txBody>
      </p:sp>
      <p:sp>
        <p:nvSpPr>
          <p:cNvPr id="85" name="Google Shape;85;p4"/>
          <p:cNvSpPr txBox="1">
            <a:spLocks noGrp="1"/>
          </p:cNvSpPr>
          <p:nvPr>
            <p:ph type="body" idx="1"/>
          </p:nvPr>
        </p:nvSpPr>
        <p:spPr>
          <a:xfrm>
            <a:off x="399369" y="1302362"/>
            <a:ext cx="11393400" cy="500700"/>
          </a:xfrm>
          <a:prstGeom prst="rect">
            <a:avLst/>
          </a:prstGeom>
          <a:noFill/>
          <a:ln>
            <a:noFill/>
          </a:ln>
        </p:spPr>
        <p:txBody>
          <a:bodyPr spcFirstLastPara="1" wrap="square" lIns="0" tIns="0" rIns="0" bIns="0" anchor="ctr" anchorCtr="0">
            <a:noAutofit/>
          </a:bodyPr>
          <a:lstStyle/>
          <a:p>
            <a:pPr marL="0" lvl="0" indent="0" algn="just" rtl="0">
              <a:lnSpc>
                <a:spcPct val="90000"/>
              </a:lnSpc>
              <a:spcBef>
                <a:spcPts val="0"/>
              </a:spcBef>
              <a:spcAft>
                <a:spcPts val="0"/>
              </a:spcAft>
              <a:buClr>
                <a:schemeClr val="accent3"/>
              </a:buClr>
              <a:buSzPts val="2000"/>
              <a:buNone/>
            </a:pPr>
            <a:r>
              <a:rPr lang="en-GB" sz="2400" b="1" dirty="0"/>
              <a:t>Άσκηση 1 - Καθορίστε τον προϋπολογισμό σας και καταγράψτε τα στοιχεία του</a:t>
            </a:r>
            <a:endParaRPr lang="el-G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body" idx="2"/>
          </p:nvPr>
        </p:nvSpPr>
        <p:spPr>
          <a:xfrm>
            <a:off x="399230" y="1579144"/>
            <a:ext cx="11393400" cy="4869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sz="2000" dirty="0"/>
              <a:t>Κατά την καταγραφή και την πλοήγηση στις δαπάνες, υπάρχουν διάφοροι παράγοντες που πρέπει να λάβει υπόψη του</a:t>
            </a:r>
            <a:r>
              <a:rPr lang="el-GR" sz="2000" dirty="0"/>
              <a:t> μια </a:t>
            </a:r>
            <a:r>
              <a:rPr lang="el-GR" sz="2000" dirty="0" err="1"/>
              <a:t>ΟΚτΠ</a:t>
            </a:r>
            <a:r>
              <a:rPr lang="en-GB" sz="2000" dirty="0"/>
              <a:t>. Αυτοί περιλαμβάνουν:</a:t>
            </a:r>
            <a:endParaRPr sz="2000" dirty="0"/>
          </a:p>
          <a:p>
            <a:pPr marL="0" lvl="0" indent="0" algn="just" rtl="0">
              <a:lnSpc>
                <a:spcPct val="90000"/>
              </a:lnSpc>
              <a:spcBef>
                <a:spcPts val="0"/>
              </a:spcBef>
              <a:spcAft>
                <a:spcPts val="0"/>
              </a:spcAft>
              <a:buSzPts val="1800"/>
              <a:buNone/>
            </a:pPr>
            <a:endParaRPr sz="2000" dirty="0"/>
          </a:p>
          <a:p>
            <a:pPr marL="0" lvl="0" indent="0" algn="just" rtl="0">
              <a:lnSpc>
                <a:spcPct val="90000"/>
              </a:lnSpc>
              <a:spcBef>
                <a:spcPts val="0"/>
              </a:spcBef>
              <a:spcAft>
                <a:spcPts val="0"/>
              </a:spcAft>
              <a:buSzPts val="1800"/>
            </a:pPr>
            <a:endParaRPr sz="2000" dirty="0"/>
          </a:p>
        </p:txBody>
      </p:sp>
      <p:sp>
        <p:nvSpPr>
          <p:cNvPr id="91" name="Google Shape;91;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Έξοδα</a:t>
            </a:r>
            <a:endParaRPr b="1" dirty="0"/>
          </a:p>
        </p:txBody>
      </p:sp>
      <p:sp>
        <p:nvSpPr>
          <p:cNvPr id="2" name="Rectangle 1"/>
          <p:cNvSpPr/>
          <p:nvPr/>
        </p:nvSpPr>
        <p:spPr>
          <a:xfrm>
            <a:off x="7134446" y="2902687"/>
            <a:ext cx="2732568" cy="19670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gn="just">
              <a:lnSpc>
                <a:spcPct val="90000"/>
              </a:lnSpc>
              <a:buSzPts val="1800"/>
            </a:pPr>
            <a:r>
              <a:rPr lang="en-GB" sz="2000" dirty="0"/>
              <a:t>Παρακολούθηση: </a:t>
            </a:r>
          </a:p>
          <a:p>
            <a:pPr marL="457200" lvl="0" indent="-342900" algn="just">
              <a:lnSpc>
                <a:spcPct val="90000"/>
              </a:lnSpc>
              <a:buClr>
                <a:schemeClr val="bg1"/>
              </a:buClr>
              <a:buSzPts val="1800"/>
              <a:buFont typeface="Wingdings" panose="05000000000000000000" pitchFamily="2" charset="2"/>
              <a:buChar char="§"/>
            </a:pPr>
            <a:r>
              <a:rPr lang="en-GB" sz="2000" dirty="0"/>
              <a:t>Λογιστική</a:t>
            </a:r>
          </a:p>
          <a:p>
            <a:pPr marL="457200" lvl="0" indent="-342900" algn="just">
              <a:lnSpc>
                <a:spcPct val="90000"/>
              </a:lnSpc>
              <a:buClr>
                <a:schemeClr val="bg1"/>
              </a:buClr>
              <a:buSzPts val="1800"/>
              <a:buFont typeface="Wingdings" panose="05000000000000000000" pitchFamily="2" charset="2"/>
              <a:buChar char="§"/>
            </a:pPr>
            <a:r>
              <a:rPr lang="en-GB" sz="2000" dirty="0"/>
              <a:t>Φόροι</a:t>
            </a:r>
          </a:p>
          <a:p>
            <a:pPr marL="457200" lvl="0" indent="-342900" algn="just">
              <a:lnSpc>
                <a:spcPct val="90000"/>
              </a:lnSpc>
              <a:buClr>
                <a:schemeClr val="bg1"/>
              </a:buClr>
              <a:buSzPts val="1800"/>
              <a:buFont typeface="Wingdings" panose="05000000000000000000" pitchFamily="2" charset="2"/>
              <a:buChar char="§"/>
            </a:pPr>
            <a:r>
              <a:rPr lang="en-GB" sz="2000" dirty="0"/>
              <a:t>Χρεώσεις</a:t>
            </a:r>
          </a:p>
        </p:txBody>
      </p:sp>
      <p:sp>
        <p:nvSpPr>
          <p:cNvPr id="5" name="Rectangle 4"/>
          <p:cNvSpPr/>
          <p:nvPr/>
        </p:nvSpPr>
        <p:spPr>
          <a:xfrm>
            <a:off x="1927405" y="2902687"/>
            <a:ext cx="2732568" cy="19670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gn="just">
              <a:lnSpc>
                <a:spcPct val="90000"/>
              </a:lnSpc>
              <a:buSzPts val="1800"/>
            </a:pPr>
            <a:r>
              <a:rPr lang="en-GB" sz="2000" dirty="0" err="1"/>
              <a:t>Πλη</a:t>
            </a:r>
            <a:r>
              <a:rPr lang="el-GR" sz="2000" dirty="0" err="1"/>
              <a:t>ρωμές</a:t>
            </a:r>
            <a:r>
              <a:rPr lang="en-GB" sz="2000" dirty="0"/>
              <a:t>: </a:t>
            </a:r>
          </a:p>
          <a:p>
            <a:pPr marL="457200" lvl="0" indent="-342900" algn="just">
              <a:lnSpc>
                <a:spcPct val="90000"/>
              </a:lnSpc>
              <a:buClr>
                <a:schemeClr val="bg1"/>
              </a:buClr>
              <a:buSzPts val="1800"/>
              <a:buFont typeface="Wingdings" panose="05000000000000000000" pitchFamily="2" charset="2"/>
              <a:buChar char="§"/>
            </a:pPr>
            <a:r>
              <a:rPr lang="en-GB" sz="2000" dirty="0"/>
              <a:t>Εργαζόμενοι </a:t>
            </a:r>
          </a:p>
          <a:p>
            <a:pPr marL="457200" lvl="0" indent="-342900" algn="just">
              <a:lnSpc>
                <a:spcPct val="90000"/>
              </a:lnSpc>
              <a:buClr>
                <a:schemeClr val="bg1"/>
              </a:buClr>
              <a:buSzPts val="1800"/>
              <a:buFont typeface="Wingdings" panose="05000000000000000000" pitchFamily="2" charset="2"/>
              <a:buChar char="§"/>
            </a:pPr>
            <a:r>
              <a:rPr lang="en-GB" sz="2000" dirty="0"/>
              <a:t>Προμηθευτές </a:t>
            </a:r>
          </a:p>
          <a:p>
            <a:pPr marL="457200" lvl="0" indent="-342900" algn="just">
              <a:lnSpc>
                <a:spcPct val="90000"/>
              </a:lnSpc>
              <a:buClr>
                <a:schemeClr val="bg1"/>
              </a:buClr>
              <a:buSzPts val="1800"/>
              <a:buFont typeface="Wingdings" panose="05000000000000000000" pitchFamily="2" charset="2"/>
              <a:buChar char="§"/>
            </a:pPr>
            <a:r>
              <a:rPr lang="en-GB" sz="2000" dirty="0"/>
              <a:t>Συνεργάτες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body" idx="2"/>
          </p:nvPr>
        </p:nvSpPr>
        <p:spPr>
          <a:xfrm>
            <a:off x="399370" y="1504410"/>
            <a:ext cx="11393400" cy="49656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1200"/>
              </a:spcBef>
              <a:spcAft>
                <a:spcPts val="0"/>
              </a:spcAft>
              <a:buClr>
                <a:srgbClr val="000000"/>
              </a:buClr>
              <a:buSzPts val="1800"/>
              <a:buNone/>
            </a:pPr>
            <a:r>
              <a:rPr lang="en-GB" dirty="0"/>
              <a:t>Το πρώτο πράγμα που πρέπει να κάνει </a:t>
            </a:r>
            <a:r>
              <a:rPr lang="el-GR" dirty="0"/>
              <a:t>μια </a:t>
            </a:r>
            <a:r>
              <a:rPr lang="el-GR" dirty="0" err="1"/>
              <a:t>ΟΚτΠ</a:t>
            </a:r>
            <a:r>
              <a:rPr lang="en-GB" dirty="0"/>
              <a:t> όταν εισέρχονται χρήματα, είναι να πληρώσει τους υπαλλήλους και τους προμηθευτές τ</a:t>
            </a:r>
            <a:r>
              <a:rPr lang="el-GR" dirty="0"/>
              <a:t>ης.</a:t>
            </a:r>
            <a:endParaRPr dirty="0"/>
          </a:p>
          <a:p>
            <a:pPr marL="457200" lvl="0" indent="-342900" algn="just" rtl="0">
              <a:lnSpc>
                <a:spcPct val="150000"/>
              </a:lnSpc>
              <a:spcBef>
                <a:spcPts val="1200"/>
              </a:spcBef>
              <a:spcAft>
                <a:spcPts val="0"/>
              </a:spcAft>
              <a:buSzPts val="1800"/>
              <a:buFont typeface="Wingdings" panose="05000000000000000000" pitchFamily="2" charset="2"/>
              <a:buChar char="§"/>
            </a:pPr>
            <a:r>
              <a:rPr lang="en-GB" dirty="0"/>
              <a:t>Οι εργαζόμενοι χρειάζονται τακτικό εισόδημα. Διατηρήστε μια τακτική και προγραμματισμένη πληρωμή με τους μισθούς των εργαζομένων, τα επιδόματα, την κοινωνική ασφάλιση και τις ασφάλειες. Αυτό είναι ζωτικής σημασίας για τη φήμη μιας ΟΚ</a:t>
            </a:r>
            <a:r>
              <a:rPr lang="el-GR" dirty="0"/>
              <a:t>τ</a:t>
            </a:r>
            <a:r>
              <a:rPr lang="en-GB" dirty="0"/>
              <a:t>Π.</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Οι προμηθευτές έχουν πληρωτέους λογαριασμούς. Απαιτούν περιόδους αποπληρωμής 15 ή 30 ή 40 ημερών. </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Είναι σημαντικό για μια ΟΚ</a:t>
            </a:r>
            <a:r>
              <a:rPr lang="el-GR" dirty="0"/>
              <a:t>τ</a:t>
            </a:r>
            <a:r>
              <a:rPr lang="en-GB" dirty="0"/>
              <a:t>Π να καθορίσει τους δικούς της όρους είσπραξης λογαριασμών, ώστε να μην υπάρχει μεγάλη διαφορά μεταξύ του πότε μια ΟΚ</a:t>
            </a:r>
            <a:r>
              <a:rPr lang="el-GR" dirty="0"/>
              <a:t>τ</a:t>
            </a:r>
            <a:r>
              <a:rPr lang="en-GB" dirty="0"/>
              <a:t>Π λαμβάνει πληρωμή από </a:t>
            </a:r>
            <a:r>
              <a:rPr lang="el-GR" dirty="0"/>
              <a:t>χορηγούς</a:t>
            </a:r>
            <a:r>
              <a:rPr lang="en-GB" dirty="0"/>
              <a:t>/π</a:t>
            </a:r>
            <a:r>
              <a:rPr lang="en-GB" dirty="0" err="1"/>
              <a:t>ελάτες</a:t>
            </a:r>
            <a:r>
              <a:rPr lang="en-GB" dirty="0"/>
              <a:t> και του πότε πληρώνονται οι προμηθευτές.</a:t>
            </a:r>
            <a:endParaRPr dirty="0"/>
          </a:p>
          <a:p>
            <a:pPr marL="457200" lvl="0" indent="-342900" algn="just" rtl="0">
              <a:lnSpc>
                <a:spcPct val="150000"/>
              </a:lnSpc>
              <a:spcBef>
                <a:spcPts val="0"/>
              </a:spcBef>
              <a:spcAft>
                <a:spcPts val="0"/>
              </a:spcAft>
              <a:buSzPts val="1800"/>
              <a:buFont typeface="Wingdings" panose="05000000000000000000" pitchFamily="2" charset="2"/>
              <a:buChar char="§"/>
            </a:pPr>
            <a:r>
              <a:rPr lang="en-GB" dirty="0"/>
              <a:t>Παρακολούθηση του αριθμού των ημερών διαφοράς μεταξύ των πληρωτέων και των εισπρακτέων λογαριασμών</a:t>
            </a:r>
            <a:endParaRPr dirty="0"/>
          </a:p>
        </p:txBody>
      </p:sp>
      <p:sp>
        <p:nvSpPr>
          <p:cNvPr id="97" name="Google Shape;97;p6"/>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Έξοδα - Εργαζόμενοι, προμηθευτές και συνεργάτες</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a:spLocks noGrp="1"/>
          </p:cNvSpPr>
          <p:nvPr>
            <p:ph type="body" idx="2"/>
          </p:nvPr>
        </p:nvSpPr>
        <p:spPr>
          <a:xfrm>
            <a:off x="399300" y="1445675"/>
            <a:ext cx="11393400" cy="45198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dirty="0"/>
              <a:t>Η παρακολούθηση των απαραίτητων δαπανών ενός οργανισμού είναι σημαντική για τη διατήρηση μιας υγιούς ταμειακής ροής. Η γνώση του πότε οφείλονται έξοδα και η ύπαρξη αρκετών χρημάτων για την εκπλήρωση αυτών των πληρωμών είναι μια δεξιότητα που δεν πρέπει να παραβλέπεται. </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Οι ακόλουθες εκτιμήσεις αποτελούν βασικά στοιχεία που πρέπει να επανεξετάζονται τακτικά, ώστε να διασφαλίζεται ότι η </a:t>
            </a:r>
            <a:r>
              <a:rPr lang="el-GR" dirty="0" err="1"/>
              <a:t>ΟΚτΠ</a:t>
            </a:r>
            <a:r>
              <a:rPr lang="en-GB" dirty="0"/>
              <a:t> διαθέτει τις καλύτερες τιμές και χρεώσεις που είναι διαθέσιμες στην αγορά:</a:t>
            </a:r>
            <a:endParaRPr dirty="0"/>
          </a:p>
          <a:p>
            <a:pPr marL="0" lvl="0" indent="0" algn="just" rtl="0">
              <a:lnSpc>
                <a:spcPct val="90000"/>
              </a:lnSpc>
              <a:spcBef>
                <a:spcPts val="0"/>
              </a:spcBef>
              <a:spcAft>
                <a:spcPts val="0"/>
              </a:spcAft>
              <a:buSzPts val="1800"/>
              <a:buNone/>
            </a:pP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Τραπεζικά έξοδα</a:t>
            </a: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Ενοικιάσεις</a:t>
            </a:r>
            <a:endParaRPr dirty="0"/>
          </a:p>
          <a:p>
            <a:pPr marL="457200" lvl="0" indent="-342900" algn="just" rtl="0">
              <a:lnSpc>
                <a:spcPct val="90000"/>
              </a:lnSpc>
              <a:spcBef>
                <a:spcPts val="0"/>
              </a:spcBef>
              <a:spcAft>
                <a:spcPts val="0"/>
              </a:spcAft>
              <a:buSzPts val="1800"/>
              <a:buFont typeface="Wingdings" panose="05000000000000000000" pitchFamily="2" charset="2"/>
              <a:buChar char="§"/>
            </a:pPr>
            <a:r>
              <a:rPr lang="en-GB" dirty="0"/>
              <a:t>Ασφάλιση</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err="1"/>
              <a:t>Μι</a:t>
            </a:r>
            <a:r>
              <a:rPr lang="en-GB" dirty="0"/>
              <a:t>α Ο</a:t>
            </a:r>
            <a:r>
              <a:rPr lang="el-GR" dirty="0" err="1"/>
              <a:t>ΚτΠ</a:t>
            </a:r>
            <a:r>
              <a:rPr lang="en-GB" dirty="0"/>
              <a:t> πρέπει να διασφαλίζει την παρακολούθηση των φόρων και των επιβαρύνσεων μέσω μιας μελλοντικής ταμειακής ροής, ώστε να</a:t>
            </a:r>
            <a:r>
              <a:rPr lang="el-GR" dirty="0"/>
              <a:t> κάνει </a:t>
            </a:r>
            <a:r>
              <a:rPr lang="en-GB" dirty="0"/>
              <a:t>π</a:t>
            </a:r>
            <a:r>
              <a:rPr lang="en-GB" dirty="0" err="1"/>
              <a:t>ρο</a:t>
            </a:r>
            <a:r>
              <a:rPr lang="en-GB" dirty="0"/>
              <a:t>βλέψεις για την έγκαιρη πραγματοποίηση των πληρωμών.</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Η ανεξάρτητη και εξειδικευμένη λογιστική για την ΟΚ</a:t>
            </a:r>
            <a:r>
              <a:rPr lang="el-GR" dirty="0"/>
              <a:t>τ</a:t>
            </a:r>
            <a:r>
              <a:rPr lang="en-GB" dirty="0"/>
              <a:t>Π αποτελεί σημαντικό μέρος της εξεύρεσης πόρων. Οι ελεγμένοι λογαριασμοί είναι διαφανείς και βοηθούν στην καθοδήγηση της ηγεσίας σχετικά με το πού πρέπει να πηγαίνουν τα χρήματα για τις μελλοντικές περιόδους ταμειακών ροών και διαχείρισης.</a:t>
            </a:r>
            <a:endParaRPr dirty="0"/>
          </a:p>
        </p:txBody>
      </p:sp>
      <p:sp>
        <p:nvSpPr>
          <p:cNvPr id="103" name="Google Shape;103;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Έξοδα - Παρακολούθηση της λογιστικής, των φόρων και των χρεώσεων</a:t>
            </a:r>
            <a:endParaRPr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8"/>
          <p:cNvSpPr txBox="1">
            <a:spLocks noGrp="1"/>
          </p:cNvSpPr>
          <p:nvPr>
            <p:ph type="body" idx="2"/>
          </p:nvPr>
        </p:nvSpPr>
        <p:spPr>
          <a:xfrm>
            <a:off x="399375" y="1516800"/>
            <a:ext cx="11393400" cy="5080800"/>
          </a:xfrm>
          <a:prstGeom prst="rect">
            <a:avLst/>
          </a:prstGeom>
          <a:noFill/>
          <a:ln>
            <a:noFill/>
          </a:ln>
        </p:spPr>
        <p:txBody>
          <a:bodyPr spcFirstLastPara="1" wrap="square" lIns="0" tIns="0" rIns="0" bIns="0" anchor="t" anchorCtr="0">
            <a:noAutofit/>
          </a:bodyPr>
          <a:lstStyle/>
          <a:p>
            <a:pPr marL="0" lvl="0" indent="0" algn="just" rtl="0">
              <a:lnSpc>
                <a:spcPct val="90000"/>
              </a:lnSpc>
              <a:spcBef>
                <a:spcPts val="0"/>
              </a:spcBef>
              <a:spcAft>
                <a:spcPts val="0"/>
              </a:spcAft>
              <a:buSzPts val="1800"/>
              <a:buNone/>
            </a:pPr>
            <a:r>
              <a:rPr lang="en-GB" dirty="0"/>
              <a:t>Όπως ανα</a:t>
            </a:r>
            <a:r>
              <a:rPr lang="en-GB" dirty="0" err="1"/>
              <a:t>φέρ</a:t>
            </a:r>
            <a:r>
              <a:rPr lang="en-GB" dirty="0"/>
              <a:t>αμε στην αρχή αυτής της </a:t>
            </a:r>
            <a:r>
              <a:rPr lang="el-GR" dirty="0" err="1"/>
              <a:t>υπο</a:t>
            </a:r>
            <a:r>
              <a:rPr lang="en-GB" dirty="0" err="1"/>
              <a:t>ενότητ</a:t>
            </a:r>
            <a:r>
              <a:rPr lang="en-GB" dirty="0"/>
              <a:t>ας, </a:t>
            </a:r>
            <a:r>
              <a:rPr lang="en-GB" sz="1800" dirty="0"/>
              <a:t>το 20 % των εσόδων </a:t>
            </a:r>
            <a:r>
              <a:rPr lang="el-GR" dirty="0"/>
              <a:t>μιας </a:t>
            </a:r>
            <a:r>
              <a:rPr lang="el-GR" dirty="0" err="1"/>
              <a:t>ΟΚτΠ</a:t>
            </a:r>
            <a:r>
              <a:rPr lang="en-GB" sz="1800" dirty="0"/>
              <a:t> πηγαίνει σε αποταμιεύσεις για έξοδα/έργα που θέλ</a:t>
            </a:r>
            <a:r>
              <a:rPr lang="el-GR" sz="1800" dirty="0"/>
              <a:t>ει</a:t>
            </a:r>
            <a:r>
              <a:rPr lang="en-GB" sz="1800" dirty="0"/>
              <a:t> να </a:t>
            </a:r>
            <a:r>
              <a:rPr lang="en-GB" sz="1800" dirty="0" err="1"/>
              <a:t>κάν</a:t>
            </a:r>
            <a:r>
              <a:rPr lang="el-GR" sz="1800" dirty="0"/>
              <a:t>ει</a:t>
            </a:r>
            <a:r>
              <a:rPr lang="en-GB" dirty="0"/>
              <a:t>, και το </a:t>
            </a:r>
            <a:r>
              <a:rPr lang="en-GB" sz="1800" dirty="0"/>
              <a:t>10 % πηγαίνει σε έκτακτες ανάγκες</a:t>
            </a:r>
            <a:r>
              <a:rPr lang="en-GB" dirty="0"/>
              <a:t>. Αποτελούν το δίχτυ ασφαλείας του προϋπολογισμού. Α</a:t>
            </a:r>
            <a:r>
              <a:rPr lang="el-GR" dirty="0" err="1"/>
              <a:t>υτό</a:t>
            </a:r>
            <a:r>
              <a:rPr lang="el-GR" dirty="0"/>
              <a:t> α</a:t>
            </a:r>
            <a:r>
              <a:rPr lang="en-GB" dirty="0"/>
              <a:t>πα</a:t>
            </a:r>
            <a:r>
              <a:rPr lang="en-GB" dirty="0" err="1"/>
              <a:t>ιτεί</a:t>
            </a:r>
            <a:r>
              <a:rPr lang="en-GB" dirty="0"/>
              <a:t> πειθαρχία, τακτική παρακολούθηση των συνηθών δαπανών, ειλικρίνεια και διαφάνεια στον κύκλο κατάρτισης του προϋπολογισμού.</a:t>
            </a: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r>
              <a:rPr lang="en-GB" dirty="0"/>
              <a:t>Το 20% μπορεί να τοποθετηθεί σε έναν λογαριασμό που αποφέρει τόκους (τώρα που η αγορά ξεπερνά τα αρνητικά επιτόκια) και </a:t>
            </a:r>
            <a:r>
              <a:rPr lang="el-GR" dirty="0"/>
              <a:t>να κερδίζετε </a:t>
            </a:r>
            <a:r>
              <a:rPr lang="en-GB" dirty="0" err="1"/>
              <a:t>χρήμ</a:t>
            </a:r>
            <a:r>
              <a:rPr lang="en-GB" dirty="0"/>
              <a:t>ατα.</a:t>
            </a:r>
            <a:endParaRPr dirty="0"/>
          </a:p>
          <a:p>
            <a:pPr marL="0" lvl="0" indent="0" algn="just" rtl="0">
              <a:lnSpc>
                <a:spcPct val="90000"/>
              </a:lnSpc>
              <a:spcBef>
                <a:spcPts val="0"/>
              </a:spcBef>
              <a:spcAft>
                <a:spcPts val="0"/>
              </a:spcAft>
              <a:buSzPts val="1800"/>
              <a:buNone/>
            </a:pPr>
            <a:endParaRPr dirty="0"/>
          </a:p>
          <a:p>
            <a:pPr marL="114300" lvl="0" indent="0" algn="just" rtl="0">
              <a:lnSpc>
                <a:spcPct val="90000"/>
              </a:lnSpc>
              <a:spcBef>
                <a:spcPts val="0"/>
              </a:spcBef>
              <a:spcAft>
                <a:spcPts val="0"/>
              </a:spcAft>
              <a:buSzPts val="1800"/>
            </a:pPr>
            <a:r>
              <a:rPr lang="en-GB" dirty="0"/>
              <a:t>Η εργασία για το σπίτι θα περιλαμβάνει όρους για λογαριασμούς που αποφέρουν τόκους, όπως:</a:t>
            </a:r>
            <a:endParaRPr dirty="0"/>
          </a:p>
          <a:p>
            <a:pPr lvl="1" indent="-342900">
              <a:spcBef>
                <a:spcPts val="0"/>
              </a:spcBef>
              <a:buFont typeface="Wingdings" panose="05000000000000000000" pitchFamily="2" charset="2"/>
              <a:buChar char="§"/>
            </a:pPr>
            <a:r>
              <a:rPr lang="en-GB" sz="1800" dirty="0"/>
              <a:t>Χρεώσεις</a:t>
            </a:r>
            <a:endParaRPr sz="1800" dirty="0"/>
          </a:p>
          <a:p>
            <a:pPr lvl="1" indent="-342900">
              <a:spcBef>
                <a:spcPts val="0"/>
              </a:spcBef>
              <a:buFont typeface="Wingdings" panose="05000000000000000000" pitchFamily="2" charset="2"/>
              <a:buChar char="§"/>
            </a:pPr>
            <a:r>
              <a:rPr lang="en-GB" sz="1800" dirty="0"/>
              <a:t>Τα χρήματα πρόκειται να </a:t>
            </a:r>
            <a:r>
              <a:rPr lang="el-GR" sz="1800" dirty="0"/>
              <a:t>«</a:t>
            </a:r>
            <a:r>
              <a:rPr lang="en-GB" sz="1800" dirty="0" err="1"/>
              <a:t>κλειδ</a:t>
            </a:r>
            <a:r>
              <a:rPr lang="el-GR" sz="1800" dirty="0" err="1"/>
              <a:t>ωθ</a:t>
            </a:r>
            <a:r>
              <a:rPr lang="en-GB" sz="1800" dirty="0"/>
              <a:t>ο</a:t>
            </a:r>
            <a:r>
              <a:rPr lang="el-GR" sz="1800" dirty="0"/>
              <a:t>ύ</a:t>
            </a:r>
            <a:r>
              <a:rPr lang="en-GB" sz="1800" dirty="0"/>
              <a:t>ν</a:t>
            </a:r>
            <a:r>
              <a:rPr lang="el-GR" sz="1800" dirty="0"/>
              <a:t>»</a:t>
            </a:r>
            <a:r>
              <a:rPr lang="en-GB" sz="1800" dirty="0"/>
              <a:t> </a:t>
            </a:r>
            <a:r>
              <a:rPr lang="en-GB" sz="1800" dirty="0" err="1"/>
              <a:t>στο</a:t>
            </a:r>
            <a:r>
              <a:rPr lang="el-GR" sz="1800" dirty="0"/>
              <a:t>ν</a:t>
            </a:r>
            <a:r>
              <a:rPr lang="en-GB" sz="1800" dirty="0"/>
              <a:t> λογαριασμό για συγκεκριμένο χρονικό διάστημα;</a:t>
            </a:r>
            <a:endParaRPr sz="1800" dirty="0"/>
          </a:p>
          <a:p>
            <a:pPr lvl="1" indent="-342900">
              <a:spcBef>
                <a:spcPts val="0"/>
              </a:spcBef>
              <a:buFont typeface="Wingdings" panose="05000000000000000000" pitchFamily="2" charset="2"/>
              <a:buChar char="§"/>
            </a:pPr>
            <a:r>
              <a:rPr lang="en-GB" sz="1800" dirty="0"/>
              <a:t>Πότε μπορούν τα χρήματα και οι τόκοι να αποδεσμευτούν και να διατεθούν στην </a:t>
            </a:r>
            <a:r>
              <a:rPr lang="el-GR" sz="1800" dirty="0" err="1"/>
              <a:t>ΟΚτΠ</a:t>
            </a:r>
            <a:r>
              <a:rPr lang="en-GB" sz="1800" dirty="0"/>
              <a:t>;</a:t>
            </a:r>
            <a:endParaRPr sz="1800"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a:p>
            <a:pPr marL="0" lvl="0" indent="0" algn="just" rtl="0">
              <a:lnSpc>
                <a:spcPct val="90000"/>
              </a:lnSpc>
              <a:spcBef>
                <a:spcPts val="0"/>
              </a:spcBef>
              <a:spcAft>
                <a:spcPts val="0"/>
              </a:spcAft>
              <a:buSzPts val="1800"/>
              <a:buNone/>
            </a:pPr>
            <a:endParaRPr dirty="0"/>
          </a:p>
        </p:txBody>
      </p:sp>
      <p:sp>
        <p:nvSpPr>
          <p:cNvPr id="109" name="Google Shape;109;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Αποταμίευση και χρέος</a:t>
            </a:r>
            <a:endParaRPr b="1" dirty="0"/>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1595</Words>
  <Application>Microsoft Office PowerPoint</Application>
  <PresentationFormat>Widescreen</PresentationFormat>
  <Paragraphs>145</Paragraphs>
  <Slides>13</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Roboto</vt:lpstr>
      <vt:lpstr>Calibri</vt:lpstr>
      <vt:lpstr>Wingdings</vt:lpstr>
      <vt:lpstr>CARDET Course template</vt:lpstr>
      <vt:lpstr>2_CARDET Course template</vt:lpstr>
      <vt:lpstr>Ενότητα 6 Εξεύρεση πόρων και οικονομική διαχείριση για μια ΟΚτΠ </vt:lpstr>
      <vt:lpstr>Επισκόπηση υποενότητας</vt:lpstr>
      <vt:lpstr>Προϋπολογισμός - Το κλειδί για τις ταμειακές ροές</vt:lpstr>
      <vt:lpstr>Ένας βασικός κανόνας που πρέπει να εφαρμοστεί στον προϋπολογισμό μιας ΟΚτΠ</vt:lpstr>
      <vt:lpstr>Βασικά στοιχεία για την κατάρτιση ενός προϋπολογισμού</vt:lpstr>
      <vt:lpstr>Έξοδα</vt:lpstr>
      <vt:lpstr>Έξοδα - Εργαζόμενοι, προμηθευτές και συνεργάτες</vt:lpstr>
      <vt:lpstr>Έξοδα - Παρακολούθηση της λογιστικής, των φόρων και των χρεώσεων</vt:lpstr>
      <vt:lpstr>Αποταμίευση και χρέος</vt:lpstr>
      <vt:lpstr>Οι δύο κύριοι τύποι χρέους</vt:lpstr>
      <vt:lpstr>Ανασκόπηση υποενότητας</vt:lpstr>
      <vt:lpstr>Φύλλο εργασίας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6 Fundraising and Financial Management  for CSO’s </dc:title>
  <dc:creator>2Fast4u</dc:creator>
  <cp:keywords>, docId:F415366E69E291C07916C7E9D62DED09</cp:keywords>
  <cp:lastModifiedBy>Foteini Sokratous</cp:lastModifiedBy>
  <cp:revision>12</cp:revision>
  <dcterms:created xsi:type="dcterms:W3CDTF">2014-07-11T09:12:14Z</dcterms:created>
  <dcterms:modified xsi:type="dcterms:W3CDTF">2024-03-08T14:11:55Z</dcterms:modified>
</cp:coreProperties>
</file>