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7"/>
  </p:notesMasterIdLst>
  <p:sldIdLst>
    <p:sldId id="256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</p:sldIdLst>
  <p:sldSz cx="12192000" cy="6858000"/>
  <p:notesSz cx="6858000" cy="9144000"/>
  <p:embeddedFontLs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j2whFVv7+reN0Rasl5+zjWyI9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a Protopap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950" autoAdjust="0"/>
  </p:normalViewPr>
  <p:slideViewPr>
    <p:cSldViewPr snapToGrid="0">
      <p:cViewPr varScale="1">
        <p:scale>
          <a:sx n="68" d="100"/>
          <a:sy n="68" d="100"/>
        </p:scale>
        <p:origin x="21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photo/vision-mission-cubes-form-words-vision-mission-concept-business-strategies_24755679.htm#query=mission%20statement&amp;position=23&amp;from_view=search&amp;track=ai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still-life-illustrating-ethics-concept_26407540.htm#query=values&amp;position=14&amp;from_view=search&amp;track=sph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fundsforngos.org/cat/functions-of-an-ngo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photo/different-people-doing-volunteer-work-with-food_15574043.htm#query=Humanitarian%20aid&amp;position=36&amp;from_view=search&amp;track=ais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photo/close-up-students-writing-reading-exam-answer-sheets-exercises-classroom-school-with-stress_5316950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5Q5B8do06c&amp;t=86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reepik.com/free-photo/flat-lay-agenda-with-ideas_8199779.htm" TargetMode="External"/><Relationship Id="rId5" Type="http://schemas.openxmlformats.org/officeDocument/2006/relationships/hyperlink" Target="https://www.youtube.com/watch?v=55Q5B8do06c&amp;t=224s" TargetMode="External"/><Relationship Id="rId4" Type="http://schemas.openxmlformats.org/officeDocument/2006/relationships/hyperlink" Target="https://www.youtube.com/watch?v=55Q5B8do06c&amp;t=155s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erson-covering-emotions-searching-identity_8271071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wordsearch-game-word-corporation-business_2760089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newsdaily.com/3882-vision-statement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business-background-design_940388.ht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ana.com/resources/vision-statemen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reepik.com/free-photo/arrow-pointing-forward_935235.htm#query=vision%20statement&amp;position=9&amp;from_view=search&amp;track=ais" TargetMode="External"/><Relationship Id="rId4" Type="http://schemas.openxmlformats.org/officeDocument/2006/relationships/hyperlink" Target="https://www.betterup.com/blog/purpose-vs-mission-vis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F91B0-25AB-4DFA-B184-293DD156034C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78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Πηγή εικόνας: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https://www.freepik.com/premium-photo/vision-mission-cubes-form-words-vision-mission-concept-business-strategies_24755679.htm#query=mission%20statement&amp;position=23&amp;from_view=search&amp;track=ais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Τέλος</a:t>
            </a:r>
            <a:r>
              <a:rPr lang="en-GB" sz="1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οι</a:t>
            </a:r>
            <a:r>
              <a:rPr lang="en-GB" sz="1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1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-GB" sz="1200" b="1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ξίες</a:t>
            </a:r>
            <a:r>
              <a:rPr lang="en-GB" sz="1200" b="1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lang="en-GB" sz="1200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ου</a:t>
            </a:r>
            <a:r>
              <a:rPr lang="en-GB" sz="1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διέ</a:t>
            </a:r>
            <a:r>
              <a:rPr lang="en-GB" sz="1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πουν μια </a:t>
            </a:r>
            <a:r>
              <a:rPr lang="en-GB" dirty="0">
                <a:solidFill>
                  <a:srgbClr val="3B3842"/>
                </a:solidFill>
              </a:rPr>
              <a:t>ΟΚ</a:t>
            </a:r>
            <a:r>
              <a:rPr lang="el-GR" dirty="0">
                <a:solidFill>
                  <a:srgbClr val="3B3842"/>
                </a:solidFill>
              </a:rPr>
              <a:t>τ</a:t>
            </a:r>
            <a:r>
              <a:rPr lang="en-GB" dirty="0">
                <a:solidFill>
                  <a:srgbClr val="3B3842"/>
                </a:solidFill>
              </a:rPr>
              <a:t>Π </a:t>
            </a:r>
            <a:r>
              <a:rPr lang="en-GB" sz="1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(π</a:t>
            </a:r>
            <a:r>
              <a:rPr lang="en-GB" sz="1200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ου</a:t>
            </a:r>
            <a:r>
              <a:rPr lang="en-GB" sz="1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συνδέοντ</a:t>
            </a:r>
            <a:r>
              <a:rPr lang="en-GB" sz="1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αι επίσης με τις θεμελιώδεις αρχές, τις οποίες θα εξετάσουμε σε άλλη ενότητα) αποτελούν σημαντικό παράγοντα για την επιτυχή εκτέλεση των δραστηριοτήτων της με τον επιθυμητό τρόπο. </a:t>
            </a:r>
            <a:endParaRPr sz="12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3B38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 dirty="0" err="1"/>
              <a:t>Πηγή</a:t>
            </a:r>
            <a:r>
              <a:rPr lang="en-GB" b="1" dirty="0"/>
              <a:t> </a:t>
            </a:r>
            <a:r>
              <a:rPr lang="en-GB" b="1" dirty="0" err="1"/>
              <a:t>εικόν</a:t>
            </a:r>
            <a:r>
              <a:rPr lang="en-GB" b="1" dirty="0"/>
              <a:t>ας: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https://www.freepik.com/free-photo/still-life-illustrating-ethics-concept_26407540.htm#query=values&amp;position=14&amp;from_view=search&amp;track=sph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67" name="Google Shape;1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Fundsforngos.org. </a:t>
            </a:r>
            <a:r>
              <a:rPr lang="en-GB" i="1" dirty="0"/>
              <a:t>Functions of an NGO</a:t>
            </a:r>
            <a:r>
              <a:rPr lang="en-GB" dirty="0"/>
              <a:t> </a:t>
            </a:r>
            <a:r>
              <a:rPr lang="en-GB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https://www2.fundsforngos.org/cat/functions-of-an-ngo/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Οι</a:t>
            </a:r>
            <a:r>
              <a:rPr lang="en-GB" dirty="0"/>
              <a:t> ΟΚ</a:t>
            </a:r>
            <a:r>
              <a:rPr lang="el-GR" dirty="0"/>
              <a:t>τ</a:t>
            </a:r>
            <a:r>
              <a:rPr lang="en-GB" dirty="0"/>
              <a:t>Π 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λειτουργούν με σκοπό την αντιμετώπιση διαφόρων θεμάτων, συμπεριλαμβανομένων των ανθρωπίνων δικαιωμάτων, των κοινωνικοοικονομικών, των περιβαλλοντικών και άλλων.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όραμα και η αποστολή της </a:t>
            </a:r>
            <a:r>
              <a:rPr lang="en-GB" dirty="0"/>
              <a:t>ΟΚ</a:t>
            </a:r>
            <a:r>
              <a:rPr lang="el-GR" dirty="0"/>
              <a:t>τ</a:t>
            </a:r>
            <a:r>
              <a:rPr lang="en-GB" dirty="0"/>
              <a:t>Π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θα καθορίσουν τη λειτουργία και τα μέσα για την υλοποίησή της. Για παράδειγμα, εάν η λειτουργία μιας </a:t>
            </a:r>
            <a:r>
              <a:rPr lang="en-GB" dirty="0"/>
              <a:t>ΟΚ</a:t>
            </a:r>
            <a:r>
              <a:rPr lang="el-GR" dirty="0"/>
              <a:t>τ</a:t>
            </a:r>
            <a:r>
              <a:rPr lang="en-GB" dirty="0"/>
              <a:t>Π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σχετίζεται με την ανθρωπιστική βοήθεια, μπορεί να επικεντρωθεί στη συμβουλευτική και την αποκατάσταση των θυμάτων πολέμου.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η λειτουργία της </a:t>
            </a:r>
            <a:r>
              <a:rPr lang="en-GB" dirty="0"/>
              <a:t>ΟΚ</a:t>
            </a:r>
            <a:r>
              <a:rPr lang="el-GR" dirty="0"/>
              <a:t>τ</a:t>
            </a:r>
            <a:r>
              <a:rPr lang="en-GB" dirty="0"/>
              <a:t>Π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αφορά την εξάλειψη της φτώχειας, μπορεί να παρέχει οικονομική στήριξη ή βασικές ανάγκες διατροφής στους δικαιούχους.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η λειτουργία της </a:t>
            </a:r>
            <a:r>
              <a:rPr lang="en-GB" dirty="0"/>
              <a:t>ΟΚ</a:t>
            </a:r>
            <a:r>
              <a:rPr lang="el-GR" dirty="0"/>
              <a:t>τ</a:t>
            </a:r>
            <a:r>
              <a:rPr lang="en-GB" dirty="0"/>
              <a:t>Π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αφορά τον έλεγχο ασθενειών και άλλα, μπορεί να παρέχει βοήθεια και να εκπαιδεύει τους φτωχούς σχετικά με θέματα υγείας, όπως το HIV/AIDS.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η λειτουργία της </a:t>
            </a:r>
            <a:r>
              <a:rPr lang="en-GB" dirty="0"/>
              <a:t>ΟΚ</a:t>
            </a:r>
            <a:r>
              <a:rPr lang="el-GR" dirty="0"/>
              <a:t>τ</a:t>
            </a:r>
            <a:r>
              <a:rPr lang="en-GB" dirty="0"/>
              <a:t>Π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αφορά τα δικαιώματα των ζώων, μπορεί να επικεντρωθεί στην εξεύρεση τρόπων πρόληψης των ενεργειών κακοποίησης των κατοικίδιων ζώων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Πηγή εικόνας: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https://www.freepik.com/free-photo/different-people-doing-volunteer-work-with-food_15574043.htm#query=Humanitarian%20aid&amp;position=36&amp;from_view=search&amp;track=ais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4" name="Google Shape;1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https://www.freepik.com/premium-photo/close-up-students-writing-reading-exam-answer-sheets-exercises-classroom-school-with-stress_5316950.htm</a:t>
            </a:r>
            <a:endParaRPr/>
          </a:p>
        </p:txBody>
      </p:sp>
      <p:sp>
        <p:nvSpPr>
          <p:cNvPr id="181" name="Google Shape;1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785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Σημείωση βίντεο: </a:t>
            </a: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1:26 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Όραμα </a:t>
            </a: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2:35 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Αποστολή </a:t>
            </a: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3:44 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Σκοπός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Πηγή εικόνας: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https://www.freepik.com/free-photo/flat-lay-agenda-with-ideas_8199779.htm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Πηγή εικόνας: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https://www.freepik.com/free-vector/person-covering-emotions-searching-identity_8271071.htm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https://www.freepik.com/free-photo/wordsearch-game-word-corporation-business_2760089.htm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1853bfd77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u="sng" dirty="0" err="1"/>
              <a:t>Πρόσθετες</a:t>
            </a:r>
            <a:r>
              <a:rPr lang="en-GB" b="1" u="sng" dirty="0"/>
              <a:t> </a:t>
            </a:r>
            <a:r>
              <a:rPr lang="en-GB" b="1" u="sng" dirty="0" err="1"/>
              <a:t>σημειώσεις</a:t>
            </a:r>
            <a:r>
              <a:rPr lang="en-GB" b="1" u="sng" dirty="0"/>
              <a:t>:</a:t>
            </a:r>
            <a:endParaRPr b="1" u="sng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Η δήλωση οράματος </a:t>
            </a:r>
            <a:r>
              <a:rPr lang="en-GB" dirty="0"/>
              <a:t>είναι η περίληψη των αλλαγών/επιπτώσεων που θα επιφέρει ο Ο</a:t>
            </a:r>
            <a:r>
              <a:rPr lang="el-GR" dirty="0" err="1"/>
              <a:t>ΚτΠ</a:t>
            </a:r>
            <a:r>
              <a:rPr lang="en-GB" dirty="0"/>
              <a:t>, μέσω της </a:t>
            </a:r>
            <a:r>
              <a:rPr lang="en-GB" dirty="0" err="1"/>
              <a:t>λειτουργί</a:t>
            </a:r>
            <a:r>
              <a:rPr lang="en-GB" dirty="0"/>
              <a:t>ας του</a:t>
            </a:r>
            <a:r>
              <a:rPr lang="el-GR" baseline="0" dirty="0"/>
              <a:t> </a:t>
            </a:r>
            <a:r>
              <a:rPr lang="en-GB" dirty="0" err="1"/>
              <a:t>στη</a:t>
            </a:r>
            <a:r>
              <a:rPr lang="en-GB" dirty="0"/>
              <a:t> ζωή της κοινότητας στην οποία δραστηριοποιείται.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Η δήλωση αποστολής </a:t>
            </a:r>
            <a:r>
              <a:rPr lang="en-GB" dirty="0"/>
              <a:t>σχετίζεται με το τι κάνει τώρα η ΟΚ</a:t>
            </a:r>
            <a:r>
              <a:rPr lang="el-GR" dirty="0"/>
              <a:t>τ</a:t>
            </a:r>
            <a:r>
              <a:rPr lang="en-GB" dirty="0"/>
              <a:t>Π, πώς το κάνει και ποια είναι η αξία της.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Η δήλωση σκοπού </a:t>
            </a:r>
            <a:r>
              <a:rPr lang="en-GB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θα πρέπει να ευθυγραμμίζεται με τις βασικές αξίες της </a:t>
            </a:r>
            <a:r>
              <a:rPr lang="en-GB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ΟΚ</a:t>
            </a:r>
            <a:r>
              <a:rPr lang="el-GR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τ</a:t>
            </a:r>
            <a:r>
              <a:rPr lang="en-GB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Π</a:t>
            </a:r>
            <a:r>
              <a:rPr lang="en-GB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.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Αναφορές:</a:t>
            </a:r>
            <a:r>
              <a:rPr lang="en-GB" dirty="0"/>
              <a:t> Peek, S. (Updated Feb 21, 2023), Business News Daily. </a:t>
            </a:r>
            <a:r>
              <a:rPr lang="en-GB" i="1" dirty="0"/>
              <a:t>What Is a Vision Statement?</a:t>
            </a:r>
            <a:r>
              <a:rPr lang="en-GB" dirty="0">
                <a:solidFill>
                  <a:srgbClr val="3B3842"/>
                </a:solidFill>
              </a:rPr>
              <a:t> </a:t>
            </a:r>
            <a:r>
              <a:rPr lang="en-GB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https://www.businessnewsdaily.com/3882-vision-statement.html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Πηγή εικόνας: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https://www.freepik.com/free-vector/business-background-design_940388.htm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4" name="Google Shape;114;g241853bfd7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45ee55ee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445ee55eef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2445ee55eef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Αναφορές: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Martins, J. (2022, July 26), Asana. </a:t>
            </a:r>
            <a:r>
              <a:rPr lang="en-GB" i="1" dirty="0"/>
              <a:t>How to write a vision statement: Steps and examples: h</a:t>
            </a:r>
            <a:r>
              <a:rPr lang="en-GB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ttps://asana.com/resources/vision-statement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Wooll, M. (2022, July 30), </a:t>
            </a:r>
            <a:r>
              <a:rPr lang="en-GB" dirty="0" err="1"/>
              <a:t>BetterUp</a:t>
            </a:r>
            <a:r>
              <a:rPr lang="en-GB" i="1" dirty="0"/>
              <a:t>. Purpose, mission, vision: What drives what?</a:t>
            </a:r>
            <a:r>
              <a:rPr lang="en-GB" dirty="0">
                <a:solidFill>
                  <a:srgbClr val="3B3842"/>
                </a:solidFill>
              </a:rPr>
              <a:t> </a:t>
            </a:r>
            <a:r>
              <a:rPr lang="en-GB" i="1" dirty="0"/>
              <a:t>: h</a:t>
            </a:r>
            <a:r>
              <a:rPr lang="en-GB" u="sng" dirty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ttps://www.betterup.com/blog/purpose-vs-mission-vision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Πηγή εικόνας: </a:t>
            </a:r>
            <a:r>
              <a:rPr lang="en-GB" u="sng" dirty="0">
                <a:solidFill>
                  <a:schemeClr val="hlink"/>
                </a:solidFill>
                <a:hlinkClick r:id="rId5"/>
              </a:rPr>
              <a:t>https://www.freepik.com/free-photo/arrow-pointing-forward_935235.htm#query=vision%20statement&amp;position=9&amp;from_view=search&amp;track=ais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C0E5B-551A-C200-D982-1775550B4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935" y="3025833"/>
            <a:ext cx="10595497" cy="2709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994" y="447930"/>
            <a:ext cx="6010271" cy="87593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accent3"/>
                </a:solidFill>
                <a:latin typeface="+mn-lt"/>
                <a:ea typeface="Roboto Slab" pitchFamily="2" charset="0"/>
              </a:defRPr>
            </a:lvl1pPr>
          </a:lstStyle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6994" y="1532311"/>
            <a:ext cx="6010271" cy="63298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964F8-121F-57B2-47D8-F86F3B4D4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6" y="1885953"/>
            <a:ext cx="2404998" cy="186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45349E-CFF6-BAE9-0277-9AFEC2E63C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24" y="2095617"/>
            <a:ext cx="3650673" cy="3650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F2A2C-4A0F-40E6-66B7-87D38D7ADA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070" y="424087"/>
            <a:ext cx="2408472" cy="844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659935" y="5929501"/>
            <a:ext cx="1101113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35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accent1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/>
              <a:t>End Slide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27FFA-DC85-8789-F6B0-63E931A21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3538330" y="5780782"/>
            <a:ext cx="8132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DB2553-1790-7930-0462-00B756716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36" y="5592418"/>
            <a:ext cx="2516506" cy="8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Content - 2col">
  <p:cSld name="Title Subtitle Content - 2co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82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0287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72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marR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503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142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bg1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55Q5B8do06c&amp;t=150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73858" y="447930"/>
            <a:ext cx="6523407" cy="875935"/>
          </a:xfrm>
        </p:spPr>
        <p:txBody>
          <a:bodyPr>
            <a:normAutofit fontScale="90000"/>
          </a:bodyPr>
          <a:lstStyle/>
          <a:p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8749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Ενότητ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8749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α 1</a:t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18749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18749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Βασικές αρχές των Ο</a:t>
            </a:r>
            <a:r>
              <a:rPr kumimoji="0" lang="el-GR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8749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ΚτΠ</a:t>
            </a:r>
            <a:endParaRPr lang="el-GR" dirty="0"/>
          </a:p>
        </p:txBody>
      </p:sp>
      <p:sp>
        <p:nvSpPr>
          <p:cNvPr id="2" name="Google Shape;56;p1">
            <a:extLst>
              <a:ext uri="{FF2B5EF4-FFF2-40B4-BE49-F238E27FC236}">
                <a16:creationId xmlns:a16="http://schemas.microsoft.com/office/drawing/2014/main" id="{89845C1F-7802-A96D-E0B2-682BC4D327CC}"/>
              </a:ext>
            </a:extLst>
          </p:cNvPr>
          <p:cNvSpPr/>
          <p:nvPr/>
        </p:nvSpPr>
        <p:spPr>
          <a:xfrm>
            <a:off x="5373858" y="1482661"/>
            <a:ext cx="6480629" cy="732279"/>
          </a:xfrm>
          <a:prstGeom prst="rect">
            <a:avLst/>
          </a:prstGeom>
          <a:solidFill>
            <a:srgbClr val="EB53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Google Shape;58;p1">
            <a:extLst>
              <a:ext uri="{FF2B5EF4-FFF2-40B4-BE49-F238E27FC236}">
                <a16:creationId xmlns:a16="http://schemas.microsoft.com/office/drawing/2014/main" id="{0C635067-7FBF-B9D0-17D8-31C22E8B8266}"/>
              </a:ext>
            </a:extLst>
          </p:cNvPr>
          <p:cNvSpPr txBox="1">
            <a:spLocks/>
          </p:cNvSpPr>
          <p:nvPr/>
        </p:nvSpPr>
        <p:spPr>
          <a:xfrm>
            <a:off x="5776350" y="1615068"/>
            <a:ext cx="5357224" cy="46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5353"/>
              </a:buClr>
              <a:buSzPts val="2400"/>
              <a:buFont typeface="Arial"/>
              <a:buNone/>
              <a:tabLst/>
              <a:defRPr/>
            </a:pPr>
            <a:r>
              <a:rPr kumimoji="0" lang="el-GR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Υποε</a:t>
            </a:r>
            <a:r>
              <a:rPr kumimoji="0" lang="en-GB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νότητ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α 2: Όραμα, αποστολή, σκοπός, αξίες και λειτουργίες μιας ΟΚ</a:t>
            </a: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τ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Π </a:t>
            </a:r>
          </a:p>
        </p:txBody>
      </p:sp>
    </p:spTree>
    <p:extLst>
      <p:ext uri="{BB962C8B-B14F-4D97-AF65-F5344CB8AC3E}">
        <p14:creationId xmlns:p14="http://schemas.microsoft.com/office/powerpoint/2010/main" val="12034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 rotWithShape="1">
          <a:blip r:embed="rId3">
            <a:alphaModFix amt="10000"/>
          </a:blip>
          <a:srcRect l="7250" r="7241" b="2092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399375" y="1449400"/>
            <a:ext cx="10798800" cy="18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Απλ</a:t>
            </a:r>
            <a:r>
              <a:rPr lang="el-GR" sz="2000" b="1" dirty="0"/>
              <a:t>ή </a:t>
            </a:r>
            <a:r>
              <a:rPr lang="en-GB" sz="2000" b="1" dirty="0"/>
              <a:t>και </a:t>
            </a:r>
            <a:r>
              <a:rPr lang="en-GB" sz="2000" b="1" dirty="0" err="1"/>
              <a:t>συνο</a:t>
            </a:r>
            <a:r>
              <a:rPr lang="en-GB" sz="2000" b="1" dirty="0"/>
              <a:t>πτικ</a:t>
            </a:r>
            <a:r>
              <a:rPr lang="el-GR" sz="2000" b="1" dirty="0"/>
              <a:t>ή</a:t>
            </a:r>
            <a:r>
              <a:rPr lang="en-GB" sz="2000" b="1" dirty="0"/>
              <a:t>: </a:t>
            </a:r>
            <a:r>
              <a:rPr lang="el-GR" sz="2000" b="1" dirty="0"/>
              <a:t>ό</a:t>
            </a:r>
            <a:r>
              <a:rPr lang="en-GB" sz="2000" b="1" dirty="0"/>
              <a:t>π</a:t>
            </a:r>
            <a:r>
              <a:rPr lang="en-GB" sz="2000" b="1" dirty="0" err="1"/>
              <a:t>ως</a:t>
            </a:r>
            <a:r>
              <a:rPr lang="en-GB" sz="2000" b="1" dirty="0"/>
              <a:t> και στην περίπτωση της δήλωσης οράματος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 err="1"/>
              <a:t>Αν</a:t>
            </a:r>
            <a:r>
              <a:rPr lang="en-GB" sz="2000" b="1" dirty="0"/>
              <a:t>αφ</a:t>
            </a:r>
            <a:r>
              <a:rPr lang="el-GR" sz="2000" b="1" dirty="0" err="1"/>
              <a:t>έρεται</a:t>
            </a:r>
            <a:r>
              <a:rPr lang="el-GR" sz="2000" b="1" dirty="0"/>
              <a:t> σ</a:t>
            </a:r>
            <a:r>
              <a:rPr lang="en-GB" sz="2000" b="1" dirty="0"/>
              <a:t>το πρόβλημα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 err="1"/>
              <a:t>Αν</a:t>
            </a:r>
            <a:r>
              <a:rPr lang="en-GB" sz="2000" b="1" dirty="0"/>
              <a:t>αφέρ</a:t>
            </a:r>
            <a:r>
              <a:rPr lang="el-GR" sz="2000" b="1" dirty="0" err="1"/>
              <a:t>εται</a:t>
            </a:r>
            <a:r>
              <a:rPr lang="en-GB" sz="2000" b="1" dirty="0"/>
              <a:t> </a:t>
            </a:r>
            <a:r>
              <a:rPr lang="el-GR" sz="2000" b="1" dirty="0"/>
              <a:t>σ</a:t>
            </a:r>
            <a:r>
              <a:rPr lang="en-GB" sz="2000" b="1" dirty="0" err="1"/>
              <a:t>τη</a:t>
            </a:r>
            <a:r>
              <a:rPr lang="en-GB" sz="2000" b="1" dirty="0"/>
              <a:t> λύση </a:t>
            </a:r>
            <a:r>
              <a:rPr lang="en-GB" sz="2000" b="1" dirty="0" err="1"/>
              <a:t>του</a:t>
            </a:r>
            <a:r>
              <a:rPr lang="en-GB" sz="2000" b="1" dirty="0"/>
              <a:t> π</a:t>
            </a:r>
            <a:r>
              <a:rPr lang="en-GB" sz="2000" b="1" dirty="0" err="1"/>
              <a:t>ρο</a:t>
            </a:r>
            <a:r>
              <a:rPr lang="en-GB" sz="2000" b="1" dirty="0"/>
              <a:t>βλήματος</a:t>
            </a:r>
            <a:r>
              <a:rPr lang="el-GR" sz="2000" b="1" dirty="0"/>
              <a:t>,</a:t>
            </a:r>
            <a:r>
              <a:rPr lang="en-GB" sz="2000" b="1" dirty="0"/>
              <a:t> περιγράφοντας τις ενέργειες που πρέπει να γίνουν για την επίλυσή του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 err="1"/>
              <a:t>Αν</a:t>
            </a:r>
            <a:r>
              <a:rPr lang="en-GB" sz="2000" b="1" dirty="0"/>
              <a:t>αφέρε</a:t>
            </a:r>
            <a:r>
              <a:rPr lang="el-GR" sz="2000" b="1" dirty="0" err="1"/>
              <a:t>ται</a:t>
            </a:r>
            <a:r>
              <a:rPr lang="el-GR" sz="2000" b="1" dirty="0"/>
              <a:t> σ</a:t>
            </a:r>
            <a:r>
              <a:rPr lang="en-GB" sz="2000" b="1" dirty="0"/>
              <a:t>το απ</a:t>
            </a:r>
            <a:r>
              <a:rPr lang="en-GB" sz="2000" b="1" dirty="0" err="1"/>
              <a:t>οτέλεσμ</a:t>
            </a:r>
            <a:r>
              <a:rPr lang="en-GB" sz="2000" b="1" dirty="0"/>
              <a:t>α</a:t>
            </a:r>
            <a:r>
              <a:rPr lang="el-GR" sz="2000" b="1" dirty="0"/>
              <a:t>,</a:t>
            </a:r>
            <a:r>
              <a:rPr lang="en-GB" sz="2000" b="1" dirty="0"/>
              <a:t> περιγράφοντας τις μακροπρόθεσμες αλλαγές που θα επιφέρει η </a:t>
            </a:r>
            <a:r>
              <a:rPr lang="el-GR" sz="2000" b="1" dirty="0" err="1"/>
              <a:t>ΟΚτΠ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Συμβουλές για τη δήλωση αποστολής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 amt="10000"/>
          </a:blip>
          <a:srcRect l="1613" r="4541" b="641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-GR" b="1" dirty="0"/>
              <a:t>Αξίες</a:t>
            </a:r>
            <a:endParaRPr b="1" dirty="0"/>
          </a:p>
        </p:txBody>
      </p:sp>
      <p:sp>
        <p:nvSpPr>
          <p:cNvPr id="171" name="Google Shape;171;p30"/>
          <p:cNvSpPr/>
          <p:nvPr/>
        </p:nvSpPr>
        <p:spPr>
          <a:xfrm>
            <a:off x="399370" y="1452066"/>
            <a:ext cx="98841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Μερικά παραδείγματα περιλαμβάνουν: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Σε</a:t>
            </a: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βασμό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Δέσμευση 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Αριστεία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Θάρρος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Ομαδική εργασία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Καινοτομία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Ισότητα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Στάση προσφοράς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Συμπόνια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Ενσυναίσθηση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Συμμετοχικότητα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/>
          <p:cNvPicPr preferRelativeResize="0"/>
          <p:nvPr/>
        </p:nvPicPr>
        <p:blipFill rotWithShape="1">
          <a:blip r:embed="rId3">
            <a:alphaModFix amt="10000"/>
          </a:blip>
          <a:srcRect t="7969" b="7968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Λειτουργίες</a:t>
            </a:r>
            <a:endParaRPr b="1" dirty="0"/>
          </a:p>
        </p:txBody>
      </p:sp>
      <p:sp>
        <p:nvSpPr>
          <p:cNvPr id="178" name="Google Shape;178;p31"/>
          <p:cNvSpPr/>
          <p:nvPr/>
        </p:nvSpPr>
        <p:spPr>
          <a:xfrm>
            <a:off x="399375" y="1274276"/>
            <a:ext cx="9884100" cy="5281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Ενδεικτικός κατάλογος λειτουργιών:</a:t>
            </a:r>
            <a:endParaRPr sz="2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Ανθρώπινα δικαιώματα και δικαιώματα του παιδιού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Ανθρωπιστική βοήθεια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Προσφυγική κρίση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Κοινωνική δικαιοσύνη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Εκπαίδευση και αλφαβητισμός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Ενδυνάμωση των γυναικών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Εξάλειψη της φτώχειας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Έλεγχος ασθενειών και άλλα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Υγιεινή και αποχέτευση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Διατήρηση του περιβάλλοντος 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Δικαιώματα των ζώων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Διατήρηση της άγριας ζωής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body" idx="2"/>
          </p:nvPr>
        </p:nvSpPr>
        <p:spPr>
          <a:xfrm>
            <a:off x="399370" y="1483360"/>
            <a:ext cx="10973480" cy="511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Φανταστείτε ότι σχηματίζετε </a:t>
            </a:r>
            <a:r>
              <a:rPr lang="el-GR" sz="2400" dirty="0"/>
              <a:t>μια </a:t>
            </a:r>
            <a:r>
              <a:rPr lang="el-GR" sz="2400" dirty="0" err="1"/>
              <a:t>ΟΚτΠ</a:t>
            </a:r>
            <a:r>
              <a:rPr lang="en-GB" sz="2400" dirty="0"/>
              <a:t>...</a:t>
            </a:r>
            <a:endParaRPr sz="2400" dirty="0"/>
          </a:p>
          <a:p>
            <a:pPr marL="895350" lvl="0" indent="-3524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§"/>
            </a:pPr>
            <a:r>
              <a:rPr lang="en-GB" sz="2400" dirty="0"/>
              <a:t>Ποιο θα ήταν το όραμα, η αποστολή και ο σκοπός σας και ποιες θα ήταν οι αξίες σας</a:t>
            </a:r>
            <a:r>
              <a:rPr lang="el-GR" sz="2400" dirty="0"/>
              <a:t>;</a:t>
            </a:r>
            <a:endParaRPr dirty="0"/>
          </a:p>
          <a:p>
            <a:pPr marL="895350" lvl="0" indent="-3524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§"/>
            </a:pPr>
            <a:r>
              <a:rPr lang="en-GB" sz="2400" dirty="0"/>
              <a:t>Ποια θα ήταν η λειτουργία τ</a:t>
            </a:r>
            <a:r>
              <a:rPr lang="el-GR" sz="2400" dirty="0"/>
              <a:t>ης οργάνωσής σας;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Δραστηριότητα 2: Σκεφτείτε και γράψτε</a:t>
            </a:r>
            <a:endParaRPr b="1" dirty="0"/>
          </a:p>
        </p:txBody>
      </p:sp>
      <p:pic>
        <p:nvPicPr>
          <p:cNvPr id="185" name="Google Shape;18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3187" y="3539613"/>
            <a:ext cx="4758813" cy="3318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0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l-GR" b="1" dirty="0"/>
              <a:t>Δραστηριότητα εξοικείωσης </a:t>
            </a:r>
            <a:endParaRPr b="1" dirty="0"/>
          </a:p>
        </p:txBody>
      </p:sp>
      <p:sp>
        <p:nvSpPr>
          <p:cNvPr id="2" name="Rectangle 1"/>
          <p:cNvSpPr/>
          <p:nvPr/>
        </p:nvSpPr>
        <p:spPr>
          <a:xfrm>
            <a:off x="2094808" y="2044930"/>
            <a:ext cx="3192087" cy="152954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ΑΛΗΘΕΙΑ</a:t>
            </a:r>
            <a:endParaRPr lang="en-GB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9956" y="4192384"/>
            <a:ext cx="3192087" cy="152954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ΨΕΜΑ</a:t>
            </a:r>
            <a:endParaRPr lang="en-GB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99317" y="2044930"/>
            <a:ext cx="3192087" cy="152954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ΑΛΗΘΕΙΑ</a:t>
            </a:r>
            <a:endParaRPr lang="en-GB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399370" y="1358537"/>
            <a:ext cx="11008242" cy="518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200" dirty="0"/>
              <a:t>Η </a:t>
            </a:r>
            <a:r>
              <a:rPr lang="el-GR" sz="2200" dirty="0" err="1"/>
              <a:t>Υποε</a:t>
            </a:r>
            <a:r>
              <a:rPr lang="en-GB" sz="2200" dirty="0" err="1"/>
              <a:t>νότητ</a:t>
            </a:r>
            <a:r>
              <a:rPr lang="en-GB" sz="2200" dirty="0"/>
              <a:t>α 2 έχει ως στόχο να </a:t>
            </a:r>
            <a:r>
              <a:rPr lang="el-GR" sz="2200" dirty="0"/>
              <a:t>ενισχύσει τις </a:t>
            </a:r>
            <a:r>
              <a:rPr lang="en-GB" sz="2200" dirty="0" err="1"/>
              <a:t>γνώσεις</a:t>
            </a:r>
            <a:r>
              <a:rPr lang="en-GB" sz="2200" dirty="0"/>
              <a:t> των εκπαιδευομένων γύρω από την αποστολή, το όραμα, το</a:t>
            </a:r>
            <a:r>
              <a:rPr lang="el-GR" sz="2200" dirty="0"/>
              <a:t>ν</a:t>
            </a:r>
            <a:r>
              <a:rPr lang="en-GB" sz="2200" dirty="0"/>
              <a:t> σκοπό και τις αξίες μιας ΟΚ</a:t>
            </a:r>
            <a:r>
              <a:rPr lang="el-GR" sz="2200" dirty="0"/>
              <a:t>τ</a:t>
            </a:r>
            <a:r>
              <a:rPr lang="en-GB" sz="2200" dirty="0"/>
              <a:t>Π, καθώς και τη </a:t>
            </a:r>
            <a:r>
              <a:rPr lang="en-GB" sz="2200" dirty="0" err="1"/>
              <a:t>λειτουργί</a:t>
            </a:r>
            <a:r>
              <a:rPr lang="en-GB" sz="2200" dirty="0"/>
              <a:t>α της</a:t>
            </a:r>
            <a:r>
              <a:rPr lang="el-GR" sz="2200" dirty="0"/>
              <a:t> (</a:t>
            </a:r>
            <a:r>
              <a:rPr lang="en-GB" sz="2200" dirty="0"/>
              <a:t>π.χ. α</a:t>
            </a:r>
            <a:r>
              <a:rPr lang="en-GB" sz="2200" dirty="0" err="1"/>
              <a:t>νθρω</a:t>
            </a:r>
            <a:r>
              <a:rPr lang="en-GB" sz="2200" dirty="0"/>
              <a:t>πιστική, περιβαλλοντική κ.λπ.</a:t>
            </a:r>
            <a:r>
              <a:rPr lang="el-GR" sz="2200" dirty="0"/>
              <a:t>)</a:t>
            </a:r>
            <a:r>
              <a:rPr lang="en-GB" sz="2200" dirty="0"/>
              <a:t> λόγω του ζωτικού ρόλου που διαδραματίζει στην ανάπτυξη της κοινότητας και στη λήψη αποφάσεων από την κυβέρνηση. </a:t>
            </a:r>
            <a:endParaRPr sz="2200" dirty="0"/>
          </a:p>
          <a:p>
            <a:pPr marL="85725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200" dirty="0"/>
              <a:t>Με </a:t>
            </a:r>
            <a:r>
              <a:rPr lang="en-GB" sz="2200" dirty="0" err="1"/>
              <a:t>την</a:t>
            </a:r>
            <a:r>
              <a:rPr lang="en-GB" sz="2200" dirty="0"/>
              <a:t> </a:t>
            </a:r>
            <a:r>
              <a:rPr lang="en-GB" sz="2200" dirty="0" err="1"/>
              <a:t>ολοκλήρωση</a:t>
            </a:r>
            <a:r>
              <a:rPr lang="en-GB" sz="2200" dirty="0"/>
              <a:t> α</a:t>
            </a:r>
            <a:r>
              <a:rPr lang="en-GB" sz="2200" dirty="0" err="1"/>
              <a:t>υτής</a:t>
            </a:r>
            <a:r>
              <a:rPr lang="en-GB" sz="2200" dirty="0"/>
              <a:t> </a:t>
            </a:r>
            <a:r>
              <a:rPr lang="en-GB" sz="2200" dirty="0" err="1"/>
              <a:t>της</a:t>
            </a:r>
            <a:r>
              <a:rPr lang="en-GB" sz="2200" dirty="0"/>
              <a:t> </a:t>
            </a:r>
            <a:r>
              <a:rPr lang="el-GR" sz="2200" dirty="0" err="1"/>
              <a:t>υποε</a:t>
            </a:r>
            <a:r>
              <a:rPr lang="en-GB" sz="2200" dirty="0" err="1"/>
              <a:t>νότητ</a:t>
            </a:r>
            <a:r>
              <a:rPr lang="en-GB" sz="2200" dirty="0"/>
              <a:t>ας, οι συμμετέχοντες θα πρέπει να είναι σε θέση να:</a:t>
            </a:r>
            <a:endParaRPr sz="2200" dirty="0"/>
          </a:p>
          <a:p>
            <a:pPr marL="514350" lvl="0" indent="-3111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l-GR" sz="2200" dirty="0"/>
              <a:t>Σ</a:t>
            </a:r>
            <a:r>
              <a:rPr lang="en-GB" sz="2200" dirty="0" err="1"/>
              <a:t>υντάξουν</a:t>
            </a:r>
            <a:r>
              <a:rPr lang="en-GB" sz="2200" dirty="0"/>
              <a:t> </a:t>
            </a:r>
            <a:r>
              <a:rPr lang="en-GB" sz="2200" dirty="0" err="1"/>
              <a:t>την</a:t>
            </a:r>
            <a:r>
              <a:rPr lang="en-GB" sz="2200" dirty="0"/>
              <a:t> απ</a:t>
            </a:r>
            <a:r>
              <a:rPr lang="en-GB" sz="2200" dirty="0" err="1"/>
              <a:t>οστολή</a:t>
            </a:r>
            <a:r>
              <a:rPr lang="en-GB" sz="2200" dirty="0"/>
              <a:t>, το </a:t>
            </a:r>
            <a:r>
              <a:rPr lang="en-GB" sz="2200" dirty="0" err="1"/>
              <a:t>όρ</a:t>
            </a:r>
            <a:r>
              <a:rPr lang="en-GB" sz="2200" dirty="0"/>
              <a:t>αμα, το</a:t>
            </a:r>
            <a:r>
              <a:rPr lang="el-GR" sz="2200" dirty="0"/>
              <a:t>ν</a:t>
            </a:r>
            <a:r>
              <a:rPr lang="en-GB" sz="2200" dirty="0"/>
              <a:t> σκοπό και τις αξίες για τη μη κερδοσκοπική τους ιδέα.</a:t>
            </a:r>
            <a:endParaRPr sz="2200" dirty="0"/>
          </a:p>
          <a:p>
            <a:pPr marL="514350" lvl="0" indent="-3111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l-GR" sz="2200" dirty="0"/>
              <a:t>Προσδιορίσουν </a:t>
            </a:r>
            <a:r>
              <a:rPr lang="en-GB" sz="2200" dirty="0" err="1"/>
              <a:t>τις</a:t>
            </a:r>
            <a:r>
              <a:rPr lang="en-GB" sz="2200" dirty="0"/>
              <a:t> </a:t>
            </a:r>
            <a:r>
              <a:rPr lang="en-GB" sz="2200" dirty="0" err="1"/>
              <a:t>λειτουργίες</a:t>
            </a:r>
            <a:r>
              <a:rPr lang="en-GB" sz="2200" dirty="0"/>
              <a:t> π</a:t>
            </a:r>
            <a:r>
              <a:rPr lang="en-GB" sz="2200" dirty="0" err="1"/>
              <a:t>ου</a:t>
            </a:r>
            <a:r>
              <a:rPr lang="en-GB" sz="2200" dirty="0"/>
              <a:t> θα μπ</a:t>
            </a:r>
            <a:r>
              <a:rPr lang="en-GB" sz="2200" dirty="0" err="1"/>
              <a:t>ορούσε</a:t>
            </a:r>
            <a:r>
              <a:rPr lang="en-GB" sz="2200" dirty="0"/>
              <a:t> να </a:t>
            </a:r>
            <a:r>
              <a:rPr lang="en-GB" sz="2200" dirty="0" err="1"/>
              <a:t>έχει</a:t>
            </a:r>
            <a:r>
              <a:rPr lang="en-GB" sz="2200" dirty="0"/>
              <a:t> </a:t>
            </a:r>
            <a:r>
              <a:rPr lang="en-GB" sz="2200" dirty="0" err="1"/>
              <a:t>μι</a:t>
            </a:r>
            <a:r>
              <a:rPr lang="en-GB" sz="2200" dirty="0"/>
              <a:t>α </a:t>
            </a:r>
            <a:r>
              <a:rPr lang="el-GR" sz="2200" dirty="0" err="1"/>
              <a:t>ΟΚτΠ</a:t>
            </a:r>
            <a:r>
              <a:rPr lang="en-GB" sz="2200" dirty="0"/>
              <a:t> και </a:t>
            </a:r>
            <a:r>
              <a:rPr lang="el-GR" sz="2200" dirty="0"/>
              <a:t>να τη </a:t>
            </a:r>
            <a:r>
              <a:rPr lang="en-GB" sz="2200" dirty="0" err="1"/>
              <a:t>συνδέσ</a:t>
            </a:r>
            <a:r>
              <a:rPr lang="el-GR" sz="2200" dirty="0" err="1"/>
              <a:t>ουν</a:t>
            </a:r>
            <a:r>
              <a:rPr lang="en-GB" sz="2200" dirty="0"/>
              <a:t> με δραστηριότητες της πραγματικής ζωής.</a:t>
            </a:r>
            <a:endParaRPr sz="2200" dirty="0"/>
          </a:p>
        </p:txBody>
      </p: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l-GR" b="1" dirty="0" err="1"/>
              <a:t>Υποε</a:t>
            </a:r>
            <a:r>
              <a:rPr lang="en-GB" b="1" dirty="0" err="1"/>
              <a:t>νότητ</a:t>
            </a:r>
            <a:r>
              <a:rPr lang="en-GB" b="1" dirty="0"/>
              <a:t>α 2 - Μαθησιακοί </a:t>
            </a:r>
            <a:r>
              <a:rPr lang="el-GR" b="1" dirty="0"/>
              <a:t>Σ</a:t>
            </a:r>
            <a:r>
              <a:rPr lang="en-GB" b="1" dirty="0" err="1"/>
              <a:t>τόχοι</a:t>
            </a:r>
            <a:endParaRPr b="1" dirty="0"/>
          </a:p>
        </p:txBody>
      </p:sp>
      <p:grpSp>
        <p:nvGrpSpPr>
          <p:cNvPr id="64" name="Google Shape;64;p2"/>
          <p:cNvGrpSpPr/>
          <p:nvPr/>
        </p:nvGrpSpPr>
        <p:grpSpPr>
          <a:xfrm>
            <a:off x="9789009" y="4337455"/>
            <a:ext cx="2170168" cy="2520545"/>
            <a:chOff x="16745404" y="2287703"/>
            <a:chExt cx="5880975" cy="9651367"/>
          </a:xfrm>
        </p:grpSpPr>
        <p:sp>
          <p:nvSpPr>
            <p:cNvPr id="65" name="Google Shape;65;p2"/>
            <p:cNvSpPr/>
            <p:nvPr/>
          </p:nvSpPr>
          <p:spPr>
            <a:xfrm>
              <a:off x="16745404" y="10730600"/>
              <a:ext cx="5880975" cy="1208470"/>
            </a:xfrm>
            <a:custGeom>
              <a:avLst/>
              <a:gdLst/>
              <a:ahLst/>
              <a:cxnLst/>
              <a:rect l="l" t="t" r="r" b="b"/>
              <a:pathLst>
                <a:path w="6137" h="969" extrusionOk="0">
                  <a:moveTo>
                    <a:pt x="3068" y="0"/>
                  </a:moveTo>
                  <a:lnTo>
                    <a:pt x="3068" y="0"/>
                  </a:lnTo>
                  <a:cubicBezTo>
                    <a:pt x="1374" y="0"/>
                    <a:pt x="0" y="217"/>
                    <a:pt x="0" y="484"/>
                  </a:cubicBezTo>
                  <a:cubicBezTo>
                    <a:pt x="0" y="751"/>
                    <a:pt x="1374" y="968"/>
                    <a:pt x="3068" y="968"/>
                  </a:cubicBezTo>
                  <a:cubicBezTo>
                    <a:pt x="4762" y="968"/>
                    <a:pt x="6136" y="751"/>
                    <a:pt x="6136" y="484"/>
                  </a:cubicBezTo>
                  <a:cubicBezTo>
                    <a:pt x="6136" y="217"/>
                    <a:pt x="4762" y="0"/>
                    <a:pt x="306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7563127" y="7133631"/>
              <a:ext cx="4129873" cy="4455532"/>
            </a:xfrm>
            <a:custGeom>
              <a:avLst/>
              <a:gdLst/>
              <a:ahLst/>
              <a:cxnLst/>
              <a:rect l="l" t="t" r="r" b="b"/>
              <a:pathLst>
                <a:path w="4129873" h="4455532" extrusionOk="0">
                  <a:moveTo>
                    <a:pt x="1667002" y="1007"/>
                  </a:moveTo>
                  <a:cubicBezTo>
                    <a:pt x="1719354" y="-6471"/>
                    <a:pt x="1767964" y="28429"/>
                    <a:pt x="1776690" y="80780"/>
                  </a:cubicBezTo>
                  <a:lnTo>
                    <a:pt x="1801936" y="240089"/>
                  </a:lnTo>
                  <a:lnTo>
                    <a:pt x="1878910" y="64941"/>
                  </a:lnTo>
                  <a:lnTo>
                    <a:pt x="4118778" y="4315875"/>
                  </a:lnTo>
                  <a:cubicBezTo>
                    <a:pt x="4143708" y="4361972"/>
                    <a:pt x="4125010" y="4419283"/>
                    <a:pt x="4078892" y="4444200"/>
                  </a:cubicBezTo>
                  <a:cubicBezTo>
                    <a:pt x="4031528" y="4469118"/>
                    <a:pt x="3974190" y="4451676"/>
                    <a:pt x="3949262" y="4404332"/>
                  </a:cubicBezTo>
                  <a:lnTo>
                    <a:pt x="1895114" y="502244"/>
                  </a:lnTo>
                  <a:lnTo>
                    <a:pt x="1857164" y="588574"/>
                  </a:lnTo>
                  <a:lnTo>
                    <a:pt x="2367504" y="3808876"/>
                  </a:lnTo>
                  <a:cubicBezTo>
                    <a:pt x="2374982" y="3861226"/>
                    <a:pt x="2340082" y="3909837"/>
                    <a:pt x="2287732" y="3917316"/>
                  </a:cubicBezTo>
                  <a:cubicBezTo>
                    <a:pt x="2282746" y="3919808"/>
                    <a:pt x="2277760" y="3919808"/>
                    <a:pt x="2274020" y="3919808"/>
                  </a:cubicBezTo>
                  <a:cubicBezTo>
                    <a:pt x="2226656" y="3919808"/>
                    <a:pt x="2186770" y="3886155"/>
                    <a:pt x="2179290" y="3840036"/>
                  </a:cubicBezTo>
                  <a:lnTo>
                    <a:pt x="1715308" y="911268"/>
                  </a:lnTo>
                  <a:lnTo>
                    <a:pt x="182492" y="4398103"/>
                  </a:lnTo>
                  <a:cubicBezTo>
                    <a:pt x="166288" y="4432988"/>
                    <a:pt x="131388" y="4455414"/>
                    <a:pt x="95242" y="4455414"/>
                  </a:cubicBezTo>
                  <a:cubicBezTo>
                    <a:pt x="81530" y="4455414"/>
                    <a:pt x="69066" y="4452922"/>
                    <a:pt x="57848" y="4446692"/>
                  </a:cubicBezTo>
                  <a:cubicBezTo>
                    <a:pt x="9236" y="4425512"/>
                    <a:pt x="-13200" y="4369448"/>
                    <a:pt x="7990" y="4322104"/>
                  </a:cubicBezTo>
                  <a:lnTo>
                    <a:pt x="1660104" y="562819"/>
                  </a:lnTo>
                  <a:lnTo>
                    <a:pt x="1588478" y="110694"/>
                  </a:lnTo>
                  <a:cubicBezTo>
                    <a:pt x="1579752" y="58344"/>
                    <a:pt x="1615898" y="9732"/>
                    <a:pt x="1667002" y="10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1902654" y="3138546"/>
                  </a:moveTo>
                  <a:cubicBezTo>
                    <a:pt x="1921482" y="3135130"/>
                    <a:pt x="1939134" y="3136339"/>
                    <a:pt x="1955272" y="3142577"/>
                  </a:cubicBezTo>
                  <a:cubicBezTo>
                    <a:pt x="2083140" y="3193728"/>
                    <a:pt x="2065760" y="3546795"/>
                    <a:pt x="1915546" y="3933547"/>
                  </a:cubicBezTo>
                  <a:cubicBezTo>
                    <a:pt x="1764090" y="4320299"/>
                    <a:pt x="1539390" y="4591026"/>
                    <a:pt x="1410282" y="4542370"/>
                  </a:cubicBezTo>
                  <a:cubicBezTo>
                    <a:pt x="1282412" y="4492466"/>
                    <a:pt x="1299794" y="4138151"/>
                    <a:pt x="1450008" y="3751399"/>
                  </a:cubicBezTo>
                  <a:cubicBezTo>
                    <a:pt x="1581446" y="3412991"/>
                    <a:pt x="1770860" y="3162460"/>
                    <a:pt x="1902654" y="3138546"/>
                  </a:cubicBezTo>
                  <a:close/>
                  <a:moveTo>
                    <a:pt x="2274142" y="2349268"/>
                  </a:moveTo>
                  <a:cubicBezTo>
                    <a:pt x="1988210" y="2326185"/>
                    <a:pt x="1538052" y="2888018"/>
                    <a:pt x="1234542" y="3666500"/>
                  </a:cubicBezTo>
                  <a:cubicBezTo>
                    <a:pt x="910796" y="4495637"/>
                    <a:pt x="875932" y="5256301"/>
                    <a:pt x="1156096" y="5365857"/>
                  </a:cubicBezTo>
                  <a:cubicBezTo>
                    <a:pt x="1437504" y="5475412"/>
                    <a:pt x="1928102" y="4891531"/>
                    <a:pt x="2251846" y="4062394"/>
                  </a:cubicBezTo>
                  <a:cubicBezTo>
                    <a:pt x="2575590" y="3233258"/>
                    <a:pt x="2610454" y="2471348"/>
                    <a:pt x="2329046" y="2361793"/>
                  </a:cubicBezTo>
                  <a:cubicBezTo>
                    <a:pt x="2311536" y="2354946"/>
                    <a:pt x="2293204" y="2350807"/>
                    <a:pt x="2274142" y="2349268"/>
                  </a:cubicBezTo>
                  <a:close/>
                  <a:moveTo>
                    <a:pt x="2643620" y="1571381"/>
                  </a:moveTo>
                  <a:cubicBezTo>
                    <a:pt x="2673744" y="1574109"/>
                    <a:pt x="2702766" y="1580841"/>
                    <a:pt x="2730544" y="1591744"/>
                  </a:cubicBezTo>
                  <a:cubicBezTo>
                    <a:pt x="3176230" y="1764952"/>
                    <a:pt x="3132658" y="2938780"/>
                    <a:pt x="2635930" y="4214788"/>
                  </a:cubicBezTo>
                  <a:cubicBezTo>
                    <a:pt x="2139204" y="5488303"/>
                    <a:pt x="1374816" y="6381758"/>
                    <a:pt x="930376" y="6208550"/>
                  </a:cubicBezTo>
                  <a:cubicBezTo>
                    <a:pt x="485936" y="6034096"/>
                    <a:pt x="528264" y="4860268"/>
                    <a:pt x="1026236" y="3585507"/>
                  </a:cubicBezTo>
                  <a:cubicBezTo>
                    <a:pt x="1491916" y="2390417"/>
                    <a:pt x="2191752" y="1530462"/>
                    <a:pt x="2643620" y="1571381"/>
                  </a:cubicBezTo>
                  <a:close/>
                  <a:moveTo>
                    <a:pt x="3008834" y="792302"/>
                  </a:moveTo>
                  <a:cubicBezTo>
                    <a:pt x="2390894" y="734620"/>
                    <a:pt x="1440288" y="1891820"/>
                    <a:pt x="812434" y="3503360"/>
                  </a:cubicBezTo>
                  <a:cubicBezTo>
                    <a:pt x="141478" y="5221091"/>
                    <a:pt x="90440" y="6808029"/>
                    <a:pt x="699156" y="7044700"/>
                  </a:cubicBezTo>
                  <a:cubicBezTo>
                    <a:pt x="1307870" y="7282617"/>
                    <a:pt x="2344802" y="6081825"/>
                    <a:pt x="3014512" y="4362848"/>
                  </a:cubicBezTo>
                  <a:cubicBezTo>
                    <a:pt x="3685468" y="2645118"/>
                    <a:pt x="3736506" y="1058179"/>
                    <a:pt x="3127792" y="820263"/>
                  </a:cubicBezTo>
                  <a:cubicBezTo>
                    <a:pt x="3089748" y="805393"/>
                    <a:pt x="3050030" y="796148"/>
                    <a:pt x="3008834" y="792302"/>
                  </a:cubicBezTo>
                  <a:close/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0" y="4479114"/>
            <a:ext cx="10021832" cy="2378886"/>
            <a:chOff x="1589" y="3237478"/>
            <a:chExt cx="9448799" cy="3618670"/>
          </a:xfrm>
        </p:grpSpPr>
        <p:sp>
          <p:nvSpPr>
            <p:cNvPr id="72" name="Google Shape;72;p2"/>
            <p:cNvSpPr/>
            <p:nvPr/>
          </p:nvSpPr>
          <p:spPr>
            <a:xfrm>
              <a:off x="1589" y="3359020"/>
              <a:ext cx="9448799" cy="3497128"/>
            </a:xfrm>
            <a:custGeom>
              <a:avLst/>
              <a:gdLst/>
              <a:ahLst/>
              <a:cxnLst/>
              <a:rect l="l" t="t" r="r" b="b"/>
              <a:pathLst>
                <a:path w="18050782" h="7105744" extrusionOk="0">
                  <a:moveTo>
                    <a:pt x="12181796" y="642"/>
                  </a:moveTo>
                  <a:cubicBezTo>
                    <a:pt x="13992649" y="-13151"/>
                    <a:pt x="15950719" y="194797"/>
                    <a:pt x="18050782" y="694387"/>
                  </a:cubicBezTo>
                  <a:cubicBezTo>
                    <a:pt x="8945850" y="694387"/>
                    <a:pt x="3668818" y="4774154"/>
                    <a:pt x="1336036" y="7105744"/>
                  </a:cubicBezTo>
                  <a:lnTo>
                    <a:pt x="0" y="7105744"/>
                  </a:lnTo>
                  <a:lnTo>
                    <a:pt x="0" y="4224580"/>
                  </a:lnTo>
                  <a:cubicBezTo>
                    <a:pt x="2641624" y="2079088"/>
                    <a:pt x="6749236" y="42024"/>
                    <a:pt x="12181796" y="642"/>
                  </a:cubicBezTo>
                  <a:close/>
                </a:path>
              </a:pathLst>
            </a:cu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3" name="Google Shape;73;p2"/>
            <p:cNvGrpSpPr/>
            <p:nvPr/>
          </p:nvGrpSpPr>
          <p:grpSpPr>
            <a:xfrm>
              <a:off x="974394" y="4615673"/>
              <a:ext cx="1692269" cy="965764"/>
              <a:chOff x="2856328" y="9274944"/>
              <a:chExt cx="2098302" cy="1197484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180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rot="444908">
              <a:off x="3096305" y="3828603"/>
              <a:ext cx="1325083" cy="756214"/>
              <a:chOff x="2856328" y="9274944"/>
              <a:chExt cx="2098302" cy="1197484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09F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 rot="925121">
              <a:off x="4989650" y="3470694"/>
              <a:ext cx="1049151" cy="598742"/>
              <a:chOff x="2856328" y="9274944"/>
              <a:chExt cx="2098302" cy="1197484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2FAA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 rot="1658453">
              <a:off x="6718802" y="3394639"/>
              <a:ext cx="788178" cy="449807"/>
              <a:chOff x="2856328" y="9274944"/>
              <a:chExt cx="2098302" cy="1197484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F6BB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11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 rotWithShape="1">
          <a:blip r:embed="rId3">
            <a:alphaModFix amt="7000"/>
          </a:blip>
          <a:srcRect t="2952" b="13175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 txBox="1">
            <a:spLocks noGrp="1"/>
          </p:cNvSpPr>
          <p:nvPr>
            <p:ph type="body" idx="1"/>
          </p:nvPr>
        </p:nvSpPr>
        <p:spPr>
          <a:xfrm>
            <a:off x="399370" y="1587137"/>
            <a:ext cx="11393400" cy="4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Παρακολουθήστε </a:t>
            </a:r>
            <a:r>
              <a:rPr lang="en-GB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αυτό το βίντεο 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και συζητήστε τα 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παρακάτω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Τι </a:t>
            </a:r>
            <a:r>
              <a:rPr lang="en-GB" sz="2400" dirty="0" err="1">
                <a:latin typeface="Calibri"/>
                <a:ea typeface="Calibri"/>
                <a:cs typeface="Calibri"/>
                <a:sym typeface="Calibri"/>
              </a:rPr>
              <a:t>είν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αι </a:t>
            </a:r>
            <a:r>
              <a:rPr lang="el-GR" sz="2400" dirty="0"/>
              <a:t>μια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809999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δήλωση οράματος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809999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δήλωση αποστολής</a:t>
            </a:r>
            <a:endParaRPr sz="2400" dirty="0"/>
          </a:p>
          <a:p>
            <a:pPr marL="809999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 err="1"/>
              <a:t>δήλωση</a:t>
            </a:r>
            <a:r>
              <a:rPr lang="en-GB" sz="2400" dirty="0"/>
              <a:t> </a:t>
            </a:r>
            <a:r>
              <a:rPr lang="en-GB" sz="2400" dirty="0" err="1"/>
              <a:t>σκο</a:t>
            </a:r>
            <a:r>
              <a:rPr lang="en-GB" sz="2400" dirty="0"/>
              <a:t>πού</a:t>
            </a:r>
            <a:endParaRPr sz="2400" dirty="0"/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Ποια είναι η διαφορά τους;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Δήλωση οράματος, αποστολής και σκοπού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body" idx="2"/>
          </p:nvPr>
        </p:nvSpPr>
        <p:spPr>
          <a:xfrm>
            <a:off x="399375" y="1483355"/>
            <a:ext cx="10973400" cy="241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8175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Σενάριο: </a:t>
            </a:r>
            <a:r>
              <a:rPr lang="el-GR" sz="2400" dirty="0"/>
              <a:t>να εκτελεστεί από </a:t>
            </a:r>
            <a:r>
              <a:rPr lang="en-GB" sz="2400" b="1" dirty="0" err="1"/>
              <a:t>δύο</a:t>
            </a:r>
            <a:r>
              <a:rPr lang="en-GB" sz="2400" b="1" dirty="0"/>
              <a:t> </a:t>
            </a:r>
            <a:r>
              <a:rPr lang="en-GB" sz="2400" b="1" dirty="0" err="1"/>
              <a:t>συμμετέχοντες</a:t>
            </a:r>
            <a:r>
              <a:rPr lang="en-GB" sz="2400" b="1" dirty="0"/>
              <a:t> </a:t>
            </a:r>
            <a:endParaRPr lang="el-GR" sz="2400" b="1" dirty="0"/>
          </a:p>
          <a:p>
            <a:pPr marL="638175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b="1" dirty="0" err="1"/>
              <a:t>Ανοιχτός</a:t>
            </a:r>
            <a:r>
              <a:rPr lang="en-GB" sz="2400" b="1" dirty="0"/>
              <a:t> διάλογος </a:t>
            </a:r>
            <a:r>
              <a:rPr lang="en-GB" sz="2400" dirty="0"/>
              <a:t>για τις υπόλοιπες ομάδες</a:t>
            </a:r>
            <a:endParaRPr sz="2400" dirty="0"/>
          </a:p>
          <a:p>
            <a:pPr marL="638175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b="1" dirty="0"/>
              <a:t>Άσκηση: </a:t>
            </a:r>
            <a:r>
              <a:rPr lang="en-GB" sz="2400" dirty="0"/>
              <a:t>Ποια είναι το όραμα και ποια η δήλωση αποστολής;</a:t>
            </a:r>
            <a:endParaRPr sz="2400" dirty="0"/>
          </a:p>
          <a:p>
            <a:pPr marL="6858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sz="3200" dirty="0"/>
          </a:p>
          <a:p>
            <a:pPr marL="28575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Φύλλο εργασίας 1: Παιχνίδι ρόλων</a:t>
            </a:r>
            <a:endParaRPr b="1" dirty="0"/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2650" y="3785856"/>
            <a:ext cx="4609341" cy="307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6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Δηλώσεις οράματος, αποστολής, σκοπού</a:t>
            </a:r>
            <a:endParaRPr b="1" dirty="0"/>
          </a:p>
        </p:txBody>
      </p:sp>
      <p:sp>
        <p:nvSpPr>
          <p:cNvPr id="109" name="Google Shape;109;p26"/>
          <p:cNvSpPr/>
          <p:nvPr/>
        </p:nvSpPr>
        <p:spPr>
          <a:xfrm>
            <a:off x="3765900" y="1944700"/>
            <a:ext cx="4660200" cy="4498200"/>
          </a:xfrm>
          <a:prstGeom prst="ellipse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38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Όραμα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(τι)</a:t>
            </a: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4696500" y="3405275"/>
            <a:ext cx="2799000" cy="2763300"/>
          </a:xfrm>
          <a:prstGeom prst="ellipse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38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Αποστολή</a:t>
            </a:r>
            <a:endParaRPr sz="23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(πώς)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5392200" y="4580475"/>
            <a:ext cx="1407600" cy="1238400"/>
          </a:xfrm>
          <a:prstGeom prst="ellipse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38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Σκοπός 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(Γιατί)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241853bfd77_0_14"/>
          <p:cNvPicPr preferRelativeResize="0"/>
          <p:nvPr/>
        </p:nvPicPr>
        <p:blipFill rotWithShape="1">
          <a:blip r:embed="rId3">
            <a:alphaModFix amt="7000"/>
          </a:blip>
          <a:srcRect t="7970" b="35783"/>
          <a:stretch/>
        </p:blipFill>
        <p:spPr>
          <a:xfrm>
            <a:off x="0" y="-851"/>
            <a:ext cx="12192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41853bfd77_0_1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Δηλώσεις οράματος, αποστολής, σκοπού</a:t>
            </a:r>
            <a:endParaRPr b="1" dirty="0"/>
          </a:p>
        </p:txBody>
      </p:sp>
      <p:sp>
        <p:nvSpPr>
          <p:cNvPr id="118" name="Google Shape;118;g241853bfd77_0_14"/>
          <p:cNvSpPr/>
          <p:nvPr/>
        </p:nvSpPr>
        <p:spPr>
          <a:xfrm>
            <a:off x="399375" y="2059000"/>
            <a:ext cx="3644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Οι δηλώσεις οράματος </a:t>
            </a:r>
            <a:r>
              <a:rPr lang="en-GB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περιγράφουν το </a:t>
            </a:r>
            <a:r>
              <a:rPr lang="el-GR" sz="2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GB" sz="22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τι</a:t>
            </a:r>
            <a:r>
              <a:rPr lang="el-GR" sz="2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en-GB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41853bfd77_0_14"/>
          <p:cNvSpPr/>
          <p:nvPr/>
        </p:nvSpPr>
        <p:spPr>
          <a:xfrm>
            <a:off x="4043510" y="2059000"/>
            <a:ext cx="4627154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Οι</a:t>
            </a:r>
            <a:r>
              <a:rPr lang="en-GB" sz="22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b="1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δηλώσεις</a:t>
            </a:r>
            <a:r>
              <a:rPr lang="en-GB" sz="22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απ</a:t>
            </a:r>
            <a:r>
              <a:rPr lang="en-GB" sz="2200" b="1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οστολής</a:t>
            </a:r>
            <a:r>
              <a:rPr lang="en-GB" sz="22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lang="en-GB" sz="22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εριγράφουν</a:t>
            </a:r>
            <a:r>
              <a:rPr lang="en-GB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το </a:t>
            </a:r>
            <a:r>
              <a:rPr lang="el-GR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GB" sz="22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τι</a:t>
            </a:r>
            <a:r>
              <a:rPr lang="el-GR" sz="2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en-GB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GB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lang="en-GB" sz="22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ώς</a:t>
            </a:r>
            <a:r>
              <a:rPr lang="el-GR" sz="2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en-GB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-GR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GB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lang="en-GB" sz="22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οιος</a:t>
            </a:r>
            <a:r>
              <a:rPr lang="el-GR" sz="2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en-GB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41853bfd77_0_14"/>
          <p:cNvSpPr/>
          <p:nvPr/>
        </p:nvSpPr>
        <p:spPr>
          <a:xfrm>
            <a:off x="1105725" y="3428150"/>
            <a:ext cx="2231400" cy="2076000"/>
          </a:xfrm>
          <a:prstGeom prst="ellipse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38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Δείχνει τι φιλοδοξεί να γίνει ο οργανισμός.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41853bfd77_0_14"/>
          <p:cNvSpPr/>
          <p:nvPr/>
        </p:nvSpPr>
        <p:spPr>
          <a:xfrm>
            <a:off x="4720749" y="3268699"/>
            <a:ext cx="2859149" cy="2927705"/>
          </a:xfrm>
          <a:prstGeom prst="ellipse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38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Πρόκειται για μια δήλωση που βασίζεται στη δράση και περιγράφει τον τρόπο με τον οποίο αντιμετωπίζει το πρόβλημα που προσπαθεί να λύσει.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41853bfd77_0_14"/>
          <p:cNvSpPr/>
          <p:nvPr/>
        </p:nvSpPr>
        <p:spPr>
          <a:xfrm>
            <a:off x="8370319" y="2059000"/>
            <a:ext cx="3821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Οι</a:t>
            </a:r>
            <a:r>
              <a:rPr lang="en-GB" sz="22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b="1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δηλώσεις</a:t>
            </a:r>
            <a:r>
              <a:rPr lang="en-GB" sz="22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b="1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σκο</a:t>
            </a:r>
            <a:r>
              <a:rPr lang="en-GB" sz="22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πού </a:t>
            </a:r>
            <a:r>
              <a:rPr lang="en-GB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περιγράφουν το </a:t>
            </a:r>
            <a:r>
              <a:rPr lang="el-GR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GB" sz="2200" b="0" i="0" u="none" strike="noStrike" cap="non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ατί</a:t>
            </a:r>
            <a:r>
              <a:rPr lang="el-GR" sz="22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41853bfd77_0_14"/>
          <p:cNvSpPr/>
          <p:nvPr/>
        </p:nvSpPr>
        <p:spPr>
          <a:xfrm>
            <a:off x="9165469" y="3428150"/>
            <a:ext cx="2231400" cy="2076000"/>
          </a:xfrm>
          <a:prstGeom prst="ellipse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38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ρουσιάζει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τον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λόγο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ύπα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ρξης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ΟΚ</a:t>
            </a:r>
            <a:r>
              <a:rPr lang="el-G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g2445ee55eef_0_31"/>
          <p:cNvCxnSpPr/>
          <p:nvPr/>
        </p:nvCxnSpPr>
        <p:spPr>
          <a:xfrm>
            <a:off x="1322173" y="2234514"/>
            <a:ext cx="9551700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g2445ee55eef_0_31"/>
          <p:cNvSpPr/>
          <p:nvPr/>
        </p:nvSpPr>
        <p:spPr>
          <a:xfrm>
            <a:off x="7837870" y="1594193"/>
            <a:ext cx="1173900" cy="1173900"/>
          </a:xfrm>
          <a:prstGeom prst="ellipse">
            <a:avLst/>
          </a:prstGeom>
          <a:solidFill>
            <a:srgbClr val="F37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445ee55eef_0_3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 err="1"/>
              <a:t>Σύντ</a:t>
            </a:r>
            <a:r>
              <a:rPr lang="en-GB" b="1" dirty="0"/>
              <a:t>αξη δηλώσεων οράματος, αποστολής και σκοπού</a:t>
            </a:r>
            <a:endParaRPr b="1" dirty="0"/>
          </a:p>
        </p:txBody>
      </p:sp>
      <p:sp>
        <p:nvSpPr>
          <p:cNvPr id="132" name="Google Shape;132;g2445ee55eef_0_31"/>
          <p:cNvSpPr/>
          <p:nvPr/>
        </p:nvSpPr>
        <p:spPr>
          <a:xfrm>
            <a:off x="5512805" y="1619256"/>
            <a:ext cx="1173900" cy="1173900"/>
          </a:xfrm>
          <a:prstGeom prst="ellipse">
            <a:avLst/>
          </a:prstGeom>
          <a:solidFill>
            <a:srgbClr val="00AD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445ee55eef_0_31"/>
          <p:cNvSpPr/>
          <p:nvPr/>
        </p:nvSpPr>
        <p:spPr>
          <a:xfrm>
            <a:off x="3174120" y="1619256"/>
            <a:ext cx="1173900" cy="1173900"/>
          </a:xfrm>
          <a:prstGeom prst="ellipse">
            <a:avLst/>
          </a:prstGeom>
          <a:solidFill>
            <a:srgbClr val="731C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445ee55eef_0_31"/>
          <p:cNvSpPr txBox="1"/>
          <p:nvPr/>
        </p:nvSpPr>
        <p:spPr>
          <a:xfrm>
            <a:off x="398689" y="2962167"/>
            <a:ext cx="197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2970B8"/>
                </a:solidFill>
                <a:latin typeface="Calibri"/>
                <a:ea typeface="Calibri"/>
                <a:cs typeface="Calibri"/>
                <a:sym typeface="Calibri"/>
              </a:rPr>
              <a:t>Ενδι</a:t>
            </a:r>
            <a:r>
              <a:rPr lang="en-GB" sz="2000" b="1" i="0" u="none" strike="noStrike" cap="none" dirty="0">
                <a:solidFill>
                  <a:srgbClr val="2970B8"/>
                </a:solidFill>
                <a:latin typeface="Calibri"/>
                <a:ea typeface="Calibri"/>
                <a:cs typeface="Calibri"/>
                <a:sym typeface="Calibri"/>
              </a:rPr>
              <a:t>αφερόμενα μέρη</a:t>
            </a:r>
            <a:endParaRPr sz="2000" b="1" i="0" u="none" strike="noStrike" cap="none" dirty="0">
              <a:solidFill>
                <a:srgbClr val="00AD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445ee55eef_0_31"/>
          <p:cNvSpPr txBox="1"/>
          <p:nvPr/>
        </p:nvSpPr>
        <p:spPr>
          <a:xfrm>
            <a:off x="375578" y="3866212"/>
            <a:ext cx="20232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Χαρτογραφήστε το κοινό της ΟΚ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 σας, δηλαδή τους δικαιούχους, τους υπαλλήλους, τους δωρητές, τους οργανισμούς-εταίρους κ.λπ.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445ee55eef_0_31"/>
          <p:cNvSpPr txBox="1"/>
          <p:nvPr/>
        </p:nvSpPr>
        <p:spPr>
          <a:xfrm>
            <a:off x="2757490" y="2969822"/>
            <a:ext cx="197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731C57"/>
                </a:solidFill>
                <a:latin typeface="Calibri"/>
                <a:ea typeface="Calibri"/>
                <a:cs typeface="Calibri"/>
                <a:sym typeface="Calibri"/>
              </a:rPr>
              <a:t>Λέξεις-κλειδιά</a:t>
            </a:r>
            <a:endParaRPr sz="2000" b="1" i="0" u="none" strike="noStrike" cap="none">
              <a:solidFill>
                <a:srgbClr val="731C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445ee55eef_0_31"/>
          <p:cNvSpPr txBox="1"/>
          <p:nvPr/>
        </p:nvSpPr>
        <p:spPr>
          <a:xfrm>
            <a:off x="2582302" y="3866212"/>
            <a:ext cx="21522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Ενεργο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ποιήστε τους εσωτερικούς ενδιαφερόμενους (την ομάδα σας και τους υπαλλήλους σας) 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να ανταλλάξουν ιδέες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τη συλλογή λέξεων-κλειδιών.</a:t>
            </a:r>
            <a:endParaRPr sz="1800" b="0" i="0" u="none" strike="noStrike" cap="none" dirty="0">
              <a:solidFill>
                <a:srgbClr val="2970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445ee55eef_0_31"/>
          <p:cNvSpPr txBox="1"/>
          <p:nvPr/>
        </p:nvSpPr>
        <p:spPr>
          <a:xfrm>
            <a:off x="5116301" y="2988924"/>
            <a:ext cx="1977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ADBB"/>
                </a:solidFill>
                <a:latin typeface="Calibri"/>
                <a:ea typeface="Calibri"/>
                <a:cs typeface="Calibri"/>
                <a:sym typeface="Calibri"/>
              </a:rPr>
              <a:t>Θεμελιώδεις ερωτήσεις</a:t>
            </a:r>
            <a:endParaRPr sz="2000" b="1" i="0" u="none" strike="noStrike" cap="none">
              <a:solidFill>
                <a:srgbClr val="00AD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445ee55eef_0_31"/>
          <p:cNvSpPr txBox="1"/>
          <p:nvPr/>
        </p:nvSpPr>
        <p:spPr>
          <a:xfrm>
            <a:off x="5092440" y="3866212"/>
            <a:ext cx="20754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Απα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ντήστε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σε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σημ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αντικές ερωτήσεις, όπως 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κύριο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λόγο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ύπα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ρξης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ΟΚ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 σας, τα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κύρι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δυνατά σημεία, οι αξίες και η κουλτούρα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της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445ee55eef_0_31"/>
          <p:cNvSpPr txBox="1"/>
          <p:nvPr/>
        </p:nvSpPr>
        <p:spPr>
          <a:xfrm>
            <a:off x="7442197" y="2988924"/>
            <a:ext cx="1977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F37254"/>
                </a:solidFill>
                <a:latin typeface="Calibri"/>
                <a:ea typeface="Calibri"/>
                <a:cs typeface="Calibri"/>
                <a:sym typeface="Calibri"/>
              </a:rPr>
              <a:t>Αν</a:t>
            </a:r>
            <a:r>
              <a:rPr lang="en-GB" sz="2000" b="1" i="0" u="none" strike="noStrike" cap="none" dirty="0">
                <a:solidFill>
                  <a:srgbClr val="F37254"/>
                </a:solidFill>
                <a:latin typeface="Calibri"/>
                <a:ea typeface="Calibri"/>
                <a:cs typeface="Calibri"/>
                <a:sym typeface="Calibri"/>
              </a:rPr>
              <a:t>αθεώρηση </a:t>
            </a:r>
            <a:r>
              <a:rPr lang="el-GR" sz="2000" b="1" i="0" u="none" strike="noStrike" cap="none" dirty="0">
                <a:solidFill>
                  <a:srgbClr val="F37254"/>
                </a:solidFill>
                <a:latin typeface="Calibri"/>
                <a:ea typeface="Calibri"/>
                <a:cs typeface="Calibri"/>
                <a:sym typeface="Calibri"/>
              </a:rPr>
              <a:t>και</a:t>
            </a:r>
            <a:r>
              <a:rPr lang="en-GB" sz="2000" b="1" i="0" u="none" strike="noStrike" cap="none" dirty="0">
                <a:solidFill>
                  <a:srgbClr val="F3725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b="1" dirty="0" err="1">
                <a:solidFill>
                  <a:srgbClr val="F37254"/>
                </a:solidFill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lang="en-GB" sz="2000" b="1" i="0" u="none" strike="noStrike" cap="none" dirty="0" err="1">
                <a:solidFill>
                  <a:srgbClr val="F37254"/>
                </a:solidFill>
                <a:latin typeface="Calibri"/>
                <a:ea typeface="Calibri"/>
                <a:cs typeface="Calibri"/>
                <a:sym typeface="Calibri"/>
              </a:rPr>
              <a:t>ροσχέδιο</a:t>
            </a:r>
            <a:endParaRPr sz="2000" b="1" i="0" u="none" strike="noStrike" cap="none" dirty="0">
              <a:solidFill>
                <a:srgbClr val="F372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445ee55eef_0_31"/>
          <p:cNvSpPr txBox="1"/>
          <p:nvPr/>
        </p:nvSpPr>
        <p:spPr>
          <a:xfrm>
            <a:off x="7380411" y="3853912"/>
            <a:ext cx="20754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ισημάνετε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λέξεις-κλειδιά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απα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ντήσεις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ου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είν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 πιο κοντά στον τρόπο που φαντάζεστε τ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ην </a:t>
            </a:r>
            <a:r>
              <a:rPr lang="el-GR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ΟΚτΠ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σας και οργανώστε τα παραπάνω σε προτάσεις.</a:t>
            </a:r>
            <a:endParaRPr sz="1800" b="0" i="0" u="none" strike="noStrike" cap="none" dirty="0">
              <a:solidFill>
                <a:srgbClr val="2970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445ee55eef_0_31"/>
          <p:cNvSpPr/>
          <p:nvPr/>
        </p:nvSpPr>
        <p:spPr>
          <a:xfrm>
            <a:off x="10162935" y="1648528"/>
            <a:ext cx="1173900" cy="1173900"/>
          </a:xfrm>
          <a:prstGeom prst="ellipse">
            <a:avLst/>
          </a:prstGeom>
          <a:solidFill>
            <a:srgbClr val="0A4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445ee55eef_0_31"/>
          <p:cNvSpPr txBox="1"/>
          <p:nvPr/>
        </p:nvSpPr>
        <p:spPr>
          <a:xfrm>
            <a:off x="9766430" y="3018196"/>
            <a:ext cx="23085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0A4976"/>
                </a:solidFill>
                <a:latin typeface="Calibri"/>
                <a:ea typeface="Calibri"/>
                <a:cs typeface="Calibri"/>
                <a:sym typeface="Calibri"/>
              </a:rPr>
              <a:t>Αν</a:t>
            </a:r>
            <a:r>
              <a:rPr lang="en-GB" sz="2000" b="1" i="0" u="none" strike="noStrike" cap="none" dirty="0">
                <a:solidFill>
                  <a:srgbClr val="0A4976"/>
                </a:solidFill>
                <a:latin typeface="Calibri"/>
                <a:ea typeface="Calibri"/>
                <a:cs typeface="Calibri"/>
                <a:sym typeface="Calibri"/>
              </a:rPr>
              <a:t>αστοχασμός </a:t>
            </a:r>
            <a:r>
              <a:rPr lang="el-GR" sz="2000" b="1" dirty="0">
                <a:solidFill>
                  <a:srgbClr val="0A4976"/>
                </a:solidFill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lang="en-GB" sz="2000" b="1" i="0" u="none" strike="noStrike" cap="none" dirty="0" err="1">
                <a:solidFill>
                  <a:srgbClr val="0A4976"/>
                </a:solidFill>
                <a:latin typeface="Calibri"/>
                <a:ea typeface="Calibri"/>
                <a:cs typeface="Calibri"/>
                <a:sym typeface="Calibri"/>
              </a:rPr>
              <a:t>οριστικο</a:t>
            </a:r>
            <a:r>
              <a:rPr lang="en-GB" sz="2000" b="1" i="0" u="none" strike="noStrike" cap="none" dirty="0">
                <a:solidFill>
                  <a:srgbClr val="0A4976"/>
                </a:solidFill>
                <a:latin typeface="Calibri"/>
                <a:ea typeface="Calibri"/>
                <a:cs typeface="Calibri"/>
                <a:sym typeface="Calibri"/>
              </a:rPr>
              <a:t>ποίηση</a:t>
            </a:r>
            <a:endParaRPr sz="2000" b="1" i="0" u="none" strike="noStrike" cap="none" dirty="0">
              <a:solidFill>
                <a:srgbClr val="0A49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445ee55eef_0_31"/>
          <p:cNvSpPr txBox="1"/>
          <p:nvPr/>
        </p:nvSpPr>
        <p:spPr>
          <a:xfrm>
            <a:off x="9704645" y="3853912"/>
            <a:ext cx="2279374" cy="232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Αφήστε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στην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άκρη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δηλώσεις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λίγες ημέρες και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ιστρέψτε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 για να τις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εξεργ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αστείτε, 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σβήνοντας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τα περιττά.</a:t>
            </a:r>
            <a:endParaRPr sz="1800" b="0" i="0" u="none" strike="noStrike" cap="none" dirty="0">
              <a:solidFill>
                <a:srgbClr val="2970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445ee55eef_0_31"/>
          <p:cNvSpPr/>
          <p:nvPr/>
        </p:nvSpPr>
        <p:spPr>
          <a:xfrm>
            <a:off x="800232" y="1618631"/>
            <a:ext cx="1173900" cy="1173900"/>
          </a:xfrm>
          <a:prstGeom prst="ellipse">
            <a:avLst/>
          </a:prstGeom>
          <a:solidFill>
            <a:srgbClr val="2970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2445ee55eef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011" y="1954879"/>
            <a:ext cx="670384" cy="42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445ee55eef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6150" y="1887081"/>
            <a:ext cx="611985" cy="588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445ee55eef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9550" y="1846810"/>
            <a:ext cx="430544" cy="60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445ee55eef_0_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9587" y="1893461"/>
            <a:ext cx="647755" cy="65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445ee55eef_0_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77104" y="1938082"/>
            <a:ext cx="513308" cy="594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 amt="22000"/>
          </a:blip>
          <a:srcRect t="-4424" b="11864"/>
          <a:stretch/>
        </p:blipFill>
        <p:spPr>
          <a:xfrm>
            <a:off x="0" y="-344575"/>
            <a:ext cx="12192000" cy="720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412430" y="1325880"/>
            <a:ext cx="11155456" cy="478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 err="1"/>
              <a:t>Σύντομ</a:t>
            </a:r>
            <a:r>
              <a:rPr lang="el-GR" sz="2000" b="1" dirty="0"/>
              <a:t>η</a:t>
            </a:r>
            <a:r>
              <a:rPr lang="en-GB" sz="2000" b="1" dirty="0"/>
              <a:t> (2 προτάσεις το πολύ) και </a:t>
            </a:r>
            <a:r>
              <a:rPr lang="en-GB" sz="2000" b="1" dirty="0" err="1"/>
              <a:t>εύκολ</a:t>
            </a:r>
            <a:r>
              <a:rPr lang="el-GR" sz="2000" b="1" dirty="0"/>
              <a:t>η</a:t>
            </a:r>
            <a:r>
              <a:rPr lang="en-GB" sz="2000" b="1" dirty="0"/>
              <a:t> να </a:t>
            </a:r>
            <a:r>
              <a:rPr lang="el-GR" sz="2000" b="1" dirty="0"/>
              <a:t>τη θυμάστε</a:t>
            </a:r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 err="1"/>
              <a:t>Ειδικ</a:t>
            </a:r>
            <a:r>
              <a:rPr lang="el-GR" sz="2000" b="1" dirty="0"/>
              <a:t>ή</a:t>
            </a:r>
            <a:r>
              <a:rPr lang="en-GB" sz="2000" b="1" dirty="0"/>
              <a:t> για την επιχείρηση, </a:t>
            </a:r>
            <a:r>
              <a:rPr lang="el-GR" sz="2000" b="1" dirty="0"/>
              <a:t>περιγράφει </a:t>
            </a:r>
            <a:r>
              <a:rPr lang="en-GB" sz="2000" b="1" dirty="0" err="1"/>
              <a:t>έν</a:t>
            </a:r>
            <a:r>
              <a:rPr lang="en-GB" sz="2000" b="1" dirty="0"/>
              <a:t>α μοναδικό αποτέλεσμα που μόνο </a:t>
            </a:r>
            <a:r>
              <a:rPr lang="el-GR" sz="2000" b="1" dirty="0"/>
              <a:t>η συγκεκριμένη </a:t>
            </a:r>
            <a:r>
              <a:rPr lang="el-GR" sz="2000" b="1" dirty="0" err="1"/>
              <a:t>ΟΚτΠ</a:t>
            </a:r>
            <a:r>
              <a:rPr lang="el-GR" sz="2000" b="1" dirty="0"/>
              <a:t> </a:t>
            </a:r>
            <a:r>
              <a:rPr lang="en-GB" sz="2000" b="1" dirty="0"/>
              <a:t>μπ</a:t>
            </a:r>
            <a:r>
              <a:rPr lang="en-GB" sz="2000" b="1" dirty="0" err="1"/>
              <a:t>ορεί</a:t>
            </a:r>
            <a:r>
              <a:rPr lang="en-GB" sz="2000" b="1" dirty="0"/>
              <a:t> να προσφέρει.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Χρήση ενεστώτα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Απ</a:t>
            </a:r>
            <a:r>
              <a:rPr lang="en-GB" sz="2000" b="1" dirty="0" err="1"/>
              <a:t>οφ</a:t>
            </a:r>
            <a:r>
              <a:rPr lang="el-GR" sz="2000" b="1" dirty="0" err="1"/>
              <a:t>υγή</a:t>
            </a:r>
            <a:r>
              <a:rPr lang="en-GB" sz="2000" b="1" dirty="0"/>
              <a:t> </a:t>
            </a:r>
            <a:r>
              <a:rPr lang="en-GB" sz="2000" b="1" dirty="0" err="1"/>
              <a:t>λέξε</a:t>
            </a:r>
            <a:r>
              <a:rPr lang="el-GR" sz="2000" b="1" dirty="0"/>
              <a:t>ων</a:t>
            </a:r>
            <a:r>
              <a:rPr lang="en-GB" sz="2000" b="1" dirty="0"/>
              <a:t> που επιδέχονται ερμηνεία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Απλή γλώσσα που μπορεί να γίνει κατανοητή από ανθρώπους εντός και εκτός του οργανισμού και από όλα τα διαφορετικά υπόβαθρα. </a:t>
            </a:r>
            <a:r>
              <a:rPr lang="en-GB" sz="2000" b="1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  </a:ext>
                </a:extLst>
              </a:rPr>
              <a:t>Απ</a:t>
            </a:r>
            <a:r>
              <a:rPr lang="en-GB" sz="2000" b="1" dirty="0" err="1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  </a:ext>
                </a:extLst>
              </a:rPr>
              <a:t>οφύγετε</a:t>
            </a:r>
            <a:r>
              <a:rPr lang="en-GB" sz="2000" b="1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  </a:ext>
                </a:extLst>
              </a:rPr>
              <a:t> </a:t>
            </a:r>
            <a:r>
              <a:rPr lang="en-GB" sz="2000" b="1" dirty="0" err="1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  </a:ext>
                </a:extLst>
              </a:rPr>
              <a:t>τη</a:t>
            </a:r>
            <a:r>
              <a:rPr lang="el-GR" sz="2000" b="1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  </a:ext>
                </a:extLst>
              </a:rPr>
              <a:t>ν </a:t>
            </a:r>
            <a:r>
              <a:rPr lang="en-GB" sz="2000" b="1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  </a:ext>
                </a:extLst>
              </a:rPr>
              <a:t>α</a:t>
            </a:r>
            <a:r>
              <a:rPr lang="en-GB" sz="2000" b="1" dirty="0" err="1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  </a:ext>
                </a:extLst>
              </a:rPr>
              <a:t>ργκό</a:t>
            </a:r>
            <a:r>
              <a:rPr lang="en-GB" sz="2000" b="1" dirty="0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"/>
                  </a:ext>
                </a:extLst>
              </a:rPr>
              <a:t>, τις επιχειρηματικές λέξεις και τις μεταφορές</a:t>
            </a:r>
            <a:r>
              <a:rPr lang="en-GB" sz="2000" b="1" dirty="0"/>
              <a:t>.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Έμπνευση και παρακίνηση για τη συμμετοχή και την ενδυνάμωση των ανθρώπων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l-GR" sz="2000" b="1" dirty="0"/>
              <a:t>Αφήστε την να εξελιχθεί μαζί με την οργάνωσή σας</a:t>
            </a:r>
            <a:r>
              <a:rPr lang="en-GB" sz="2000" b="1" dirty="0"/>
              <a:t>. Η σύνταξη μιας δήλωσης οράματος δεν είναι μια στατική, εφάπαξ εργασία. Ιδανικά, χρησιμοποιήστε ένα πενταετές χρονικό πλαίσιο και επανεξετάστε τ</a:t>
            </a:r>
            <a:r>
              <a:rPr lang="el-GR" sz="2000" b="1" dirty="0"/>
              <a:t>ην</a:t>
            </a:r>
            <a:r>
              <a:rPr lang="en-GB" sz="2000" b="1" dirty="0"/>
              <a:t> όταν, και αν, χρειάζεται.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Ευθυγράμμιση με τις βασικές α</a:t>
            </a:r>
            <a:r>
              <a:rPr lang="en-GB" sz="2000" b="1" dirty="0" err="1"/>
              <a:t>ξίες</a:t>
            </a:r>
            <a:r>
              <a:rPr lang="en-GB" sz="2000" b="1" dirty="0"/>
              <a:t> τ</a:t>
            </a:r>
            <a:r>
              <a:rPr lang="el-GR" sz="2000" b="1" dirty="0"/>
              <a:t>ης </a:t>
            </a:r>
            <a:r>
              <a:rPr lang="el-GR" sz="2000" b="1" dirty="0" err="1"/>
              <a:t>ΟΚτΠ</a:t>
            </a:r>
            <a:endParaRPr sz="2000" b="1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Συμβουλές για τη δήλωση οράματος</a:t>
            </a: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1411</Words>
  <Application>Microsoft Office PowerPoint</Application>
  <PresentationFormat>Widescreen</PresentationFormat>
  <Paragraphs>125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Poppins</vt:lpstr>
      <vt:lpstr>Calibri</vt:lpstr>
      <vt:lpstr>Wingdings</vt:lpstr>
      <vt:lpstr>CARDET Course template</vt:lpstr>
      <vt:lpstr>2_CARDET Course template</vt:lpstr>
      <vt:lpstr>Ενότητα 1 Βασικές αρχές των ΟΚτΠ</vt:lpstr>
      <vt:lpstr>Δραστηριότητα εξοικείωσης </vt:lpstr>
      <vt:lpstr>Υποενότητα 2 - Μαθησιακοί Στόχοι</vt:lpstr>
      <vt:lpstr>Δήλωση οράματος, αποστολής και σκοπού</vt:lpstr>
      <vt:lpstr>Φύλλο εργασίας 1: Παιχνίδι ρόλων</vt:lpstr>
      <vt:lpstr>Δηλώσεις οράματος, αποστολής, σκοπού</vt:lpstr>
      <vt:lpstr>Δηλώσεις οράματος, αποστολής, σκοπού</vt:lpstr>
      <vt:lpstr>Σύνταξη δηλώσεων οράματος, αποστολής και σκοπού</vt:lpstr>
      <vt:lpstr>Συμβουλές για τη δήλωση οράματος</vt:lpstr>
      <vt:lpstr>Συμβουλές για τη δήλωση αποστολής</vt:lpstr>
      <vt:lpstr>Αξίες</vt:lpstr>
      <vt:lpstr>Λειτουργίες</vt:lpstr>
      <vt:lpstr>Δραστηριότητα 2: Σκεφτείτε και γράψτε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CSOs Fundamentals  </dc:title>
  <dc:creator>2Fast4u</dc:creator>
  <cp:keywords>, docId:C1CCB4E8178C9409D1BCF4B319CC4110</cp:keywords>
  <cp:lastModifiedBy>Foteini Sokratous</cp:lastModifiedBy>
  <cp:revision>11</cp:revision>
  <dcterms:created xsi:type="dcterms:W3CDTF">2014-07-11T09:12:14Z</dcterms:created>
  <dcterms:modified xsi:type="dcterms:W3CDTF">2024-03-08T13:47:51Z</dcterms:modified>
</cp:coreProperties>
</file>